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Default Extension="jpg" ContentType="image/jpg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18951" y="0"/>
            <a:ext cx="5274310" cy="5143500"/>
          </a:xfrm>
          <a:custGeom>
            <a:avLst/>
            <a:gdLst/>
            <a:ahLst/>
            <a:cxnLst/>
            <a:rect l="l" t="t" r="r" b="b"/>
            <a:pathLst>
              <a:path w="5274310" h="5143500">
                <a:moveTo>
                  <a:pt x="5274048" y="5143499"/>
                </a:moveTo>
                <a:lnTo>
                  <a:pt x="0" y="5143499"/>
                </a:lnTo>
                <a:lnTo>
                  <a:pt x="9630" y="0"/>
                </a:lnTo>
                <a:lnTo>
                  <a:pt x="3895850" y="0"/>
                </a:lnTo>
                <a:lnTo>
                  <a:pt x="5274048" y="5143499"/>
                </a:lnTo>
                <a:close/>
              </a:path>
            </a:pathLst>
          </a:custGeom>
          <a:solidFill>
            <a:srgbClr val="000000">
              <a:alpha val="73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264785" cy="5143500"/>
          </a:xfrm>
          <a:custGeom>
            <a:avLst/>
            <a:gdLst/>
            <a:ahLst/>
            <a:cxnLst/>
            <a:rect l="l" t="t" r="r" b="b"/>
            <a:pathLst>
              <a:path w="5264785" h="5143500">
                <a:moveTo>
                  <a:pt x="52643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3886201" y="0"/>
                </a:lnTo>
                <a:lnTo>
                  <a:pt x="5264399" y="514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1325" y="2227586"/>
            <a:ext cx="4088765" cy="1814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3434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999999"/>
                </a:solidFill>
                <a:latin typeface="Trebuchet MS"/>
                <a:cs typeface="Trebuchet MS"/>
              </a:defRPr>
            </a:lvl1pPr>
          </a:lstStyle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999999"/>
                </a:solidFill>
                <a:latin typeface="Trebuchet MS"/>
                <a:cs typeface="Trebuchet MS"/>
              </a:defRPr>
            </a:lvl1pPr>
          </a:lstStyle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28600" y="0"/>
            <a:ext cx="8227059" cy="5143500"/>
          </a:xfrm>
          <a:custGeom>
            <a:avLst/>
            <a:gdLst/>
            <a:ahLst/>
            <a:cxnLst/>
            <a:rect l="l" t="t" r="r" b="b"/>
            <a:pathLst>
              <a:path w="8227059" h="5143500">
                <a:moveTo>
                  <a:pt x="8226515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6848331" y="0"/>
                </a:lnTo>
                <a:lnTo>
                  <a:pt x="8226515" y="5143499"/>
                </a:lnTo>
                <a:close/>
              </a:path>
            </a:pathLst>
          </a:custGeom>
          <a:solidFill>
            <a:srgbClr val="000000">
              <a:alpha val="73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8227059" cy="5143500"/>
          </a:xfrm>
          <a:custGeom>
            <a:avLst/>
            <a:gdLst/>
            <a:ahLst/>
            <a:cxnLst/>
            <a:rect l="l" t="t" r="r" b="b"/>
            <a:pathLst>
              <a:path w="8227059" h="5143500">
                <a:moveTo>
                  <a:pt x="8226515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6848331" y="0"/>
                </a:lnTo>
                <a:lnTo>
                  <a:pt x="8226515" y="514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06950" y="1183474"/>
            <a:ext cx="3618865" cy="305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983474" y="1583775"/>
            <a:ext cx="3699509" cy="2653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999999"/>
                </a:solidFill>
                <a:latin typeface="Trebuchet MS"/>
                <a:cs typeface="Trebuchet MS"/>
              </a:defRPr>
            </a:lvl1pPr>
          </a:lstStyle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18951" y="0"/>
            <a:ext cx="5274310" cy="5143500"/>
          </a:xfrm>
          <a:custGeom>
            <a:avLst/>
            <a:gdLst/>
            <a:ahLst/>
            <a:cxnLst/>
            <a:rect l="l" t="t" r="r" b="b"/>
            <a:pathLst>
              <a:path w="5274310" h="5143500">
                <a:moveTo>
                  <a:pt x="5274048" y="5143499"/>
                </a:moveTo>
                <a:lnTo>
                  <a:pt x="0" y="5143499"/>
                </a:lnTo>
                <a:lnTo>
                  <a:pt x="9630" y="0"/>
                </a:lnTo>
                <a:lnTo>
                  <a:pt x="3895850" y="0"/>
                </a:lnTo>
                <a:lnTo>
                  <a:pt x="5274048" y="5143499"/>
                </a:lnTo>
                <a:close/>
              </a:path>
            </a:pathLst>
          </a:custGeom>
          <a:solidFill>
            <a:srgbClr val="000000">
              <a:alpha val="73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5264785" cy="5143500"/>
          </a:xfrm>
          <a:custGeom>
            <a:avLst/>
            <a:gdLst/>
            <a:ahLst/>
            <a:cxnLst/>
            <a:rect l="l" t="t" r="r" b="b"/>
            <a:pathLst>
              <a:path w="5264785" h="5143500">
                <a:moveTo>
                  <a:pt x="52643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3886201" y="0"/>
                </a:lnTo>
                <a:lnTo>
                  <a:pt x="5264399" y="514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999999"/>
                </a:solidFill>
                <a:latin typeface="Trebuchet MS"/>
                <a:cs typeface="Trebuchet MS"/>
              </a:defRPr>
            </a:lvl1pPr>
          </a:lstStyle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28600" y="0"/>
            <a:ext cx="8227059" cy="5143500"/>
          </a:xfrm>
          <a:custGeom>
            <a:avLst/>
            <a:gdLst/>
            <a:ahLst/>
            <a:cxnLst/>
            <a:rect l="l" t="t" r="r" b="b"/>
            <a:pathLst>
              <a:path w="8227059" h="5143500">
                <a:moveTo>
                  <a:pt x="8226515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6848331" y="0"/>
                </a:lnTo>
                <a:lnTo>
                  <a:pt x="8226515" y="5143499"/>
                </a:lnTo>
                <a:close/>
              </a:path>
            </a:pathLst>
          </a:custGeom>
          <a:solidFill>
            <a:srgbClr val="000000">
              <a:alpha val="73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8227059" cy="5143500"/>
          </a:xfrm>
          <a:custGeom>
            <a:avLst/>
            <a:gdLst/>
            <a:ahLst/>
            <a:cxnLst/>
            <a:rect l="l" t="t" r="r" b="b"/>
            <a:pathLst>
              <a:path w="8227059" h="5143500">
                <a:moveTo>
                  <a:pt x="8226515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6848331" y="0"/>
                </a:lnTo>
                <a:lnTo>
                  <a:pt x="8226515" y="514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999999"/>
                </a:solidFill>
                <a:latin typeface="Trebuchet MS"/>
                <a:cs typeface="Trebuchet MS"/>
              </a:defRPr>
            </a:lvl1pPr>
          </a:lstStyle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28600" y="0"/>
            <a:ext cx="8227059" cy="5143500"/>
          </a:xfrm>
          <a:custGeom>
            <a:avLst/>
            <a:gdLst/>
            <a:ahLst/>
            <a:cxnLst/>
            <a:rect l="l" t="t" r="r" b="b"/>
            <a:pathLst>
              <a:path w="8227059" h="5143500">
                <a:moveTo>
                  <a:pt x="8226515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6848331" y="0"/>
                </a:lnTo>
                <a:lnTo>
                  <a:pt x="8226515" y="5143499"/>
                </a:lnTo>
                <a:close/>
              </a:path>
            </a:pathLst>
          </a:custGeom>
          <a:solidFill>
            <a:srgbClr val="000000">
              <a:alpha val="73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8227059" cy="5143500"/>
          </a:xfrm>
          <a:custGeom>
            <a:avLst/>
            <a:gdLst/>
            <a:ahLst/>
            <a:cxnLst/>
            <a:rect l="l" t="t" r="r" b="b"/>
            <a:pathLst>
              <a:path w="8227059" h="5143500">
                <a:moveTo>
                  <a:pt x="8226515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6848331" y="0"/>
                </a:lnTo>
                <a:lnTo>
                  <a:pt x="8226515" y="514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9300" y="165782"/>
            <a:ext cx="6484020" cy="1059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3434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4287" y="1093837"/>
            <a:ext cx="6132830" cy="241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24260" y="4841037"/>
            <a:ext cx="346709" cy="21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999999"/>
                </a:solidFill>
                <a:latin typeface="Trebuchet MS"/>
                <a:cs typeface="Trebuchet MS"/>
              </a:defRPr>
            </a:lvl1pPr>
          </a:lstStyle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.gueroult@coderbase.io" TargetMode="External"/><Relationship Id="rId3" Type="http://schemas.openxmlformats.org/officeDocument/2006/relationships/hyperlink" Target="mailto:oult@coderbase.io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angular.io/guide/router" TargetMode="Externa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angular.io/api/router/RouterOutlet" TargetMode="External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github.com/typicode/json-server" TargetMode="External"/><Relationship Id="rId4" Type="http://schemas.openxmlformats.org/officeDocument/2006/relationships/image" Target="../media/image29.jp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angular.io/guide/http" TargetMode="External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nodejs.org/en/" TargetMode="External"/><Relationship Id="rId4" Type="http://schemas.openxmlformats.org/officeDocument/2006/relationships/hyperlink" Target="https://github.com/coreybutler/nvm-windows/releases" TargetMode="External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reactivex.io/" TargetMode="External"/><Relationship Id="rId4" Type="http://schemas.openxmlformats.org/officeDocument/2006/relationships/hyperlink" Target="https://rxjs.dev/" TargetMode="External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g"/><Relationship Id="rId4" Type="http://schemas.openxmlformats.org/officeDocument/2006/relationships/hyperlink" Target="https://code.visualstudio.com/" TargetMode="External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npmjs.com/package/%40angular/cli/v/14" TargetMode="External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9.jpg"/><Relationship Id="rId4" Type="http://schemas.openxmlformats.org/officeDocument/2006/relationships/hyperlink" Target="https://angular.io/guide/lifecycle-hooks" TargetMode="External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0.png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7.jpg"/></Relationships>
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rxjs.dev/api" TargetMode="External"/></Relationships>
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jpg"/></Relationships>
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ngular.io/api/common/AsyncPipe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angular.io/api?type=pipe" TargetMode="External"/></Relationships>
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angular.io/guide/i18n#define-locales-in-the-build-configuration" TargetMode="External"/></Relationships>
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developer.mozilla.org/fr/docs/Web/JavaScript/Reference/Global_Objects/Object/values" TargetMode="External"/></Relationships>
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2.jpg"/></Relationships>
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
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5.jpg"/></Relationships>
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www.typescriptlang.org/" TargetMode="External"/></Relationships>
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6.png"/></Relationships>
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angular.io/guide/reactive-forms" TargetMode="External"/></Relationships>
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7.jpg"/></Relationships>
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
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angular.io/api/core/EventEmitter" TargetMode="External"/></Relationships>
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/Relationships>
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1.jpg"/><Relationship Id="rId4" Type="http://schemas.openxmlformats.org/officeDocument/2006/relationships/hyperlink" Target="https://angular.io/api/core/EventEmitter" TargetMode="External"/></Relationships>
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
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angular.io/api/router/ActivatedRouteSnapshot" TargetMode="External"/></Relationships>
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
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
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
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
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.mozilla.org/en-US/docs/Web/Manifest/display" TargetMode="External"/></Relationships>
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ngular.io/guide/universal" TargetMode="External"/></Relationships>
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.mozilla.org/en-US/docs/Web/Progressive_web_apps/Add_to_home_screen" TargetMode="External"/></Relationships>
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.gueroult@coderbase.io" TargetMode="External"/><Relationship Id="rId3" Type="http://schemas.openxmlformats.org/officeDocument/2006/relationships/hyperlink" Target="mailto:oult@coderbase.io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podoc.app/" TargetMode="External"/><Relationship Id="rId3" Type="http://schemas.openxmlformats.org/officeDocument/2006/relationships/hyperlink" Target="https://compodoc.app/guides/installation.html" TargetMode="External"/><Relationship Id="rId4" Type="http://schemas.openxmlformats.org/officeDocument/2006/relationships/hyperlink" Target="https://compodoc.app/guides/options.html" TargetMode="Externa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jpg"/><Relationship Id="rId4" Type="http://schemas.openxmlformats.org/officeDocument/2006/relationships/hyperlink" Target="https://ng-bootstrap.github.io/%23/home" TargetMode="Externa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jpg"/><Relationship Id="rId4" Type="http://schemas.openxmlformats.org/officeDocument/2006/relationships/hyperlink" Target="https://angular.io/api/common/NgClass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fontawesome.com/v5.15/icons?d=gallery&amp;p=2" TargetMode="External"/><Relationship Id="rId4" Type="http://schemas.openxmlformats.org/officeDocument/2006/relationships/image" Target="../media/image16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1248" y="1837595"/>
            <a:ext cx="3735704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05"/>
              <a:t>Formation</a:t>
            </a:r>
            <a:r>
              <a:rPr dirty="0" sz="3500" spc="-185"/>
              <a:t> </a:t>
            </a:r>
            <a:r>
              <a:rPr dirty="0" sz="3500" spc="-10"/>
              <a:t>Angular</a:t>
            </a:r>
            <a:endParaRPr sz="3500"/>
          </a:p>
        </p:txBody>
      </p:sp>
      <p:sp>
        <p:nvSpPr>
          <p:cNvPr id="7" name="object 7" descr=""/>
          <p:cNvSpPr txBox="1"/>
          <p:nvPr/>
        </p:nvSpPr>
        <p:spPr>
          <a:xfrm>
            <a:off x="661248" y="2379630"/>
            <a:ext cx="2549525" cy="2309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solidFill>
                  <a:srgbClr val="CC0000"/>
                </a:solidFill>
                <a:latin typeface="Trebuchet MS"/>
                <a:cs typeface="Trebuchet MS"/>
              </a:rPr>
              <a:t>Initiation</a:t>
            </a:r>
            <a:r>
              <a:rPr dirty="0" sz="1800" spc="-100" b="1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CC0000"/>
                </a:solidFill>
                <a:latin typeface="Trebuchet MS"/>
                <a:cs typeface="Trebuchet MS"/>
              </a:rPr>
              <a:t>3</a:t>
            </a:r>
            <a:r>
              <a:rPr dirty="0" sz="1800" spc="-114" b="1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dirty="0" sz="1800" spc="-20" b="1">
                <a:solidFill>
                  <a:srgbClr val="CC0000"/>
                </a:solidFill>
                <a:latin typeface="Trebuchet MS"/>
                <a:cs typeface="Trebuchet MS"/>
              </a:rPr>
              <a:t>jours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50" b="1">
                <a:solidFill>
                  <a:srgbClr val="CC0000"/>
                </a:solidFill>
                <a:latin typeface="Trebuchet MS"/>
                <a:cs typeface="Trebuchet MS"/>
              </a:rPr>
              <a:t>Votre</a:t>
            </a:r>
            <a:r>
              <a:rPr dirty="0" sz="1400" spc="-25" b="1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dirty="0" sz="1400" spc="-55" b="1">
                <a:solidFill>
                  <a:srgbClr val="CC0000"/>
                </a:solidFill>
                <a:latin typeface="Trebuchet MS"/>
                <a:cs typeface="Trebuchet MS"/>
              </a:rPr>
              <a:t>formateur</a:t>
            </a:r>
            <a:r>
              <a:rPr dirty="0" sz="1400" spc="-20" b="1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dirty="0" sz="1400" spc="-130" b="1">
                <a:solidFill>
                  <a:srgbClr val="CC0000"/>
                </a:solidFill>
                <a:latin typeface="Trebuchet MS"/>
                <a:cs typeface="Trebuchet MS"/>
              </a:rPr>
              <a:t>:</a:t>
            </a:r>
            <a:r>
              <a:rPr dirty="0" sz="1400" spc="-10" b="1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34343"/>
                </a:solidFill>
                <a:latin typeface="Trebuchet MS"/>
                <a:cs typeface="Trebuchet MS"/>
              </a:rPr>
              <a:t>Sonia</a:t>
            </a:r>
            <a:r>
              <a:rPr dirty="0" sz="1400" spc="-3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34343"/>
                </a:solidFill>
                <a:latin typeface="Trebuchet MS"/>
                <a:cs typeface="Trebuchet MS"/>
              </a:rPr>
              <a:t>BAIBOU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CC0000"/>
                </a:solidFill>
                <a:latin typeface="Trebuchet MS"/>
                <a:cs typeface="Trebuchet MS"/>
              </a:rPr>
              <a:t>Nous</a:t>
            </a:r>
            <a:r>
              <a:rPr dirty="0" sz="1400" spc="5" b="1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dirty="0" sz="1400" spc="-45" b="1">
                <a:solidFill>
                  <a:srgbClr val="CC0000"/>
                </a:solidFill>
                <a:latin typeface="Trebuchet MS"/>
                <a:cs typeface="Trebuchet MS"/>
              </a:rPr>
              <a:t>contacter</a:t>
            </a:r>
            <a:r>
              <a:rPr dirty="0" sz="1400" spc="5" b="1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dirty="0" sz="1400" spc="-50" b="1">
                <a:solidFill>
                  <a:srgbClr val="CC0000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rebuchet MS"/>
              <a:cs typeface="Trebuchet MS"/>
            </a:endParaRPr>
          </a:p>
          <a:p>
            <a:pPr marL="12700" marR="556895">
              <a:lnSpc>
                <a:spcPct val="116100"/>
              </a:lnSpc>
              <a:spcBef>
                <a:spcPts val="5"/>
              </a:spcBef>
            </a:pPr>
            <a:r>
              <a:rPr dirty="0" sz="1400">
                <a:solidFill>
                  <a:srgbClr val="434343"/>
                </a:solidFill>
                <a:latin typeface="Trebuchet MS"/>
                <a:cs typeface="Trebuchet MS"/>
              </a:rPr>
              <a:t>Christophe</a:t>
            </a:r>
            <a:r>
              <a:rPr dirty="0" sz="1400" spc="-10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34343"/>
                </a:solidFill>
                <a:latin typeface="Trebuchet MS"/>
                <a:cs typeface="Trebuchet MS"/>
              </a:rPr>
              <a:t>Guéroult </a:t>
            </a:r>
            <a:r>
              <a:rPr dirty="0" sz="1400" spc="-10">
                <a:solidFill>
                  <a:srgbClr val="434343"/>
                </a:solidFill>
                <a:latin typeface="Trebuchet MS"/>
                <a:cs typeface="Trebuchet MS"/>
                <a:hlinkClick r:id="rId2"/>
              </a:rPr>
              <a:t>c.guer</a:t>
            </a:r>
            <a:r>
              <a:rPr dirty="0" sz="1400" spc="-10">
                <a:solidFill>
                  <a:srgbClr val="434343"/>
                </a:solidFill>
                <a:latin typeface="Trebuchet MS"/>
                <a:cs typeface="Trebuchet MS"/>
                <a:hlinkClick r:id="rId3"/>
              </a:rPr>
              <a:t>oult@coderbase.io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800" spc="60">
                <a:solidFill>
                  <a:srgbClr val="434343"/>
                </a:solidFill>
                <a:latin typeface="Trebuchet MS"/>
                <a:cs typeface="Trebuchet MS"/>
              </a:rPr>
              <a:t>+33</a:t>
            </a:r>
            <a:r>
              <a:rPr dirty="0" sz="1800" spc="-9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434343"/>
                </a:solidFill>
                <a:latin typeface="Trebuchet MS"/>
                <a:cs typeface="Trebuchet MS"/>
              </a:rPr>
              <a:t>6</a:t>
            </a:r>
            <a:r>
              <a:rPr dirty="0" sz="1800" spc="-9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434343"/>
                </a:solidFill>
                <a:latin typeface="Trebuchet MS"/>
                <a:cs typeface="Trebuchet MS"/>
              </a:rPr>
              <a:t>56</a:t>
            </a:r>
            <a:r>
              <a:rPr dirty="0" sz="1800" spc="-9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434343"/>
                </a:solidFill>
                <a:latin typeface="Trebuchet MS"/>
                <a:cs typeface="Trebuchet MS"/>
              </a:rPr>
              <a:t>85</a:t>
            </a:r>
            <a:r>
              <a:rPr dirty="0" sz="1800" spc="-9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434343"/>
                </a:solidFill>
                <a:latin typeface="Trebuchet MS"/>
                <a:cs typeface="Trebuchet MS"/>
              </a:rPr>
              <a:t>84</a:t>
            </a:r>
            <a:r>
              <a:rPr dirty="0" sz="1800" spc="-9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434343"/>
                </a:solidFill>
                <a:latin typeface="Trebuchet MS"/>
                <a:cs typeface="Trebuchet MS"/>
              </a:rPr>
              <a:t>33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71873" y="254737"/>
            <a:ext cx="8251190" cy="3839845"/>
            <a:chOff x="471873" y="254737"/>
            <a:chExt cx="8251190" cy="383984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873" y="254737"/>
              <a:ext cx="1516424" cy="15164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6200" y="523225"/>
              <a:ext cx="3466799" cy="357077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1865637"/>
            <a:ext cx="2515235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300">
                <a:solidFill>
                  <a:srgbClr val="E1001A"/>
                </a:solidFill>
              </a:rPr>
              <a:t>0.5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80"/>
              <a:t>Déroulement</a:t>
            </a:r>
            <a:r>
              <a:rPr dirty="0" spc="-120"/>
              <a:t> </a:t>
            </a:r>
            <a:r>
              <a:rPr dirty="0" spc="-75"/>
              <a:t>de</a:t>
            </a:r>
            <a:r>
              <a:rPr dirty="0" spc="-114"/>
              <a:t> </a:t>
            </a:r>
            <a:r>
              <a:rPr dirty="0" spc="-25"/>
              <a:t>la </a:t>
            </a:r>
            <a:r>
              <a:rPr dirty="0" spc="-10"/>
              <a:t>formation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19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97598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nom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choisissez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référence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ng-</a:t>
            </a:r>
            <a:r>
              <a:rPr dirty="0" sz="1400" spc="-10">
                <a:latin typeface="Trebuchet MS"/>
                <a:cs typeface="Trebuchet MS"/>
              </a:rPr>
              <a:t>template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être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qu’une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variable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existante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ts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nom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référence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ng-template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doit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être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unique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8683"/>
            <a:ext cx="44545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25"/>
              <a:t> </a:t>
            </a:r>
            <a:r>
              <a:rPr dirty="0" spc="-45"/>
              <a:t>10</a:t>
            </a:r>
            <a:r>
              <a:rPr dirty="0" spc="-120"/>
              <a:t> </a:t>
            </a:r>
            <a:r>
              <a:rPr dirty="0" spc="-220"/>
              <a:t>:</a:t>
            </a:r>
            <a:r>
              <a:rPr dirty="0" spc="-105"/>
              <a:t> </a:t>
            </a:r>
            <a:r>
              <a:rPr dirty="0" spc="55">
                <a:solidFill>
                  <a:srgbClr val="E1001A"/>
                </a:solidFill>
              </a:rPr>
              <a:t>NgIf</a:t>
            </a:r>
            <a:r>
              <a:rPr dirty="0" spc="-125">
                <a:solidFill>
                  <a:srgbClr val="E1001A"/>
                </a:solidFill>
              </a:rPr>
              <a:t> et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50">
                <a:solidFill>
                  <a:srgbClr val="E1001A"/>
                </a:solidFill>
              </a:rPr>
              <a:t>ng-</a:t>
            </a:r>
            <a:r>
              <a:rPr dirty="0" spc="-10">
                <a:solidFill>
                  <a:srgbClr val="E1001A"/>
                </a:solidFill>
              </a:rPr>
              <a:t>template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37262"/>
            <a:ext cx="60712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95">
                <a:latin typeface="Trebuchet MS"/>
                <a:cs typeface="Trebuchet MS"/>
              </a:rPr>
              <a:t>10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concernant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structures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95">
                <a:latin typeface="Trebuchet MS"/>
                <a:cs typeface="Trebuchet MS"/>
              </a:rPr>
              <a:t>if...else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ng-</a:t>
            </a:r>
            <a:r>
              <a:rPr dirty="0" sz="1400" spc="-10">
                <a:latin typeface="Trebuchet MS"/>
                <a:cs typeface="Trebuchet MS"/>
              </a:rPr>
              <a:t>template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325" y="2456187"/>
            <a:ext cx="2084705" cy="157861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90" b="1">
                <a:solidFill>
                  <a:srgbClr val="E1001A"/>
                </a:solidFill>
                <a:latin typeface="Trebuchet MS"/>
                <a:cs typeface="Trebuchet MS"/>
              </a:rPr>
              <a:t>9</a:t>
            </a:r>
            <a:endParaRPr sz="7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2400" spc="-85" b="1">
                <a:solidFill>
                  <a:srgbClr val="434343"/>
                </a:solidFill>
                <a:latin typeface="Trebuchet MS"/>
                <a:cs typeface="Trebuchet MS"/>
              </a:rPr>
              <a:t>Router</a:t>
            </a:r>
            <a:r>
              <a:rPr dirty="0" sz="2400" spc="-95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434343"/>
                </a:solidFill>
                <a:latin typeface="Trebuchet MS"/>
                <a:cs typeface="Trebuchet MS"/>
              </a:rPr>
              <a:t>Angular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88500" y="359004"/>
            <a:ext cx="7988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75" b="1">
                <a:solidFill>
                  <a:srgbClr val="B7B7B7"/>
                </a:solidFill>
                <a:latin typeface="Calibri"/>
                <a:cs typeface="Calibri"/>
              </a:rPr>
              <a:t>Le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Router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57087" y="4827334"/>
            <a:ext cx="27559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999999"/>
                </a:solidFill>
                <a:latin typeface="Trebuchet MS"/>
                <a:cs typeface="Trebuchet MS"/>
              </a:rPr>
              <a:t>103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475" y="964485"/>
            <a:ext cx="4135242" cy="332299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017588" y="1651779"/>
            <a:ext cx="3752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latin typeface="Trebuchet MS"/>
                <a:cs typeface="Trebuchet MS"/>
              </a:rPr>
              <a:t>NAV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17588" y="2273159"/>
            <a:ext cx="731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ACCUEIL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4062667" y="1565152"/>
            <a:ext cx="2214245" cy="400685"/>
          </a:xfrm>
          <a:custGeom>
            <a:avLst/>
            <a:gdLst/>
            <a:ahLst/>
            <a:cxnLst/>
            <a:rect l="l" t="t" r="r" b="b"/>
            <a:pathLst>
              <a:path w="2214245" h="400685">
                <a:moveTo>
                  <a:pt x="2213999" y="400199"/>
                </a:moveTo>
                <a:lnTo>
                  <a:pt x="0" y="400199"/>
                </a:lnTo>
                <a:lnTo>
                  <a:pt x="0" y="0"/>
                </a:lnTo>
                <a:lnTo>
                  <a:pt x="2213999" y="0"/>
                </a:lnTo>
                <a:lnTo>
                  <a:pt x="2213999" y="400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135692" y="1631065"/>
            <a:ext cx="86868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 b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1400" spc="-8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55" b="0">
                <a:solidFill>
                  <a:srgbClr val="000000"/>
                </a:solidFill>
                <a:latin typeface="Trebuchet MS"/>
                <a:cs typeface="Trebuchet MS"/>
              </a:rPr>
              <a:t>PROPOS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107841" y="2058161"/>
            <a:ext cx="2214245" cy="400685"/>
          </a:xfrm>
          <a:custGeom>
            <a:avLst/>
            <a:gdLst/>
            <a:ahLst/>
            <a:cxnLst/>
            <a:rect l="l" t="t" r="r" b="b"/>
            <a:pathLst>
              <a:path w="2214245" h="400685">
                <a:moveTo>
                  <a:pt x="2213999" y="400199"/>
                </a:moveTo>
                <a:lnTo>
                  <a:pt x="0" y="400199"/>
                </a:lnTo>
                <a:lnTo>
                  <a:pt x="0" y="0"/>
                </a:lnTo>
                <a:lnTo>
                  <a:pt x="2213999" y="0"/>
                </a:lnTo>
                <a:lnTo>
                  <a:pt x="2213999" y="400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180866" y="2124074"/>
            <a:ext cx="8210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CONTACT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4107841" y="2666631"/>
            <a:ext cx="2214245" cy="400685"/>
          </a:xfrm>
          <a:custGeom>
            <a:avLst/>
            <a:gdLst/>
            <a:ahLst/>
            <a:cxnLst/>
            <a:rect l="l" t="t" r="r" b="b"/>
            <a:pathLst>
              <a:path w="2214245" h="400685">
                <a:moveTo>
                  <a:pt x="2213999" y="400199"/>
                </a:moveTo>
                <a:lnTo>
                  <a:pt x="0" y="400199"/>
                </a:lnTo>
                <a:lnTo>
                  <a:pt x="0" y="0"/>
                </a:lnTo>
                <a:lnTo>
                  <a:pt x="2213999" y="0"/>
                </a:lnTo>
                <a:lnTo>
                  <a:pt x="2213999" y="400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4180866" y="2732544"/>
            <a:ext cx="625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EQUIPE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721818" y="1769232"/>
            <a:ext cx="2433320" cy="1033780"/>
            <a:chOff x="1721818" y="1769232"/>
            <a:chExt cx="2433320" cy="1033780"/>
          </a:xfrm>
        </p:grpSpPr>
        <p:sp>
          <p:nvSpPr>
            <p:cNvPr id="18" name="object 18" descr=""/>
            <p:cNvSpPr/>
            <p:nvPr/>
          </p:nvSpPr>
          <p:spPr>
            <a:xfrm>
              <a:off x="1768468" y="1773995"/>
              <a:ext cx="2226945" cy="567690"/>
            </a:xfrm>
            <a:custGeom>
              <a:avLst/>
              <a:gdLst/>
              <a:ahLst/>
              <a:cxnLst/>
              <a:rect l="l" t="t" r="r" b="b"/>
              <a:pathLst>
                <a:path w="2226945" h="567689">
                  <a:moveTo>
                    <a:pt x="2226419" y="0"/>
                  </a:moveTo>
                  <a:lnTo>
                    <a:pt x="0" y="56728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726581" y="2326038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5" h="31114">
                  <a:moveTo>
                    <a:pt x="45771" y="30491"/>
                  </a:moveTo>
                  <a:lnTo>
                    <a:pt x="0" y="25918"/>
                  </a:lnTo>
                  <a:lnTo>
                    <a:pt x="38002" y="0"/>
                  </a:lnTo>
                  <a:lnTo>
                    <a:pt x="45771" y="3049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726581" y="2326038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5" h="31114">
                  <a:moveTo>
                    <a:pt x="38002" y="0"/>
                  </a:moveTo>
                  <a:lnTo>
                    <a:pt x="0" y="25918"/>
                  </a:lnTo>
                  <a:lnTo>
                    <a:pt x="45771" y="30491"/>
                  </a:lnTo>
                  <a:lnTo>
                    <a:pt x="38002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047055" y="2247132"/>
              <a:ext cx="2016125" cy="94615"/>
            </a:xfrm>
            <a:custGeom>
              <a:avLst/>
              <a:gdLst/>
              <a:ahLst/>
              <a:cxnLst/>
              <a:rect l="l" t="t" r="r" b="b"/>
              <a:pathLst>
                <a:path w="2016125" h="94614">
                  <a:moveTo>
                    <a:pt x="2015612" y="0"/>
                  </a:moveTo>
                  <a:lnTo>
                    <a:pt x="0" y="9423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003877" y="2325647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3912" y="31430"/>
                  </a:moveTo>
                  <a:lnTo>
                    <a:pt x="0" y="17733"/>
                  </a:lnTo>
                  <a:lnTo>
                    <a:pt x="42443" y="0"/>
                  </a:lnTo>
                  <a:lnTo>
                    <a:pt x="43912" y="3143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003877" y="2325647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2443" y="0"/>
                  </a:moveTo>
                  <a:lnTo>
                    <a:pt x="0" y="17733"/>
                  </a:lnTo>
                  <a:lnTo>
                    <a:pt x="43912" y="31430"/>
                  </a:lnTo>
                  <a:lnTo>
                    <a:pt x="42443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966974" y="2444414"/>
              <a:ext cx="2183130" cy="353695"/>
            </a:xfrm>
            <a:custGeom>
              <a:avLst/>
              <a:gdLst/>
              <a:ahLst/>
              <a:cxnLst/>
              <a:rect l="l" t="t" r="r" b="b"/>
              <a:pathLst>
                <a:path w="2183129" h="353694">
                  <a:moveTo>
                    <a:pt x="2182785" y="3535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924305" y="2428884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0153" y="31060"/>
                  </a:moveTo>
                  <a:lnTo>
                    <a:pt x="0" y="8618"/>
                  </a:lnTo>
                  <a:lnTo>
                    <a:pt x="45184" y="0"/>
                  </a:lnTo>
                  <a:lnTo>
                    <a:pt x="40153" y="3106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924305" y="2428884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184" y="0"/>
                  </a:moveTo>
                  <a:lnTo>
                    <a:pt x="0" y="8618"/>
                  </a:lnTo>
                  <a:lnTo>
                    <a:pt x="40153" y="31060"/>
                  </a:lnTo>
                  <a:lnTo>
                    <a:pt x="45184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4180866" y="3413272"/>
            <a:ext cx="3097530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413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Suivant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95">
                <a:latin typeface="Trebuchet MS"/>
                <a:cs typeface="Trebuchet MS"/>
              </a:rPr>
              <a:t>l’url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demandée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l’utilisateur,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remplacer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Accueil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par </a:t>
            </a:r>
            <a:r>
              <a:rPr dirty="0" sz="1400" spc="-45">
                <a:latin typeface="Trebuchet MS"/>
                <a:cs typeface="Trebuchet MS"/>
              </a:rPr>
              <a:t>d’autres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composants.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nav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reste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place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si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elle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doit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25">
                <a:latin typeface="Trebuchet MS"/>
                <a:cs typeface="Trebuchet MS"/>
              </a:rPr>
              <a:t>pas </a:t>
            </a:r>
            <a:r>
              <a:rPr dirty="0" sz="1400" spc="-65">
                <a:latin typeface="Trebuchet MS"/>
                <a:cs typeface="Trebuchet MS"/>
              </a:rPr>
              <a:t>être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modiﬁée.</a:t>
            </a:r>
            <a:endParaRPr sz="1400">
              <a:latin typeface="Trebuchet MS"/>
              <a:cs typeface="Trebuchet MS"/>
            </a:endParaRPr>
          </a:p>
          <a:p>
            <a:pPr marL="12700" marR="314960">
              <a:lnSpc>
                <a:spcPct val="100000"/>
              </a:lnSpc>
            </a:pPr>
            <a:r>
              <a:rPr dirty="0" sz="1400" spc="-25">
                <a:latin typeface="Trebuchet MS"/>
                <a:cs typeface="Trebuchet MS"/>
              </a:rPr>
              <a:t>Uniquement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partie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modiﬁer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est </a:t>
            </a:r>
            <a:r>
              <a:rPr dirty="0" sz="1400" spc="-10">
                <a:latin typeface="Trebuchet MS"/>
                <a:cs typeface="Trebuchet MS"/>
              </a:rPr>
              <a:t>modiﬁée.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6283"/>
            <a:ext cx="23672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Le</a:t>
            </a:r>
            <a:r>
              <a:rPr dirty="0" spc="-95"/>
              <a:t> </a:t>
            </a:r>
            <a:r>
              <a:rPr dirty="0" spc="-125">
                <a:solidFill>
                  <a:srgbClr val="E1001A"/>
                </a:solidFill>
              </a:rPr>
              <a:t>router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angular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62369" y="4827334"/>
            <a:ext cx="2705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0">
                <a:solidFill>
                  <a:srgbClr val="999999"/>
                </a:solidFill>
                <a:latin typeface="Trebuchet MS"/>
                <a:cs typeface="Trebuchet MS"/>
              </a:rPr>
              <a:t>104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126113"/>
            <a:ext cx="6578600" cy="3606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6908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router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class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l’api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contenant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variables,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25">
                <a:latin typeface="Trebuchet MS"/>
                <a:cs typeface="Trebuchet MS"/>
              </a:rPr>
              <a:t>des </a:t>
            </a:r>
            <a:r>
              <a:rPr dirty="0" sz="1400">
                <a:latin typeface="Trebuchet MS"/>
                <a:cs typeface="Trebuchet MS"/>
              </a:rPr>
              <a:t>methodes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25">
                <a:latin typeface="Trebuchet MS"/>
                <a:cs typeface="Trebuchet MS"/>
              </a:rPr>
              <a:t>etc..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comme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toute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autre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class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framework.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Initialisée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au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l’application.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300">
              <a:latin typeface="Trebuchet MS"/>
              <a:cs typeface="Trebuchet MS"/>
            </a:endParaRPr>
          </a:p>
          <a:p>
            <a:pPr marL="347980" marR="288925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Comment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fonctionne-t-il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Suivant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paths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l'url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demander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au router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d'instancier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détruire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ensemble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webcomponents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qui </a:t>
            </a:r>
            <a:r>
              <a:rPr dirty="0" sz="1400">
                <a:latin typeface="Trebuchet MS"/>
                <a:cs typeface="Trebuchet MS"/>
              </a:rPr>
              <a:t>constituent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vues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application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300">
              <a:latin typeface="Trebuchet MS"/>
              <a:cs typeface="Trebuchet MS"/>
            </a:endParaRPr>
          </a:p>
          <a:p>
            <a:pPr marL="347980" marR="18923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paths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conﬁg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router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fait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tableau </a:t>
            </a:r>
            <a:r>
              <a:rPr dirty="0" sz="1400" spc="-25">
                <a:latin typeface="Trebuchet MS"/>
                <a:cs typeface="Trebuchet MS"/>
              </a:rPr>
              <a:t>d’objets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objets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constituent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conﬁg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l’application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3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ça fonctionne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besoin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20" b="1">
                <a:latin typeface="Trebuchet MS"/>
                <a:cs typeface="Trebuchet MS"/>
              </a:rPr>
              <a:t>d’une</a:t>
            </a:r>
            <a:r>
              <a:rPr dirty="0" sz="1400" spc="2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seule</a:t>
            </a:r>
            <a:r>
              <a:rPr dirty="0" sz="1400" spc="2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instance</a:t>
            </a:r>
            <a:r>
              <a:rPr dirty="0" sz="1400" spc="2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de</a:t>
            </a:r>
            <a:r>
              <a:rPr dirty="0" sz="1400" spc="25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routerModule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toute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appli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c’est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ça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qu’on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forRoot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premier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routing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forChild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suivants.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permettre </a:t>
            </a:r>
            <a:r>
              <a:rPr dirty="0" sz="1400">
                <a:latin typeface="Trebuchet MS"/>
                <a:cs typeface="Trebuchet MS"/>
              </a:rPr>
              <a:t>de garder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seule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unique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routerModule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associée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conﬁg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viendront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s’ajouter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l’ordre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imports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>
                <a:latin typeface="Trebuchet MS"/>
                <a:cs typeface="Trebuchet MS"/>
              </a:rPr>
              <a:t> ﬁchiers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 spc="-10">
                <a:latin typeface="Trebuchet MS"/>
                <a:cs typeface="Trebuchet MS"/>
              </a:rPr>
              <a:t>routing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025" y="4905633"/>
            <a:ext cx="21501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 i="1">
                <a:latin typeface="Trebuchet MS"/>
                <a:cs typeface="Trebuchet MS"/>
              </a:rPr>
              <a:t>Doc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u="heavy" sz="1400" spc="-4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Common</a:t>
            </a:r>
            <a:r>
              <a:rPr dirty="0" u="heavy" sz="1400" spc="-9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dirty="0" u="heavy" sz="1400" spc="-5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Routing</a:t>
            </a:r>
            <a:r>
              <a:rPr dirty="0" u="heavy" sz="1400" spc="-8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dirty="0" u="heavy" sz="1400" spc="-1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Tasks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6283"/>
            <a:ext cx="23672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Le</a:t>
            </a:r>
            <a:r>
              <a:rPr dirty="0" spc="-95"/>
              <a:t> </a:t>
            </a:r>
            <a:r>
              <a:rPr dirty="0" spc="-125">
                <a:solidFill>
                  <a:srgbClr val="E1001A"/>
                </a:solidFill>
              </a:rPr>
              <a:t>router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angular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3025" y="1126113"/>
            <a:ext cx="6602730" cy="2632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pouvons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avoir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plusieurs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routers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l’application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469265" marR="19367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 spc="-20">
                <a:latin typeface="Trebuchet MS"/>
                <a:cs typeface="Trebuchet MS"/>
              </a:rPr>
              <a:t>Par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défaut,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fournissons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nom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45">
                <a:latin typeface="Trebuchet MS"/>
                <a:cs typeface="Trebuchet MS"/>
              </a:rPr>
              <a:t> le </a:t>
            </a:r>
            <a:r>
              <a:rPr dirty="0" sz="1400" spc="-55">
                <a:latin typeface="Trebuchet MS"/>
                <a:cs typeface="Trebuchet MS"/>
              </a:rPr>
              <a:t>router,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celui-</a:t>
            </a:r>
            <a:r>
              <a:rPr dirty="0" sz="1400" spc="-25">
                <a:latin typeface="Trebuchet MS"/>
                <a:cs typeface="Trebuchet MS"/>
              </a:rPr>
              <a:t>ci </a:t>
            </a:r>
            <a:r>
              <a:rPr dirty="0" sz="1400">
                <a:latin typeface="Trebuchet MS"/>
                <a:cs typeface="Trebuchet MS"/>
              </a:rPr>
              <a:t>devient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principal.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n’y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qu’un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seul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router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principal.</a:t>
            </a:r>
            <a:endParaRPr sz="14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pouvons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déﬁnir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d’une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router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55" b="1">
                <a:latin typeface="Trebuchet MS"/>
                <a:cs typeface="Trebuchet MS"/>
              </a:rPr>
              <a:t>nom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(named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router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outlet)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</a:rPr>
              <a:t>&lt;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  <a:hlinkClick r:id="rId3"/>
              </a:rPr>
              <a:t>router-outlet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</a:rPr>
              <a:t>&gt;&lt;/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  <a:hlinkClick r:id="rId3"/>
              </a:rPr>
              <a:t>router-outlet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</a:rPr>
              <a:t>&gt;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</a:rPr>
              <a:t>&lt;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  <a:hlinkClick r:id="rId3"/>
              </a:rPr>
              <a:t>router-</a:t>
            </a:r>
            <a:r>
              <a:rPr dirty="0" sz="1100">
                <a:solidFill>
                  <a:srgbClr val="000088"/>
                </a:solidFill>
                <a:latin typeface="Courier New"/>
                <a:cs typeface="Courier New"/>
                <a:hlinkClick r:id="rId3"/>
              </a:rPr>
              <a:t>outlet</a:t>
            </a:r>
            <a:r>
              <a:rPr dirty="0" sz="1100" spc="100">
                <a:solidFill>
                  <a:srgbClr val="000088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660066"/>
                </a:solidFill>
                <a:latin typeface="Courier New"/>
                <a:cs typeface="Courier New"/>
              </a:rPr>
              <a:t>name</a:t>
            </a:r>
            <a:r>
              <a:rPr dirty="0" sz="1100" spc="-10">
                <a:solidFill>
                  <a:srgbClr val="666600"/>
                </a:solidFill>
                <a:latin typeface="Courier New"/>
                <a:cs typeface="Courier New"/>
              </a:rPr>
              <a:t>=</a:t>
            </a:r>
            <a:r>
              <a:rPr dirty="0" sz="1100" spc="-10">
                <a:solidFill>
                  <a:srgbClr val="880000"/>
                </a:solidFill>
                <a:latin typeface="Courier New"/>
                <a:cs typeface="Courier New"/>
              </a:rPr>
              <a:t>'left'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</a:rPr>
              <a:t>&gt;&lt;/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  <a:hlinkClick r:id="rId3"/>
              </a:rPr>
              <a:t>router-outlet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</a:rPr>
              <a:t>&gt;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</a:rPr>
              <a:t>&lt;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  <a:hlinkClick r:id="rId3"/>
              </a:rPr>
              <a:t>router-</a:t>
            </a:r>
            <a:r>
              <a:rPr dirty="0" sz="1100">
                <a:solidFill>
                  <a:srgbClr val="000088"/>
                </a:solidFill>
                <a:latin typeface="Courier New"/>
                <a:cs typeface="Courier New"/>
                <a:hlinkClick r:id="rId3"/>
              </a:rPr>
              <a:t>outlet</a:t>
            </a:r>
            <a:r>
              <a:rPr dirty="0" sz="1100" spc="105">
                <a:solidFill>
                  <a:srgbClr val="000088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660066"/>
                </a:solidFill>
                <a:latin typeface="Courier New"/>
                <a:cs typeface="Courier New"/>
              </a:rPr>
              <a:t>name</a:t>
            </a:r>
            <a:r>
              <a:rPr dirty="0" sz="1100" spc="-10">
                <a:solidFill>
                  <a:srgbClr val="666600"/>
                </a:solidFill>
                <a:latin typeface="Courier New"/>
                <a:cs typeface="Courier New"/>
              </a:rPr>
              <a:t>=</a:t>
            </a:r>
            <a:r>
              <a:rPr dirty="0" sz="1100" spc="-10">
                <a:solidFill>
                  <a:srgbClr val="880000"/>
                </a:solidFill>
                <a:latin typeface="Courier New"/>
                <a:cs typeface="Courier New"/>
              </a:rPr>
              <a:t>'right'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</a:rPr>
              <a:t>&gt;&lt;/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  <a:hlinkClick r:id="rId3"/>
              </a:rPr>
              <a:t>router-outlet</a:t>
            </a:r>
            <a:r>
              <a:rPr dirty="0" sz="1100" spc="-10">
                <a:solidFill>
                  <a:srgbClr val="000088"/>
                </a:solidFill>
                <a:latin typeface="Courier New"/>
                <a:cs typeface="Courier New"/>
              </a:rPr>
              <a:t>&gt;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00">
                <a:latin typeface="Trebuchet MS"/>
                <a:cs typeface="Trebuchet MS"/>
              </a:rPr>
              <a:t>Access</a:t>
            </a:r>
            <a:r>
              <a:rPr dirty="0" sz="1300" spc="195">
                <a:latin typeface="Trebuchet MS"/>
                <a:cs typeface="Trebuchet MS"/>
              </a:rPr>
              <a:t> </a:t>
            </a:r>
            <a:r>
              <a:rPr dirty="0" sz="1300" spc="-50">
                <a:latin typeface="Trebuchet MS"/>
                <a:cs typeface="Trebuchet MS"/>
              </a:rPr>
              <a:t>: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108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85725" y="3751964"/>
            <a:ext cx="6310630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 spc="-10">
                <a:solidFill>
                  <a:srgbClr val="CC6666"/>
                </a:solidFill>
                <a:latin typeface="Courier New"/>
                <a:cs typeface="Courier New"/>
              </a:rPr>
              <a:t>https://angular-ivy-5qkx9k.stackblitz.io/&lt;primary-route&gt;(&lt;routerOutletName&gt;:&lt;secondaryPath&gt;)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025" y="4067433"/>
            <a:ext cx="50844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 i="1">
                <a:latin typeface="Trebuchet MS"/>
                <a:cs typeface="Trebuchet MS"/>
              </a:rPr>
              <a:t>Doc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105" i="1">
                <a:latin typeface="Trebuchet MS"/>
                <a:cs typeface="Trebuchet MS"/>
              </a:rPr>
              <a:t> </a:t>
            </a:r>
            <a:r>
              <a:rPr dirty="0" u="heavy" sz="1400" spc="-7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https://angular.io/api/router/RouterOutlet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40" i="1">
                <a:latin typeface="Trebuchet MS"/>
                <a:cs typeface="Trebuchet MS"/>
              </a:rPr>
              <a:t>En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95" i="1">
                <a:latin typeface="Trebuchet MS"/>
                <a:cs typeface="Trebuchet MS"/>
              </a:rPr>
              <a:t>général,</a:t>
            </a:r>
            <a:r>
              <a:rPr dirty="0" sz="1400" spc="-80" i="1">
                <a:latin typeface="Trebuchet MS"/>
                <a:cs typeface="Trebuchet MS"/>
              </a:rPr>
              <a:t> d’autres </a:t>
            </a:r>
            <a:r>
              <a:rPr dirty="0" sz="1400" spc="-50" i="1">
                <a:latin typeface="Trebuchet MS"/>
                <a:cs typeface="Trebuchet MS"/>
              </a:rPr>
              <a:t>solution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90" i="1">
                <a:latin typeface="Trebuchet MS"/>
                <a:cs typeface="Trebuchet MS"/>
              </a:rPr>
              <a:t>existent,</a:t>
            </a:r>
            <a:r>
              <a:rPr dirty="0" sz="1400" spc="-75" i="1">
                <a:latin typeface="Trebuchet MS"/>
                <a:cs typeface="Trebuchet MS"/>
              </a:rPr>
              <a:t> </a:t>
            </a:r>
            <a:r>
              <a:rPr dirty="0" sz="1400" spc="-85" i="1">
                <a:latin typeface="Trebuchet MS"/>
                <a:cs typeface="Trebuchet MS"/>
              </a:rPr>
              <a:t>autre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70" i="1">
                <a:latin typeface="Trebuchet MS"/>
                <a:cs typeface="Trebuchet MS"/>
              </a:rPr>
              <a:t>que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les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65" i="1">
                <a:latin typeface="Trebuchet MS"/>
                <a:cs typeface="Trebuchet MS"/>
              </a:rPr>
              <a:t>routers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25" i="1">
                <a:latin typeface="Trebuchet MS"/>
                <a:cs typeface="Trebuchet MS"/>
              </a:rPr>
              <a:t>multiples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8399" y="537254"/>
            <a:ext cx="14071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20" b="1">
                <a:solidFill>
                  <a:srgbClr val="B7B7B7"/>
                </a:solidFill>
                <a:latin typeface="Calibri"/>
                <a:cs typeface="Calibri"/>
              </a:rPr>
              <a:t>forRoot</a:t>
            </a:r>
            <a:r>
              <a:rPr dirty="0" sz="1200" spc="5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B7B7B7"/>
                </a:solidFill>
                <a:latin typeface="Calibri"/>
                <a:cs typeface="Calibri"/>
              </a:rPr>
              <a:t>/</a:t>
            </a:r>
            <a:r>
              <a:rPr dirty="0" sz="1200" spc="5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14" b="1">
                <a:solidFill>
                  <a:srgbClr val="B7B7B7"/>
                </a:solidFill>
                <a:latin typeface="Calibri"/>
                <a:cs typeface="Calibri"/>
              </a:rPr>
              <a:t>forChild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374" y="1316475"/>
            <a:ext cx="5194050" cy="17614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38750" y="3583638"/>
            <a:ext cx="55848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instancie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seule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fois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RouterModule.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spc="-35">
                <a:latin typeface="Trebuchet MS"/>
                <a:cs typeface="Trebuchet MS"/>
              </a:rPr>
              <a:t>.forChild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travailler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RouterModule. Cela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d’ajouter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.forChild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module.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108</a:t>
            </a:fld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208982"/>
            <a:ext cx="17284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dirty="0" spc="80"/>
              <a:t> </a:t>
            </a:r>
            <a:r>
              <a:rPr dirty="0" spc="-40">
                <a:solidFill>
                  <a:srgbClr val="E1001A"/>
                </a:solidFill>
              </a:rPr>
              <a:t>routes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42925" y="50699"/>
            <a:ext cx="3361054" cy="1430655"/>
            <a:chOff x="542925" y="50699"/>
            <a:chExt cx="3361054" cy="14306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6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925" y="1321144"/>
              <a:ext cx="3361054" cy="160020"/>
            </a:xfrm>
            <a:custGeom>
              <a:avLst/>
              <a:gdLst/>
              <a:ahLst/>
              <a:cxnLst/>
              <a:rect l="l" t="t" r="r" b="b"/>
              <a:pathLst>
                <a:path w="3361054" h="160019">
                  <a:moveTo>
                    <a:pt x="3360966" y="160020"/>
                  </a:moveTo>
                  <a:lnTo>
                    <a:pt x="0" y="160020"/>
                  </a:lnTo>
                  <a:lnTo>
                    <a:pt x="0" y="0"/>
                  </a:lnTo>
                  <a:lnTo>
                    <a:pt x="3360966" y="0"/>
                  </a:lnTo>
                  <a:lnTo>
                    <a:pt x="3360966" y="16002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874612"/>
            <a:ext cx="23450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app-routing.module.ts</a:t>
            </a:r>
            <a:r>
              <a:rPr dirty="0" sz="1400" spc="7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1303111"/>
            <a:ext cx="3361054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PageSignInComponent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‘./...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1538315"/>
            <a:ext cx="19208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routes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Routes</a:t>
            </a:r>
            <a:r>
              <a:rPr dirty="0" sz="1050" spc="-1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42925" y="1755485"/>
            <a:ext cx="4641850" cy="160020"/>
          </a:xfrm>
          <a:custGeom>
            <a:avLst/>
            <a:gdLst/>
            <a:ahLst/>
            <a:cxnLst/>
            <a:rect l="l" t="t" r="r" b="b"/>
            <a:pathLst>
              <a:path w="4641850" h="160019">
                <a:moveTo>
                  <a:pt x="4641335" y="160020"/>
                </a:moveTo>
                <a:lnTo>
                  <a:pt x="0" y="160020"/>
                </a:lnTo>
                <a:lnTo>
                  <a:pt x="0" y="0"/>
                </a:lnTo>
                <a:lnTo>
                  <a:pt x="4641335" y="0"/>
                </a:lnTo>
                <a:lnTo>
                  <a:pt x="4641335" y="160020"/>
                </a:lnTo>
                <a:close/>
              </a:path>
            </a:pathLst>
          </a:custGeom>
          <a:solidFill>
            <a:srgbClr val="282A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42925" y="1737450"/>
            <a:ext cx="298958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''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redirectTo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'/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sign-</a:t>
            </a:r>
            <a:r>
              <a:rPr dirty="0" sz="1050" spc="-20">
                <a:solidFill>
                  <a:srgbClr val="F1FA8C"/>
                </a:solidFill>
                <a:latin typeface="Courier New"/>
                <a:cs typeface="Courier New"/>
              </a:rPr>
              <a:t>in</a:t>
            </a:r>
            <a:r>
              <a:rPr dirty="0" sz="1050" spc="-2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560987" y="1727362"/>
            <a:ext cx="1623695" cy="188595"/>
          </a:xfrm>
          <a:prstGeom prst="rect">
            <a:avLst/>
          </a:prstGeom>
          <a:solidFill>
            <a:srgbClr val="282A36"/>
          </a:solidFill>
        </p:spPr>
        <p:txBody>
          <a:bodyPr wrap="square" lIns="0" tIns="2286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8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pathMatch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full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30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},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2925" y="1972654"/>
            <a:ext cx="425450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sign-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in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component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PageSignInComponent</a:t>
            </a:r>
            <a:r>
              <a:rPr dirty="0" sz="1050" spc="-20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2925" y="2189825"/>
            <a:ext cx="160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];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4293" y="2604353"/>
            <a:ext cx="2246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App-component.html</a:t>
            </a:r>
            <a:r>
              <a:rPr dirty="0" sz="1400" spc="-2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42925" y="3050885"/>
            <a:ext cx="401447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router-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outlet</a:t>
            </a:r>
            <a:r>
              <a:rPr dirty="0" sz="1050" spc="18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tr-content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router-outlet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94293" y="3490062"/>
            <a:ext cx="1333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2925" y="3509874"/>
            <a:ext cx="121348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router-outlet</a:t>
            </a:r>
            <a:r>
              <a:rPr dirty="0" sz="1050" spc="-10">
                <a:solidFill>
                  <a:srgbClr val="FFFFFF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772709" y="3490062"/>
            <a:ext cx="36969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directive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utilisée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router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comme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0225" y="3703423"/>
            <a:ext cx="38519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point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70">
                <a:latin typeface="Trebuchet MS"/>
                <a:cs typeface="Trebuchet MS"/>
              </a:rPr>
              <a:t>repère, </a:t>
            </a:r>
            <a:r>
              <a:rPr dirty="0" sz="1400" spc="-45">
                <a:latin typeface="Trebuchet MS"/>
                <a:cs typeface="Trebuchet MS"/>
              </a:rPr>
              <a:t>elle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reste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présente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DOM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639437" y="872812"/>
            <a:ext cx="2773680" cy="1246505"/>
            <a:chOff x="2639437" y="872812"/>
            <a:chExt cx="2773680" cy="1246505"/>
          </a:xfrm>
        </p:grpSpPr>
        <p:sp>
          <p:nvSpPr>
            <p:cNvPr id="21" name="object 21" descr=""/>
            <p:cNvSpPr/>
            <p:nvPr/>
          </p:nvSpPr>
          <p:spPr>
            <a:xfrm>
              <a:off x="2653725" y="1713074"/>
              <a:ext cx="2602865" cy="257175"/>
            </a:xfrm>
            <a:custGeom>
              <a:avLst/>
              <a:gdLst/>
              <a:ahLst/>
              <a:cxnLst/>
              <a:rect l="l" t="t" r="r" b="b"/>
              <a:pathLst>
                <a:path w="2602865" h="257175">
                  <a:moveTo>
                    <a:pt x="0" y="0"/>
                  </a:moveTo>
                  <a:lnTo>
                    <a:pt x="226199" y="0"/>
                  </a:lnTo>
                  <a:lnTo>
                    <a:pt x="226199" y="257099"/>
                  </a:lnTo>
                  <a:lnTo>
                    <a:pt x="0" y="257099"/>
                  </a:lnTo>
                  <a:lnTo>
                    <a:pt x="0" y="0"/>
                  </a:lnTo>
                  <a:close/>
                </a:path>
                <a:path w="2602865" h="257175">
                  <a:moveTo>
                    <a:pt x="892974" y="0"/>
                  </a:moveTo>
                  <a:lnTo>
                    <a:pt x="2602374" y="0"/>
                  </a:lnTo>
                  <a:lnTo>
                    <a:pt x="2602374" y="257099"/>
                  </a:lnTo>
                  <a:lnTo>
                    <a:pt x="892974" y="257099"/>
                  </a:lnTo>
                  <a:lnTo>
                    <a:pt x="892974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766825" y="877575"/>
              <a:ext cx="2641600" cy="1236980"/>
            </a:xfrm>
            <a:custGeom>
              <a:avLst/>
              <a:gdLst/>
              <a:ahLst/>
              <a:cxnLst/>
              <a:rect l="l" t="t" r="r" b="b"/>
              <a:pathLst>
                <a:path w="2641600" h="1236980">
                  <a:moveTo>
                    <a:pt x="0" y="835499"/>
                  </a:moveTo>
                  <a:lnTo>
                    <a:pt x="2641499" y="0"/>
                  </a:lnTo>
                </a:path>
                <a:path w="2641600" h="1236980">
                  <a:moveTo>
                    <a:pt x="2507699" y="1051499"/>
                  </a:moveTo>
                  <a:lnTo>
                    <a:pt x="2641499" y="12368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5481250" y="420213"/>
            <a:ext cx="218122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slash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>
                <a:latin typeface="Trebuchet MS"/>
                <a:cs typeface="Trebuchet MS"/>
              </a:rPr>
              <a:t>supprimer</a:t>
            </a:r>
            <a:r>
              <a:rPr dirty="0" sz="1400" spc="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9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autres </a:t>
            </a:r>
            <a:r>
              <a:rPr dirty="0" sz="1400">
                <a:latin typeface="Trebuchet MS"/>
                <a:cs typeface="Trebuchet MS"/>
              </a:rPr>
              <a:t>éléments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route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remplacer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string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108</a:t>
            </a:fld>
          </a:p>
        </p:txBody>
      </p:sp>
      <p:sp>
        <p:nvSpPr>
          <p:cNvPr id="24" name="object 24" descr=""/>
          <p:cNvSpPr txBox="1"/>
          <p:nvPr/>
        </p:nvSpPr>
        <p:spPr>
          <a:xfrm>
            <a:off x="5481250" y="1764813"/>
            <a:ext cx="225552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latin typeface="Trebuchet MS"/>
                <a:cs typeface="Trebuchet MS"/>
              </a:rPr>
              <a:t>Cette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route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uniquement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route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vide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105">
                <a:latin typeface="Trebuchet MS"/>
                <a:cs typeface="Trebuchet MS"/>
              </a:rPr>
              <a:t>sans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rien </a:t>
            </a:r>
            <a:r>
              <a:rPr dirty="0" sz="1400" spc="-30">
                <a:latin typeface="Trebuchet MS"/>
                <a:cs typeface="Trebuchet MS"/>
              </a:rPr>
              <a:t>après.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(par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exemple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/sign-</a:t>
            </a:r>
            <a:r>
              <a:rPr dirty="0" sz="1400" spc="-10">
                <a:latin typeface="Trebuchet MS"/>
                <a:cs typeface="Trebuchet MS"/>
              </a:rPr>
              <a:t>in/infos)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634550" y="3746338"/>
            <a:ext cx="300863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router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ajoute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dynamiquement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25">
                <a:latin typeface="Trebuchet MS"/>
                <a:cs typeface="Trebuchet MS"/>
              </a:rPr>
              <a:t>des </a:t>
            </a:r>
            <a:r>
              <a:rPr dirty="0" sz="1400" spc="-20">
                <a:latin typeface="Trebuchet MS"/>
                <a:cs typeface="Trebuchet MS"/>
              </a:rPr>
              <a:t>web</a:t>
            </a:r>
            <a:r>
              <a:rPr dirty="0" sz="1400" spc="1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1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correspondant</a:t>
            </a:r>
            <a:r>
              <a:rPr dirty="0" sz="1400" spc="16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à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route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actuelle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100">
                <a:latin typeface="Trebuchet MS"/>
                <a:cs typeface="Trebuchet MS"/>
              </a:rPr>
              <a:t>sous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directive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67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688"/>
            <a:ext cx="5841365" cy="3012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48615" marR="118745" indent="-33655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forRoot()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80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forChild()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servent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dupliquer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 spc="50">
                <a:latin typeface="Trebuchet MS"/>
                <a:cs typeface="Trebuchet MS"/>
              </a:rPr>
              <a:t>instances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80">
                <a:latin typeface="Trebuchet MS"/>
                <a:cs typeface="Trebuchet MS"/>
              </a:rPr>
              <a:t>et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toujours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garder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seule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conﬁguration </a:t>
            </a:r>
            <a:r>
              <a:rPr dirty="0" sz="1400" spc="285">
                <a:latin typeface="Trebuchet MS"/>
                <a:cs typeface="Trebuchet MS"/>
              </a:rPr>
              <a:t>&amp;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(ordre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fait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l’ordre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imports)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algn="just" marL="348615" marR="5080" indent="-33655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9250" algn="l"/>
              </a:tabLst>
            </a:pPr>
            <a:r>
              <a:rPr dirty="0" sz="1400" spc="50">
                <a:latin typeface="Trebuchet MS"/>
                <a:cs typeface="Trebuchet MS"/>
              </a:rPr>
              <a:t>En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path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présents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l’url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demander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au </a:t>
            </a:r>
            <a:r>
              <a:rPr dirty="0" sz="1400" spc="-10">
                <a:latin typeface="Trebuchet MS"/>
                <a:cs typeface="Trebuchet MS"/>
              </a:rPr>
              <a:t>routeur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d’instancier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détruire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ensemble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qui </a:t>
            </a:r>
            <a:r>
              <a:rPr dirty="0" sz="1400">
                <a:latin typeface="Trebuchet MS"/>
                <a:cs typeface="Trebuchet MS"/>
              </a:rPr>
              <a:t>constituent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vue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notre </a:t>
            </a:r>
            <a:r>
              <a:rPr dirty="0" sz="1400" spc="-10">
                <a:latin typeface="Trebuchet MS"/>
                <a:cs typeface="Trebuchet MS"/>
              </a:rPr>
              <a:t>application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6985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créez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chargement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l’application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25">
                <a:latin typeface="Trebuchet MS"/>
                <a:cs typeface="Trebuchet MS"/>
              </a:rPr>
              <a:t>des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déclarés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importés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>
                <a:latin typeface="Trebuchet MS"/>
                <a:cs typeface="Trebuchet MS"/>
              </a:rPr>
              <a:t> démarrage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l’appli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(modules chargés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ultérieurement)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sinon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il </a:t>
            </a:r>
            <a:r>
              <a:rPr dirty="0" sz="1400">
                <a:latin typeface="Trebuchet MS"/>
                <a:cs typeface="Trebuchet MS"/>
              </a:rPr>
              <a:t>importera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alors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souhaitez </a:t>
            </a:r>
            <a:r>
              <a:rPr dirty="0" sz="1400">
                <a:latin typeface="Trebuchet MS"/>
                <a:cs typeface="Trebuchet MS"/>
              </a:rPr>
              <a:t>qu’ils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soient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chargés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tard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(lorsque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router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aura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chargé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déclare)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108</a:t>
            </a:fld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45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9632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40">
                <a:latin typeface="Trebuchet MS"/>
                <a:cs typeface="Trebuchet MS"/>
              </a:rPr>
              <a:t>Testez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toujours que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fonctionnent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>
                <a:latin typeface="Trebuchet MS"/>
                <a:cs typeface="Trebuchet MS"/>
              </a:rPr>
              <a:t> navigateur</a:t>
            </a:r>
            <a:r>
              <a:rPr dirty="0" sz="1400" spc="-10">
                <a:latin typeface="Trebuchet MS"/>
                <a:cs typeface="Trebuchet MS"/>
              </a:rPr>
              <a:t> avant </a:t>
            </a:r>
            <a:r>
              <a:rPr dirty="0" sz="1400" spc="-50">
                <a:latin typeface="Trebuchet MS"/>
                <a:cs typeface="Trebuchet MS"/>
              </a:rPr>
              <a:t>d’écrire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trop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code,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gagnerez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temps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débuggage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108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48533"/>
            <a:ext cx="3859529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75"/>
              <a:t>Horaires,</a:t>
            </a:r>
            <a:r>
              <a:rPr dirty="0" spc="-130"/>
              <a:t> </a:t>
            </a:r>
            <a:r>
              <a:rPr dirty="0" spc="-20"/>
              <a:t>temps</a:t>
            </a:r>
            <a:r>
              <a:rPr dirty="0" spc="-145"/>
              <a:t> </a:t>
            </a:r>
            <a:r>
              <a:rPr dirty="0" spc="-75"/>
              <a:t>de</a:t>
            </a:r>
            <a:r>
              <a:rPr dirty="0" spc="-130"/>
              <a:t> </a:t>
            </a:r>
            <a:r>
              <a:rPr dirty="0"/>
              <a:t>pause</a:t>
            </a:r>
            <a:r>
              <a:rPr dirty="0" spc="-135"/>
              <a:t> </a:t>
            </a:r>
            <a:r>
              <a:rPr dirty="0" spc="-35"/>
              <a:t>et </a:t>
            </a:r>
            <a:r>
              <a:rPr dirty="0">
                <a:solidFill>
                  <a:srgbClr val="E1001A"/>
                </a:solidFill>
              </a:rPr>
              <a:t>dossier</a:t>
            </a:r>
            <a:r>
              <a:rPr dirty="0" spc="-16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pédagogique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024880" cy="3439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9h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5">
                <a:latin typeface="Trebuchet MS"/>
                <a:cs typeface="Trebuchet MS"/>
              </a:rPr>
              <a:t>17h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9h30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17h30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(voir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convocations)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pause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15mn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matin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pause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15mn</a:t>
            </a:r>
            <a:r>
              <a:rPr dirty="0" sz="1400" spc="-20">
                <a:latin typeface="Trebuchet MS"/>
                <a:cs typeface="Trebuchet MS"/>
              </a:rPr>
              <a:t> l’après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midi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Midi,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pause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déjeuner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1h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Dernier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jour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termine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60">
                <a:latin typeface="Trebuchet MS"/>
                <a:cs typeface="Trebuchet MS"/>
              </a:rPr>
              <a:t> 15h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(voir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convocations)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Obligation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dernier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jour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avant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15h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donc,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retour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pause </a:t>
            </a:r>
            <a:r>
              <a:rPr dirty="0" sz="1400" spc="-20">
                <a:latin typeface="Trebuchet MS"/>
                <a:cs typeface="Trebuchet MS"/>
              </a:rPr>
              <a:t>déjeuner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vériﬁer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feuilles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d’émargement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évaluations formateur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079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certiﬁcations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passer,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elles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feront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ligne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dernier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jour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l’après midi,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après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évaluations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formateur.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dernier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jour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passerons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Atelier.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50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25"/>
              <a:t> </a:t>
            </a:r>
            <a:r>
              <a:rPr dirty="0" spc="-45"/>
              <a:t>13</a:t>
            </a:r>
            <a:r>
              <a:rPr dirty="0" spc="-120"/>
              <a:t> </a:t>
            </a:r>
            <a:r>
              <a:rPr dirty="0" spc="-220"/>
              <a:t>:</a:t>
            </a:r>
            <a:r>
              <a:rPr dirty="0" spc="-110"/>
              <a:t> </a:t>
            </a:r>
            <a:r>
              <a:rPr dirty="0" spc="-85">
                <a:solidFill>
                  <a:srgbClr val="E1001A"/>
                </a:solidFill>
              </a:rPr>
              <a:t>Router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angular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520255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13 </a:t>
            </a:r>
            <a:r>
              <a:rPr dirty="0" sz="1400">
                <a:latin typeface="Trebuchet MS"/>
                <a:cs typeface="Trebuchet MS"/>
              </a:rPr>
              <a:t>concernant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router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285">
                <a:latin typeface="Trebuchet MS"/>
                <a:cs typeface="Trebuchet MS"/>
              </a:rPr>
              <a:t>&amp;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basiques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application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108</a:t>
            </a:fld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1325" y="2523624"/>
            <a:ext cx="10737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75" b="1">
                <a:solidFill>
                  <a:srgbClr val="E1001A"/>
                </a:solidFill>
                <a:latin typeface="Trebuchet MS"/>
                <a:cs typeface="Trebuchet MS"/>
              </a:rPr>
              <a:t>10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325" y="3643383"/>
            <a:ext cx="16668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lazy</a:t>
            </a:r>
            <a:r>
              <a:rPr dirty="0" spc="-114"/>
              <a:t> </a:t>
            </a:r>
            <a:r>
              <a:rPr dirty="0" spc="-10"/>
              <a:t>loading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108</a:t>
            </a:fld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310582"/>
            <a:ext cx="37223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dirty="0" spc="-65"/>
              <a:t> routes</a:t>
            </a:r>
            <a:r>
              <a:rPr dirty="0" spc="-60"/>
              <a:t> </a:t>
            </a:r>
            <a:r>
              <a:rPr dirty="0" spc="-140"/>
              <a:t>&amp;</a:t>
            </a:r>
            <a:r>
              <a:rPr dirty="0" spc="-40"/>
              <a:t> </a:t>
            </a:r>
            <a:r>
              <a:rPr dirty="0" spc="-60">
                <a:solidFill>
                  <a:srgbClr val="E1001A"/>
                </a:solidFill>
              </a:rPr>
              <a:t>lazy </a:t>
            </a:r>
            <a:r>
              <a:rPr dirty="0" spc="-10">
                <a:solidFill>
                  <a:srgbClr val="E1001A"/>
                </a:solidFill>
              </a:rPr>
              <a:t>loading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02312" y="4827334"/>
            <a:ext cx="230504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35">
                <a:solidFill>
                  <a:srgbClr val="999999"/>
                </a:solidFill>
                <a:latin typeface="Trebuchet MS"/>
                <a:cs typeface="Trebuchet MS"/>
              </a:rPr>
              <a:t>112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1375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034312"/>
            <a:ext cx="6023610" cy="2753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7112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charger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lazy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loading,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mais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qu’est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c’est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125">
                <a:latin typeface="Trebuchet MS"/>
                <a:cs typeface="Trebuchet MS"/>
              </a:rPr>
              <a:t>? </a:t>
            </a: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15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145">
                <a:latin typeface="Trebuchet MS"/>
                <a:cs typeface="Trebuchet MS"/>
              </a:rPr>
              <a:t> </a:t>
            </a:r>
            <a:r>
              <a:rPr dirty="0" sz="1400" spc="-10">
                <a:latin typeface="Arial"/>
                <a:cs typeface="Arial"/>
              </a:rPr>
              <a:t>https://angular.io/guide/lazy-</a:t>
            </a:r>
            <a:r>
              <a:rPr dirty="0" sz="1400">
                <a:latin typeface="Arial"/>
                <a:cs typeface="Arial"/>
              </a:rPr>
              <a:t>loading-</a:t>
            </a:r>
            <a:r>
              <a:rPr dirty="0" sz="1400" spc="-10">
                <a:latin typeface="Arial"/>
                <a:cs typeface="Arial"/>
              </a:rPr>
              <a:t>ngmodules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350">
              <a:latin typeface="Arial"/>
              <a:cs typeface="Arial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lazy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loading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consiste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demander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charger </a:t>
            </a:r>
            <a:r>
              <a:rPr dirty="0" sz="1400" spc="-25" b="1">
                <a:latin typeface="Trebuchet MS"/>
                <a:cs typeface="Trebuchet MS"/>
              </a:rPr>
              <a:t>des </a:t>
            </a:r>
            <a:r>
              <a:rPr dirty="0" sz="1400" b="1">
                <a:latin typeface="Trebuchet MS"/>
                <a:cs typeface="Trebuchet MS"/>
              </a:rPr>
              <a:t>modules</a:t>
            </a:r>
            <a:r>
              <a:rPr dirty="0" sz="1400" spc="5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(et</a:t>
            </a:r>
            <a:r>
              <a:rPr dirty="0" sz="1400" spc="5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non</a:t>
            </a:r>
            <a:r>
              <a:rPr dirty="0" sz="1400" spc="50" b="1">
                <a:latin typeface="Trebuchet MS"/>
                <a:cs typeface="Trebuchet MS"/>
              </a:rPr>
              <a:t> </a:t>
            </a:r>
            <a:r>
              <a:rPr dirty="0" sz="1400" spc="75" b="1">
                <a:latin typeface="Trebuchet MS"/>
                <a:cs typeface="Trebuchet MS"/>
              </a:rPr>
              <a:t>pas</a:t>
            </a:r>
            <a:r>
              <a:rPr dirty="0" sz="1400" spc="5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des</a:t>
            </a:r>
            <a:r>
              <a:rPr dirty="0" sz="1400" spc="5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composants)</a:t>
            </a:r>
            <a:r>
              <a:rPr dirty="0" sz="1400" spc="60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après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 </a:t>
            </a:r>
            <a:r>
              <a:rPr dirty="0" sz="1400">
                <a:latin typeface="Trebuchet MS"/>
                <a:cs typeface="Trebuchet MS"/>
              </a:rPr>
              <a:t>uniquement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lorsque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l’utilisateur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navigue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l’application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300">
              <a:latin typeface="Trebuchet MS"/>
              <a:cs typeface="Trebuchet MS"/>
            </a:endParaRPr>
          </a:p>
          <a:p>
            <a:pPr marL="347980" marR="635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0">
                <a:latin typeface="Trebuchet MS"/>
                <a:cs typeface="Trebuchet MS"/>
              </a:rPr>
              <a:t>C’est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très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important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performances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l’application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seuls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indispensables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 sont chargés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>
                <a:latin typeface="Trebuchet MS"/>
                <a:cs typeface="Trebuchet MS"/>
              </a:rPr>
              <a:t> ensuite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non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essentiels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chargés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300">
              <a:latin typeface="Trebuchet MS"/>
              <a:cs typeface="Trebuchet MS"/>
            </a:endParaRPr>
          </a:p>
          <a:p>
            <a:pPr marL="347980" marR="35433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route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lazy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loading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90">
                <a:latin typeface="Trebuchet MS"/>
                <a:cs typeface="Trebuchet MS"/>
              </a:rPr>
              <a:t>d’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ordersModule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vériﬁer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partie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Network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(JS)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l’inspecteur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d’éléments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Chrome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2925" y="3980205"/>
            <a:ext cx="24066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 marL="160020"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4193564"/>
            <a:ext cx="15335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orders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4410735"/>
            <a:ext cx="528193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loadChildren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r>
              <a:rPr dirty="0" sz="1050" spc="-5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./orders/orders.module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then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m</a:t>
            </a:r>
            <a:r>
              <a:rPr dirty="0" sz="1050" spc="-50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925" y="4627904"/>
            <a:ext cx="12007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.OrdersModule)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2925" y="4845074"/>
            <a:ext cx="3206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},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310582"/>
            <a:ext cx="37223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dirty="0" spc="-65"/>
              <a:t> routes</a:t>
            </a:r>
            <a:r>
              <a:rPr dirty="0" spc="-60"/>
              <a:t> </a:t>
            </a:r>
            <a:r>
              <a:rPr dirty="0" spc="-140"/>
              <a:t>&amp;</a:t>
            </a:r>
            <a:r>
              <a:rPr dirty="0" spc="-40"/>
              <a:t> </a:t>
            </a:r>
            <a:r>
              <a:rPr dirty="0" spc="-60">
                <a:solidFill>
                  <a:srgbClr val="E1001A"/>
                </a:solidFill>
              </a:rPr>
              <a:t>lazy </a:t>
            </a:r>
            <a:r>
              <a:rPr dirty="0" spc="-10">
                <a:solidFill>
                  <a:srgbClr val="E1001A"/>
                </a:solidFill>
              </a:rPr>
              <a:t>loading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137599"/>
            <a:ext cx="4321810" cy="4411345"/>
            <a:chOff x="612575" y="137599"/>
            <a:chExt cx="4321810" cy="44113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137599"/>
              <a:ext cx="758000" cy="7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025" y="2174725"/>
              <a:ext cx="4212073" cy="237417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82774" y="4236300"/>
              <a:ext cx="1691639" cy="209550"/>
            </a:xfrm>
            <a:custGeom>
              <a:avLst/>
              <a:gdLst/>
              <a:ahLst/>
              <a:cxnLst/>
              <a:rect l="l" t="t" r="r" b="b"/>
              <a:pathLst>
                <a:path w="1691639" h="209550">
                  <a:moveTo>
                    <a:pt x="0" y="0"/>
                  </a:moveTo>
                  <a:lnTo>
                    <a:pt x="1691099" y="0"/>
                  </a:lnTo>
                  <a:lnTo>
                    <a:pt x="1691099" y="209399"/>
                  </a:lnTo>
                  <a:lnTo>
                    <a:pt x="0" y="2093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06867" y="1005938"/>
            <a:ext cx="572770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Vous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pouvez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vériﬁer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demandant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l’url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/orders.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Network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10">
                <a:latin typeface="Trebuchet MS"/>
                <a:cs typeface="Trebuchet MS"/>
              </a:rPr>
              <a:t>&gt;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choisissez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ﬁchiers</a:t>
            </a:r>
            <a:r>
              <a:rPr dirty="0" sz="1400" spc="-25">
                <a:latin typeface="Trebuchet MS"/>
                <a:cs typeface="Trebuchet MS"/>
              </a:rPr>
              <a:t> JS</a:t>
            </a: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apparait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uniquement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visitez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la </a:t>
            </a:r>
            <a:r>
              <a:rPr dirty="0" sz="1400">
                <a:latin typeface="Trebuchet MS"/>
                <a:cs typeface="Trebuchet MS"/>
              </a:rPr>
              <a:t>page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/orders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120</a:t>
            </a:fld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62433"/>
            <a:ext cx="11842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Exercice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85725" y="507899"/>
            <a:ext cx="1285240" cy="2070735"/>
            <a:chOff x="85725" y="507899"/>
            <a:chExt cx="1285240" cy="20707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5725" y="2418424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5" h="160019">
                  <a:moveTo>
                    <a:pt x="80023" y="160020"/>
                  </a:moveTo>
                  <a:lnTo>
                    <a:pt x="0" y="160020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2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595249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50">
                <a:latin typeface="Trebuchet MS"/>
                <a:cs typeface="Trebuchet MS"/>
              </a:rPr>
              <a:t>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prenant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exemple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route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venons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d’écrire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lazy </a:t>
            </a:r>
            <a:r>
              <a:rPr dirty="0" sz="1400">
                <a:latin typeface="Trebuchet MS"/>
                <a:cs typeface="Trebuchet MS"/>
              </a:rPr>
              <a:t>loading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d’OrdersModule,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écrivez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lazy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loading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 b="1">
                <a:latin typeface="Trebuchet MS"/>
                <a:cs typeface="Trebuchet MS"/>
              </a:rPr>
              <a:t>ClientsModule</a:t>
            </a:r>
            <a:r>
              <a:rPr dirty="0" sz="1400" spc="70" b="1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et</a:t>
            </a:r>
            <a:r>
              <a:rPr dirty="0" sz="1400" spc="70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PageNotFoundModule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120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73025" y="2400391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725" y="2635595"/>
            <a:ext cx="15335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'orders'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" y="2852765"/>
            <a:ext cx="528193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loadChildren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r>
              <a:rPr dirty="0" sz="1050" spc="-5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./orders/orders.module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then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m</a:t>
            </a:r>
            <a:r>
              <a:rPr dirty="0" sz="1050" spc="-50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725" y="3069935"/>
            <a:ext cx="12134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OrdersModule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725" y="3287105"/>
            <a:ext cx="3206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},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3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60">
                <a:solidFill>
                  <a:srgbClr val="E1001A"/>
                </a:solidFill>
              </a:rPr>
              <a:t>Correction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766153"/>
            <a:ext cx="21189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Path</a:t>
            </a:r>
            <a:r>
              <a:rPr dirty="0" sz="1400" spc="7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pageNotFound</a:t>
            </a:r>
            <a:r>
              <a:rPr dirty="0" sz="1400" spc="7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120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42925" y="2216495"/>
            <a:ext cx="2406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2925" y="2433665"/>
            <a:ext cx="12134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**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2650835"/>
            <a:ext cx="184086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loadChildren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2868005"/>
            <a:ext cx="38538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./page-not-found/page-not-found.module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925" y="3085175"/>
            <a:ext cx="25609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then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m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.PageNotFoundModule)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2925" y="3302345"/>
            <a:ext cx="2406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42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071235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lazy</a:t>
            </a:r>
            <a:r>
              <a:rPr dirty="0" sz="1400">
                <a:latin typeface="Trebuchet MS"/>
                <a:cs typeface="Trebuchet MS"/>
              </a:rPr>
              <a:t> loading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très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important pour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performances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chargé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10">
                <a:latin typeface="Trebuchet MS"/>
                <a:cs typeface="Trebuchet MS"/>
              </a:rPr>
              <a:t> lazy</a:t>
            </a:r>
            <a:r>
              <a:rPr dirty="0" sz="1400">
                <a:latin typeface="Trebuchet MS"/>
                <a:cs typeface="Trebuchet MS"/>
              </a:rPr>
              <a:t> loading est</a:t>
            </a:r>
            <a:r>
              <a:rPr dirty="0" sz="1400" spc="-10">
                <a:latin typeface="Trebuchet MS"/>
                <a:cs typeface="Trebuchet MS"/>
              </a:rPr>
              <a:t> représenté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 </a:t>
            </a:r>
            <a:r>
              <a:rPr dirty="0" sz="1400" spc="-25">
                <a:latin typeface="Trebuchet MS"/>
                <a:cs typeface="Trebuchet MS"/>
              </a:rPr>
              <a:t>js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5">
                <a:latin typeface="Trebuchet MS"/>
                <a:cs typeface="Trebuchet MS"/>
              </a:rPr>
              <a:t>Vériﬁez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NetWork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(js)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chargés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quand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allez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correspondantes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marR="34925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path: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“**”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votre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pageNotFound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toujours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trouver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dernier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conﬁg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votre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puisqu’il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englobe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 spc="50">
                <a:latin typeface="Trebuchet MS"/>
                <a:cs typeface="Trebuchet MS"/>
              </a:rPr>
              <a:t>paths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existants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hormis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ceux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précisés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dessus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celui-ci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(wildcard)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120</a:t>
            </a:fld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09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9632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40">
                <a:latin typeface="Trebuchet MS"/>
                <a:cs typeface="Trebuchet MS"/>
              </a:rPr>
              <a:t>Testez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toujours que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fonctionnent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>
                <a:latin typeface="Trebuchet MS"/>
                <a:cs typeface="Trebuchet MS"/>
              </a:rPr>
              <a:t> navigateur</a:t>
            </a:r>
            <a:r>
              <a:rPr dirty="0" sz="1400" spc="-10">
                <a:latin typeface="Trebuchet MS"/>
                <a:cs typeface="Trebuchet MS"/>
              </a:rPr>
              <a:t> avant </a:t>
            </a:r>
            <a:r>
              <a:rPr dirty="0" sz="1400" spc="-50">
                <a:latin typeface="Trebuchet MS"/>
                <a:cs typeface="Trebuchet MS"/>
              </a:rPr>
              <a:t>d’écrire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trop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code,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gagnerez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temps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débuggage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120</a:t>
            </a:fld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58847" y="1511876"/>
            <a:ext cx="2413635" cy="217043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85725" marR="33401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AppRoutingModule.ts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est </a:t>
            </a:r>
            <a:r>
              <a:rPr dirty="0" sz="1400" spc="-10">
                <a:latin typeface="Arial"/>
                <a:cs typeface="Arial"/>
              </a:rPr>
              <a:t>instancié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1525" y="967387"/>
            <a:ext cx="11557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Au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démarrage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059311" y="1511876"/>
            <a:ext cx="2413635" cy="217043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 marR="353695">
              <a:lnSpc>
                <a:spcPts val="1650"/>
              </a:lnSpc>
              <a:spcBef>
                <a:spcPts val="990"/>
              </a:spcBef>
            </a:pPr>
            <a:r>
              <a:rPr dirty="0" sz="1400">
                <a:latin typeface="Arial"/>
                <a:cs typeface="Arial"/>
              </a:rPr>
              <a:t>OrderRoutingModule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est </a:t>
            </a:r>
            <a:r>
              <a:rPr dirty="0" sz="1400">
                <a:latin typeface="Arial"/>
                <a:cs typeface="Arial"/>
              </a:rPr>
              <a:t>instancié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(lazyloading) </a:t>
            </a:r>
            <a:r>
              <a:rPr dirty="0" sz="1400">
                <a:latin typeface="Arial"/>
                <a:cs typeface="Arial"/>
              </a:rPr>
              <a:t>Les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composants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qui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sont </a:t>
            </a:r>
            <a:r>
              <a:rPr dirty="0" sz="1400">
                <a:latin typeface="Arial"/>
                <a:cs typeface="Arial"/>
              </a:rPr>
              <a:t>déclarés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dans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les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routes </a:t>
            </a:r>
            <a:r>
              <a:rPr dirty="0" sz="1400">
                <a:latin typeface="Arial"/>
                <a:cs typeface="Arial"/>
              </a:rPr>
              <a:t>sont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aussi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instanciés.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12290" y="4104650"/>
            <a:ext cx="2932430" cy="213360"/>
          </a:xfrm>
          <a:custGeom>
            <a:avLst/>
            <a:gdLst/>
            <a:ahLst/>
            <a:cxnLst/>
            <a:rect l="l" t="t" r="r" b="b"/>
            <a:pathLst>
              <a:path w="2932429" h="213360">
                <a:moveTo>
                  <a:pt x="2932093" y="213359"/>
                </a:moveTo>
                <a:lnTo>
                  <a:pt x="0" y="213359"/>
                </a:lnTo>
                <a:lnTo>
                  <a:pt x="0" y="0"/>
                </a:lnTo>
                <a:lnTo>
                  <a:pt x="2932093" y="0"/>
                </a:lnTo>
                <a:lnTo>
                  <a:pt x="2932093" y="213359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87550" y="4084838"/>
            <a:ext cx="30708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$</a:t>
            </a:r>
            <a:r>
              <a:rPr dirty="0" sz="1100">
                <a:solidFill>
                  <a:srgbClr val="17FF0B"/>
                </a:solidFill>
                <a:latin typeface="Courier New"/>
                <a:cs typeface="Courier New"/>
              </a:rPr>
              <a:t>ng</a:t>
            </a:r>
            <a:r>
              <a:rPr dirty="0" sz="1100" spc="10">
                <a:solidFill>
                  <a:srgbClr val="17FF0B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17FF0B"/>
                </a:solidFill>
                <a:latin typeface="Courier New"/>
                <a:cs typeface="Courier New"/>
              </a:rPr>
              <a:t>generate</a:t>
            </a:r>
            <a:r>
              <a:rPr dirty="0" sz="1100" spc="10">
                <a:solidFill>
                  <a:srgbClr val="17FF0B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17FF0B"/>
                </a:solidFill>
                <a:latin typeface="Courier New"/>
                <a:cs typeface="Courier New"/>
              </a:rPr>
              <a:t>module</a:t>
            </a:r>
            <a:r>
              <a:rPr dirty="0" sz="1100" spc="10">
                <a:solidFill>
                  <a:srgbClr val="17FF0B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17FF0B"/>
                </a:solidFill>
                <a:latin typeface="Courier New"/>
                <a:cs typeface="Courier New"/>
              </a:rPr>
              <a:t>orders</a:t>
            </a:r>
            <a:r>
              <a:rPr dirty="0" sz="1100" spc="10">
                <a:solidFill>
                  <a:srgbClr val="17FF0B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17FF0B"/>
                </a:solidFill>
                <a:latin typeface="Courier New"/>
                <a:cs typeface="Courier New"/>
              </a:rPr>
              <a:t>--routing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120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32325" y="859688"/>
            <a:ext cx="15405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Quand</a:t>
            </a:r>
            <a:r>
              <a:rPr dirty="0" sz="1400" spc="8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 b="0">
                <a:solidFill>
                  <a:srgbClr val="000000"/>
                </a:solidFill>
                <a:latin typeface="Trebuchet MS"/>
                <a:cs typeface="Trebuchet MS"/>
              </a:rPr>
              <a:t>l’utilisateur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visite</a:t>
            </a:r>
            <a:r>
              <a:rPr dirty="0" sz="1400" spc="1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 b="0">
                <a:solidFill>
                  <a:srgbClr val="000000"/>
                </a:solidFill>
                <a:latin typeface="Trebuchet MS"/>
                <a:cs typeface="Trebuchet MS"/>
              </a:rPr>
              <a:t>/orders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48533"/>
            <a:ext cx="3708400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25"/>
              <a:t>Commit</a:t>
            </a:r>
            <a:r>
              <a:rPr dirty="0" spc="-125"/>
              <a:t> </a:t>
            </a:r>
            <a:r>
              <a:rPr dirty="0" spc="-45"/>
              <a:t>14</a:t>
            </a:r>
            <a:r>
              <a:rPr dirty="0" spc="-120"/>
              <a:t> </a:t>
            </a:r>
            <a:r>
              <a:rPr dirty="0" spc="-220"/>
              <a:t>:</a:t>
            </a:r>
            <a:r>
              <a:rPr dirty="0" spc="-105"/>
              <a:t> </a:t>
            </a:r>
            <a:r>
              <a:rPr dirty="0" spc="-125">
                <a:solidFill>
                  <a:srgbClr val="E1001A"/>
                </a:solidFill>
              </a:rPr>
              <a:t>router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angular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60">
                <a:solidFill>
                  <a:srgbClr val="E1001A"/>
                </a:solidFill>
              </a:rPr>
              <a:t>lazy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loading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60655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20">
                <a:latin typeface="Trebuchet MS"/>
                <a:cs typeface="Trebuchet MS"/>
              </a:rPr>
              <a:t>14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concernant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lazy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loading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120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21325" y="2295023"/>
            <a:ext cx="13392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300" b="1">
                <a:solidFill>
                  <a:srgbClr val="E1001A"/>
                </a:solidFill>
                <a:latin typeface="Trebuchet MS"/>
                <a:cs typeface="Trebuchet MS"/>
              </a:rPr>
              <a:t>0.6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21325" y="3414783"/>
            <a:ext cx="29362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0" b="1">
                <a:solidFill>
                  <a:srgbClr val="434343"/>
                </a:solidFill>
                <a:latin typeface="Trebuchet MS"/>
                <a:cs typeface="Trebuchet MS"/>
              </a:rPr>
              <a:t>Déroulé</a:t>
            </a:r>
            <a:r>
              <a:rPr dirty="0" sz="2400" spc="-120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434343"/>
                </a:solidFill>
                <a:latin typeface="Trebuchet MS"/>
                <a:cs typeface="Trebuchet MS"/>
              </a:rPr>
              <a:t>pédagogique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4675" y="668304"/>
            <a:ext cx="966469" cy="20827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60">
                <a:solidFill>
                  <a:srgbClr val="B7B7B7"/>
                </a:solidFill>
                <a:latin typeface="Calibri"/>
                <a:cs typeface="Calibri"/>
              </a:rPr>
              <a:t>Challenge</a:t>
            </a:r>
            <a:r>
              <a:rPr dirty="0" sz="1200" spc="85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45">
                <a:solidFill>
                  <a:srgbClr val="B7B7B7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7275" y="1165275"/>
            <a:ext cx="89217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Challenge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3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 spc="-50">
                <a:solidFill>
                  <a:srgbClr val="D4D4D4"/>
                </a:solidFill>
                <a:latin typeface="Courier New"/>
                <a:cs typeface="Courier New"/>
              </a:rPr>
              <a:t>-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17275" y="1374825"/>
            <a:ext cx="137223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Ajouter</a:t>
            </a:r>
            <a:r>
              <a:rPr dirty="0" sz="9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deux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boutons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7275" y="1584374"/>
            <a:ext cx="329247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Ajouter</a:t>
            </a:r>
            <a:r>
              <a:rPr dirty="0" sz="900" spc="-3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un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évenement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au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clic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pour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chaque</a:t>
            </a:r>
            <a:r>
              <a:rPr dirty="0" sz="9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boutons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17275" y="2003474"/>
            <a:ext cx="137223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Dans</a:t>
            </a:r>
            <a:r>
              <a:rPr dirty="0" sz="9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le</a:t>
            </a:r>
            <a:r>
              <a:rPr dirty="0" sz="9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fichier</a:t>
            </a:r>
            <a:r>
              <a:rPr dirty="0" sz="9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TS</a:t>
            </a:r>
            <a:r>
              <a:rPr dirty="0" sz="900" spc="-1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 spc="-5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17275" y="2213025"/>
            <a:ext cx="315531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initialiser</a:t>
            </a:r>
            <a:r>
              <a:rPr dirty="0" sz="900" spc="-3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une</a:t>
            </a:r>
            <a:r>
              <a:rPr dirty="0" sz="9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propriété</a:t>
            </a:r>
            <a:r>
              <a:rPr dirty="0" sz="900" spc="-3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compteur:</a:t>
            </a:r>
            <a:r>
              <a:rPr dirty="0" sz="9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number</a:t>
            </a:r>
            <a:r>
              <a:rPr dirty="0" sz="900" spc="-3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 spc="-50">
                <a:solidFill>
                  <a:srgbClr val="D4D4D4"/>
                </a:solidFill>
                <a:latin typeface="Courier New"/>
                <a:cs typeface="Courier New"/>
              </a:rPr>
              <a:t>0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17275" y="2632124"/>
            <a:ext cx="356679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ajouter</a:t>
            </a:r>
            <a:r>
              <a:rPr dirty="0" sz="9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méthode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add()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qui</a:t>
            </a:r>
            <a:r>
              <a:rPr dirty="0" sz="9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va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incrémenter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le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compteur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17275" y="2841674"/>
            <a:ext cx="377253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ajouter</a:t>
            </a:r>
            <a:r>
              <a:rPr dirty="0" sz="900" spc="-4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méthode</a:t>
            </a:r>
            <a:r>
              <a:rPr dirty="0" sz="9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delete()</a:t>
            </a:r>
            <a:r>
              <a:rPr dirty="0" sz="9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qui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va</a:t>
            </a:r>
            <a:r>
              <a:rPr dirty="0" sz="9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décrémenter</a:t>
            </a:r>
            <a:r>
              <a:rPr dirty="0" sz="9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le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compteur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17275" y="3470324"/>
            <a:ext cx="4116070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Dans</a:t>
            </a:r>
            <a:r>
              <a:rPr dirty="0" sz="900" spc="-4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l'HTML,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vous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pouvez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afficher</a:t>
            </a:r>
            <a:r>
              <a:rPr dirty="0" sz="9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la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valeur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de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compteur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 spc="-20">
                <a:solidFill>
                  <a:srgbClr val="D4D4D4"/>
                </a:solidFill>
                <a:latin typeface="Courier New"/>
                <a:cs typeface="Courier New"/>
              </a:rPr>
              <a:t>avec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17275" y="3889424"/>
            <a:ext cx="4527550" cy="137160"/>
          </a:xfrm>
          <a:custGeom>
            <a:avLst/>
            <a:gdLst/>
            <a:ahLst/>
            <a:cxnLst/>
            <a:rect l="l" t="t" r="r" b="b"/>
            <a:pathLst>
              <a:path w="4527550" h="137160">
                <a:moveTo>
                  <a:pt x="4527016" y="137159"/>
                </a:moveTo>
                <a:lnTo>
                  <a:pt x="0" y="137159"/>
                </a:lnTo>
                <a:lnTo>
                  <a:pt x="0" y="0"/>
                </a:lnTo>
                <a:lnTo>
                  <a:pt x="4527016" y="0"/>
                </a:lnTo>
                <a:lnTo>
                  <a:pt x="4527016" y="137159"/>
                </a:lnTo>
                <a:close/>
              </a:path>
            </a:pathLst>
          </a:custGeom>
          <a:solidFill>
            <a:srgbClr val="1E1E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904575" y="3872153"/>
            <a:ext cx="4552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p</a:t>
            </a:r>
            <a:r>
              <a:rPr dirty="0" sz="900" spc="-30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*ngIf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''</a:t>
            </a: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Vous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avez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{{</a:t>
            </a:r>
            <a:r>
              <a:rPr dirty="0" sz="9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compteur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}}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produit</a:t>
            </a:r>
            <a:r>
              <a:rPr dirty="0" sz="9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dans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votre</a:t>
            </a:r>
            <a:r>
              <a:rPr dirty="0" sz="9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panier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p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120</a:t>
            </a:fld>
          </a:p>
        </p:txBody>
      </p:sp>
      <p:sp>
        <p:nvSpPr>
          <p:cNvPr id="17" name="object 17" descr=""/>
          <p:cNvSpPr txBox="1"/>
          <p:nvPr/>
        </p:nvSpPr>
        <p:spPr>
          <a:xfrm>
            <a:off x="917275" y="4098974"/>
            <a:ext cx="4608830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p</a:t>
            </a:r>
            <a:r>
              <a:rPr dirty="0" sz="900" spc="-30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*ngIf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''</a:t>
            </a: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Vous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avez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{{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compteur</a:t>
            </a:r>
            <a:r>
              <a:rPr dirty="0" sz="9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}}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produits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dans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votre</a:t>
            </a:r>
            <a:r>
              <a:rPr dirty="0" sz="9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panier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p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8610" rIns="0" bIns="0" rtlCol="0" vert="horz">
            <a:spAutoFit/>
          </a:bodyPr>
          <a:lstStyle/>
          <a:p>
            <a:pPr marL="31115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11</a:t>
            </a:r>
            <a:endParaRPr sz="7200"/>
          </a:p>
          <a:p>
            <a:pPr marL="31115">
              <a:lnSpc>
                <a:spcPct val="100000"/>
              </a:lnSpc>
              <a:spcBef>
                <a:spcPts val="175"/>
              </a:spcBef>
            </a:pPr>
            <a:r>
              <a:rPr dirty="0" spc="-30"/>
              <a:t>Preloading</a:t>
            </a:r>
            <a:r>
              <a:rPr dirty="0" spc="-120"/>
              <a:t> </a:t>
            </a:r>
            <a:r>
              <a:rPr dirty="0" spc="-25"/>
              <a:t>strategy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120</a:t>
            </a:fld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04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Le</a:t>
            </a:r>
            <a:r>
              <a:rPr dirty="0" spc="-120"/>
              <a:t> </a:t>
            </a:r>
            <a:r>
              <a:rPr dirty="0" spc="-30"/>
              <a:t>Preloading</a:t>
            </a:r>
            <a:r>
              <a:rPr dirty="0" spc="-100"/>
              <a:t> </a:t>
            </a:r>
            <a:r>
              <a:rPr dirty="0" spc="-75">
                <a:solidFill>
                  <a:srgbClr val="E1001A"/>
                </a:solidFill>
              </a:rPr>
              <a:t>de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modules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61214" y="4827334"/>
            <a:ext cx="27114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0">
                <a:solidFill>
                  <a:srgbClr val="999999"/>
                </a:solidFill>
                <a:latin typeface="Trebuchet MS"/>
                <a:cs typeface="Trebuchet MS"/>
              </a:rPr>
              <a:t>122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31813"/>
            <a:ext cx="648779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Vous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modiﬁer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stratégie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preloading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passant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 </a:t>
            </a:r>
            <a:r>
              <a:rPr dirty="0" sz="1400">
                <a:latin typeface="Trebuchet MS"/>
                <a:cs typeface="Trebuchet MS"/>
              </a:rPr>
              <a:t>deuxième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paramètre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RouterModule.forRoot()</a:t>
            </a:r>
            <a:endParaRPr sz="1400">
              <a:latin typeface="Trebuchet MS"/>
              <a:cs typeface="Trebuchet MS"/>
            </a:endParaRPr>
          </a:p>
          <a:p>
            <a:pPr marL="348615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15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145">
                <a:latin typeface="Trebuchet MS"/>
                <a:cs typeface="Trebuchet MS"/>
              </a:rPr>
              <a:t> </a:t>
            </a:r>
            <a:r>
              <a:rPr dirty="0" sz="1400" spc="-10">
                <a:latin typeface="Arial"/>
                <a:cs typeface="Arial"/>
              </a:rPr>
              <a:t>https://angular.io/guide/lazy-</a:t>
            </a:r>
            <a:r>
              <a:rPr dirty="0" sz="1400">
                <a:latin typeface="Arial"/>
                <a:cs typeface="Arial"/>
              </a:rPr>
              <a:t>loading-</a:t>
            </a:r>
            <a:r>
              <a:rPr dirty="0" sz="1400" spc="-10">
                <a:latin typeface="Arial"/>
                <a:cs typeface="Arial"/>
              </a:rPr>
              <a:t>ngmodules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app-</a:t>
            </a:r>
            <a:r>
              <a:rPr dirty="0" sz="1400" spc="-10" b="1">
                <a:latin typeface="Trebuchet MS"/>
                <a:cs typeface="Trebuchet MS"/>
              </a:rPr>
              <a:t>routing.module.ts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0125" y="2631784"/>
          <a:ext cx="3290570" cy="81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029"/>
                <a:gridCol w="560070"/>
                <a:gridCol w="1769745"/>
                <a:gridCol w="720090"/>
              </a:tblGrid>
              <a:tr h="188595">
                <a:tc gridSpan="2"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imports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3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6535">
                <a:tc gridSpan="3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RouterModule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forRoot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routes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2171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r>
                        <a:rPr dirty="0" sz="1050" spc="-5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preloadingStrategy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5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PreloadAllModules</a:t>
                      </a:r>
                      <a:r>
                        <a:rPr dirty="0" sz="1050" spc="-55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 spc="-2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)],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94293" y="3770213"/>
            <a:ext cx="684784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48615" marR="5080" indent="-33655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Vous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pouvez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demander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preloader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doivent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être </a:t>
            </a:r>
            <a:r>
              <a:rPr dirty="0" sz="1400">
                <a:latin typeface="Trebuchet MS"/>
                <a:cs typeface="Trebuchet MS"/>
              </a:rPr>
              <a:t>chargés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lazy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loading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tâche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fond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immédiatement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après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le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 spc="-30">
                <a:latin typeface="Trebuchet MS"/>
                <a:cs typeface="Trebuchet MS"/>
              </a:rPr>
              <a:t>l’appli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l’afﬁchage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home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94293" y="4623654"/>
            <a:ext cx="67837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Vous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pouvez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souhaitez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(nous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ferons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ici)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choisir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preloader </a:t>
            </a:r>
            <a:r>
              <a:rPr dirty="0" sz="1400">
                <a:latin typeface="Trebuchet MS"/>
                <a:cs typeface="Trebuchet MS"/>
              </a:rPr>
              <a:t>certains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chargés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lazy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loading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uniquement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3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507899"/>
            <a:ext cx="8343265" cy="3098165"/>
            <a:chOff x="612575" y="507899"/>
            <a:chExt cx="8343265" cy="30981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4329" y="1068999"/>
              <a:ext cx="2151049" cy="25366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2125" y="1761237"/>
              <a:ext cx="2703974" cy="134917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94293" y="1331888"/>
            <a:ext cx="3451225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23495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preloadingStrategy: </a:t>
            </a:r>
            <a:r>
              <a:rPr dirty="0" sz="1400">
                <a:latin typeface="Trebuchet MS"/>
                <a:cs typeface="Trebuchet MS"/>
              </a:rPr>
              <a:t>PreloadAllModules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n’impacte</a:t>
            </a:r>
            <a:r>
              <a:rPr dirty="0" sz="1400" spc="3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>
                <a:latin typeface="Trebuchet MS"/>
                <a:cs typeface="Trebuchet MS"/>
              </a:rPr>
              <a:t>performances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Bénéﬁque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réactivité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vos </a:t>
            </a:r>
            <a:r>
              <a:rPr dirty="0" sz="1400" spc="50">
                <a:latin typeface="Trebuchet MS"/>
                <a:cs typeface="Trebuchet MS"/>
              </a:rPr>
              <a:t>pages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naviguez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votre </a:t>
            </a:r>
            <a:r>
              <a:rPr dirty="0" sz="1400">
                <a:latin typeface="Trebuchet MS"/>
                <a:cs typeface="Trebuchet MS"/>
              </a:rPr>
              <a:t>appli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preloadé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vos </a:t>
            </a:r>
            <a:r>
              <a:rPr dirty="0" sz="1400">
                <a:latin typeface="Trebuchet MS"/>
                <a:cs typeface="Trebuchet MS"/>
              </a:rPr>
              <a:t>modules,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lui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reste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qu’à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instancier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webcomponents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ajouter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DOM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82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49460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Pensez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toujours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vériﬁer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fonctionnement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30">
                <a:latin typeface="Trebuchet MS"/>
                <a:cs typeface="Trebuchet MS"/>
              </a:rPr>
              <a:t>du </a:t>
            </a:r>
            <a:r>
              <a:rPr dirty="0" sz="1400">
                <a:latin typeface="Trebuchet MS"/>
                <a:cs typeface="Trebuchet MS"/>
              </a:rPr>
              <a:t>preloadAllModules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Network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(js)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07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30"/>
              <a:t> </a:t>
            </a:r>
            <a:r>
              <a:rPr dirty="0" spc="-45"/>
              <a:t>15</a:t>
            </a:r>
            <a:r>
              <a:rPr dirty="0" spc="-130"/>
              <a:t> </a:t>
            </a:r>
            <a:r>
              <a:rPr dirty="0" spc="-220"/>
              <a:t>:</a:t>
            </a:r>
            <a:r>
              <a:rPr dirty="0" spc="-114"/>
              <a:t> </a:t>
            </a:r>
            <a:r>
              <a:rPr dirty="0" spc="-50">
                <a:solidFill>
                  <a:srgbClr val="E1001A"/>
                </a:solidFill>
              </a:rPr>
              <a:t>preloading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strategy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60661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14">
                <a:latin typeface="Trebuchet MS"/>
                <a:cs typeface="Trebuchet MS"/>
              </a:rPr>
              <a:t>15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concernant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preloading</a:t>
            </a:r>
            <a:r>
              <a:rPr dirty="0" sz="1400" spc="-10">
                <a:latin typeface="Trebuchet MS"/>
                <a:cs typeface="Trebuchet MS"/>
              </a:rPr>
              <a:t> strategy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2094237"/>
            <a:ext cx="3331210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12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20"/>
              <a:t>Routes</a:t>
            </a:r>
            <a:r>
              <a:rPr dirty="0" spc="-120"/>
              <a:t> </a:t>
            </a:r>
            <a:r>
              <a:rPr dirty="0" spc="-50"/>
              <a:t>orders/</a:t>
            </a:r>
            <a:r>
              <a:rPr dirty="0" spc="-114"/>
              <a:t> </a:t>
            </a:r>
            <a:r>
              <a:rPr dirty="0"/>
              <a:t>page</a:t>
            </a:r>
            <a:r>
              <a:rPr dirty="0" spc="-114"/>
              <a:t> </a:t>
            </a:r>
            <a:r>
              <a:rPr dirty="0" spc="-40"/>
              <a:t>not </a:t>
            </a:r>
            <a:r>
              <a:rPr dirty="0" spc="-10"/>
              <a:t>found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126500" y="276655"/>
            <a:ext cx="3277235" cy="22332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6350">
              <a:lnSpc>
                <a:spcPct val="100699"/>
              </a:lnSpc>
              <a:spcBef>
                <a:spcPts val="8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18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dirty="0" sz="18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Router</a:t>
            </a:r>
            <a:r>
              <a:rPr dirty="0" sz="1800" spc="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est</a:t>
            </a:r>
            <a:r>
              <a:rPr dirty="0" sz="18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dirty="0" sz="1800" spc="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permettant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navigation.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699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Elle</a:t>
            </a:r>
            <a:r>
              <a:rPr dirty="0" sz="18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contient</a:t>
            </a:r>
            <a:r>
              <a:rPr dirty="0" sz="1800" spc="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des</a:t>
            </a:r>
            <a:r>
              <a:rPr dirty="0" sz="18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propriétés</a:t>
            </a:r>
            <a:r>
              <a:rPr dirty="0" sz="18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et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des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méthodes.</a:t>
            </a:r>
            <a:endParaRPr sz="1800">
              <a:latin typeface="Trebuchet MS"/>
              <a:cs typeface="Trebuchet MS"/>
            </a:endParaRPr>
          </a:p>
          <a:p>
            <a:pPr marL="12700" marR="6985">
              <a:lnSpc>
                <a:spcPct val="100699"/>
              </a:lnSpc>
              <a:tabLst>
                <a:tab pos="447675" algn="l"/>
                <a:tab pos="1072515" algn="l"/>
                <a:tab pos="1329055" algn="l"/>
                <a:tab pos="1995170" algn="l"/>
                <a:tab pos="2743835" algn="l"/>
              </a:tabLst>
            </a:pP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peut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avoir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accès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dans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toute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l’application.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699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propriété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conﬁg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indique</a:t>
            </a: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les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déclarées.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90100" y="742350"/>
            <a:ext cx="8119109" cy="3980179"/>
            <a:chOff x="390100" y="742350"/>
            <a:chExt cx="8119109" cy="3980179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00" y="742350"/>
              <a:ext cx="4297338" cy="31895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6900" y="2771750"/>
              <a:ext cx="3863474" cy="192192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602612" y="2757462"/>
              <a:ext cx="3892550" cy="1950720"/>
            </a:xfrm>
            <a:custGeom>
              <a:avLst/>
              <a:gdLst/>
              <a:ahLst/>
              <a:cxnLst/>
              <a:rect l="l" t="t" r="r" b="b"/>
              <a:pathLst>
                <a:path w="3892550" h="1950720">
                  <a:moveTo>
                    <a:pt x="0" y="0"/>
                  </a:moveTo>
                  <a:lnTo>
                    <a:pt x="3892049" y="0"/>
                  </a:lnTo>
                  <a:lnTo>
                    <a:pt x="3892049" y="1950499"/>
                  </a:lnTo>
                  <a:lnTo>
                    <a:pt x="0" y="1950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43399" y="987688"/>
            <a:ext cx="203898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541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latin typeface="Trebuchet MS"/>
                <a:cs typeface="Trebuchet MS"/>
              </a:rPr>
              <a:t>Nommage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75">
                <a:latin typeface="Trebuchet MS"/>
                <a:cs typeface="Trebuchet MS"/>
              </a:rPr>
              <a:t>: </a:t>
            </a:r>
            <a:r>
              <a:rPr dirty="0" sz="1400" spc="-10">
                <a:latin typeface="Trebuchet MS"/>
                <a:cs typeface="Trebuchet MS"/>
              </a:rPr>
              <a:t>orders.module.ts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Trebuchet MS"/>
                <a:cs typeface="Trebuchet MS"/>
              </a:rPr>
              <a:t>orders-routing.module.ts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70375" y="147975"/>
            <a:ext cx="8127365" cy="4791075"/>
            <a:chOff x="270375" y="147975"/>
            <a:chExt cx="8127365" cy="479107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9362" y="147975"/>
              <a:ext cx="4148017" cy="30856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341800" y="1966450"/>
              <a:ext cx="1536700" cy="344170"/>
            </a:xfrm>
            <a:custGeom>
              <a:avLst/>
              <a:gdLst/>
              <a:ahLst/>
              <a:cxnLst/>
              <a:rect l="l" t="t" r="r" b="b"/>
              <a:pathLst>
                <a:path w="1536700" h="344169">
                  <a:moveTo>
                    <a:pt x="0" y="0"/>
                  </a:moveTo>
                  <a:lnTo>
                    <a:pt x="1536299" y="0"/>
                  </a:lnTo>
                  <a:lnTo>
                    <a:pt x="1536299" y="344099"/>
                  </a:lnTo>
                  <a:lnTo>
                    <a:pt x="0" y="3440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375" y="1966450"/>
              <a:ext cx="3153700" cy="297207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828375" y="3841949"/>
              <a:ext cx="1790064" cy="275590"/>
            </a:xfrm>
            <a:custGeom>
              <a:avLst/>
              <a:gdLst/>
              <a:ahLst/>
              <a:cxnLst/>
              <a:rect l="l" t="t" r="r" b="b"/>
              <a:pathLst>
                <a:path w="1790064" h="275589">
                  <a:moveTo>
                    <a:pt x="0" y="0"/>
                  </a:moveTo>
                  <a:lnTo>
                    <a:pt x="1789499" y="0"/>
                  </a:lnTo>
                  <a:lnTo>
                    <a:pt x="1789499" y="275399"/>
                  </a:lnTo>
                  <a:lnTo>
                    <a:pt x="0" y="2753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683925" y="4060288"/>
            <a:ext cx="34747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Trebuchet MS"/>
                <a:cs typeface="Trebuchet MS"/>
              </a:rPr>
              <a:t>Ici,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pense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déclarer </a:t>
            </a:r>
            <a:r>
              <a:rPr dirty="0" sz="1400" spc="-20">
                <a:latin typeface="Trebuchet MS"/>
                <a:cs typeface="Trebuchet MS"/>
              </a:rPr>
              <a:t>ce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5">
                <a:latin typeface="Trebuchet MS"/>
                <a:cs typeface="Trebuchet MS"/>
              </a:rPr>
              <a:t> les </a:t>
            </a:r>
            <a:r>
              <a:rPr dirty="0" sz="1400">
                <a:latin typeface="Trebuchet MS"/>
                <a:cs typeface="Trebuchet MS"/>
              </a:rPr>
              <a:t>imports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concerné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470140" cy="5143500"/>
            <a:chOff x="0" y="0"/>
            <a:chExt cx="747014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900" y="1688699"/>
              <a:ext cx="7214949" cy="28218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98061" y="566330"/>
            <a:ext cx="1696720" cy="852169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 indent="472440">
              <a:lnSpc>
                <a:spcPct val="100699"/>
              </a:lnSpc>
              <a:spcBef>
                <a:spcPts val="85"/>
              </a:spcBef>
            </a:pPr>
            <a:r>
              <a:rPr dirty="0" sz="1800" spc="-35" b="0">
                <a:solidFill>
                  <a:srgbClr val="FFFFFF"/>
                </a:solidFill>
                <a:latin typeface="Trebuchet MS"/>
                <a:cs typeface="Trebuchet MS"/>
              </a:rPr>
              <a:t>Ajouter</a:t>
            </a:r>
            <a:r>
              <a:rPr dirty="0" sz="1800" spc="-9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 b="0">
                <a:solidFill>
                  <a:srgbClr val="FFFFFF"/>
                </a:solidFill>
                <a:latin typeface="Trebuchet MS"/>
                <a:cs typeface="Trebuchet MS"/>
              </a:rPr>
              <a:t>une </a:t>
            </a:r>
            <a:r>
              <a:rPr dirty="0" sz="1800" spc="-20" b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800" spc="-9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0">
                <a:solidFill>
                  <a:srgbClr val="FFFFFF"/>
                </a:solidFill>
                <a:latin typeface="Trebuchet MS"/>
                <a:cs typeface="Trebuchet MS"/>
              </a:rPr>
              <a:t>vide</a:t>
            </a:r>
            <a:r>
              <a:rPr dirty="0" sz="1800" spc="-9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 b="0">
                <a:solidFill>
                  <a:srgbClr val="FFFFFF"/>
                </a:solidFill>
                <a:latin typeface="Trebuchet MS"/>
                <a:cs typeface="Trebuchet MS"/>
              </a:rPr>
              <a:t>après </a:t>
            </a:r>
            <a:r>
              <a:rPr dirty="0" sz="1800" spc="-55" b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dirty="0" sz="1800" spc="-9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 b="0">
                <a:solidFill>
                  <a:srgbClr val="FFFFFF"/>
                </a:solidFill>
                <a:latin typeface="Trebuchet MS"/>
                <a:cs typeface="Trebuchet MS"/>
              </a:rPr>
              <a:t>premier</a:t>
            </a:r>
            <a:r>
              <a:rPr dirty="0" sz="1800" spc="-9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 b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4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L’application</a:t>
            </a:r>
            <a:r>
              <a:rPr dirty="0" spc="-105"/>
              <a:t> </a:t>
            </a:r>
            <a:r>
              <a:rPr dirty="0" spc="120">
                <a:solidFill>
                  <a:srgbClr val="E1001A"/>
                </a:solidFill>
              </a:rPr>
              <a:t>CRM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54799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application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Z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Prestations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ensemble </a:t>
            </a:r>
            <a:r>
              <a:rPr dirty="0" sz="1400" spc="-25">
                <a:latin typeface="Trebuchet MS"/>
                <a:cs typeface="Trebuchet MS"/>
              </a:rPr>
              <a:t>étape</a:t>
            </a:r>
            <a:r>
              <a:rPr dirty="0" sz="1400">
                <a:latin typeface="Trebuchet MS"/>
                <a:cs typeface="Trebuchet MS"/>
              </a:rPr>
              <a:t> par </a:t>
            </a:r>
            <a:r>
              <a:rPr dirty="0" sz="1400" spc="-65">
                <a:latin typeface="Trebuchet MS"/>
                <a:cs typeface="Trebuchet MS"/>
              </a:rPr>
              <a:t>étape.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70">
                <a:latin typeface="Trebuchet MS"/>
                <a:cs typeface="Trebuchet MS"/>
              </a:rPr>
              <a:t>TP</a:t>
            </a:r>
            <a:r>
              <a:rPr dirty="0" sz="1400">
                <a:latin typeface="Trebuchet MS"/>
                <a:cs typeface="Trebuchet MS"/>
              </a:rPr>
              <a:t> clients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 </a:t>
            </a:r>
            <a:r>
              <a:rPr dirty="0" sz="1400" spc="-10">
                <a:latin typeface="Trebuchet MS"/>
                <a:cs typeface="Trebuchet MS"/>
              </a:rPr>
              <a:t>validation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acquis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milieu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formation.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Lien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démo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4324" y="461283"/>
            <a:ext cx="3292475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20"/>
              <a:t>Routes</a:t>
            </a:r>
            <a:r>
              <a:rPr dirty="0" spc="-110"/>
              <a:t> </a:t>
            </a:r>
            <a:r>
              <a:rPr dirty="0" spc="-75"/>
              <a:t>de</a:t>
            </a:r>
            <a:r>
              <a:rPr dirty="0" spc="-105"/>
              <a:t> </a:t>
            </a:r>
            <a:r>
              <a:rPr dirty="0" spc="-110"/>
              <a:t>notre </a:t>
            </a:r>
            <a:r>
              <a:rPr dirty="0" spc="-35"/>
              <a:t>module </a:t>
            </a:r>
            <a:r>
              <a:rPr dirty="0" spc="-10">
                <a:solidFill>
                  <a:srgbClr val="E1001A"/>
                </a:solidFill>
              </a:rPr>
              <a:t>OrdersRoutingModule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61713"/>
            <a:ext cx="3235325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Ecrire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Orders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20">
                <a:latin typeface="Trebuchet MS"/>
                <a:cs typeface="Trebuchet MS"/>
              </a:rPr>
              <a:t>List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25">
                <a:latin typeface="Trebuchet MS"/>
                <a:cs typeface="Trebuchet MS"/>
              </a:rPr>
              <a:t>Add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4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20">
                <a:latin typeface="Trebuchet MS"/>
                <a:cs typeface="Trebuchet MS"/>
              </a:rPr>
              <a:t>edit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85725" y="3074725"/>
            <a:ext cx="20808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const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routes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: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Routes</a:t>
            </a:r>
            <a:r>
              <a:rPr dirty="0" sz="1050" spc="-1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5725" y="3291895"/>
            <a:ext cx="4081779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''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component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PageListOrdersComponent},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725" y="3509065"/>
            <a:ext cx="416179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add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component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PageAddOrderComponent},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725" y="3726235"/>
            <a:ext cx="432181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edit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component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PageEditOrderComponent},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" y="3943405"/>
            <a:ext cx="3206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];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2083"/>
            <a:ext cx="13417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Exercices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3025" y="1331813"/>
            <a:ext cx="5828665" cy="2707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 spc="50">
                <a:latin typeface="Trebuchet MS"/>
                <a:cs typeface="Trebuchet MS"/>
              </a:rPr>
              <a:t>En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prenant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exemple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orders-routing.module.ts,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écrire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routes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lvl="1" marL="926465" indent="-335915">
              <a:lnSpc>
                <a:spcPct val="100000"/>
              </a:lnSpc>
              <a:spcBef>
                <a:spcPts val="1440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 b="1">
                <a:latin typeface="Trebuchet MS"/>
                <a:cs typeface="Trebuchet MS"/>
              </a:rPr>
              <a:t>clients-routing.module.ts</a:t>
            </a:r>
            <a:r>
              <a:rPr dirty="0" sz="1400" spc="-2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lvl="2" marL="1383665" indent="-335915">
              <a:lnSpc>
                <a:spcPct val="100000"/>
              </a:lnSpc>
              <a:buFont typeface="Arial"/>
              <a:buChar char="■"/>
              <a:tabLst>
                <a:tab pos="1383665" algn="l"/>
                <a:tab pos="1384300" algn="l"/>
              </a:tabLst>
            </a:pPr>
            <a:r>
              <a:rPr dirty="0" sz="1400" spc="-10">
                <a:latin typeface="Trebuchet MS"/>
                <a:cs typeface="Trebuchet MS"/>
              </a:rPr>
              <a:t>PageListClientsComponent</a:t>
            </a:r>
            <a:endParaRPr sz="1400">
              <a:latin typeface="Trebuchet MS"/>
              <a:cs typeface="Trebuchet MS"/>
            </a:endParaRPr>
          </a:p>
          <a:p>
            <a:pPr lvl="2" marL="1383665" indent="-335915">
              <a:lnSpc>
                <a:spcPct val="100000"/>
              </a:lnSpc>
              <a:buFont typeface="Arial"/>
              <a:buChar char="■"/>
              <a:tabLst>
                <a:tab pos="1383665" algn="l"/>
                <a:tab pos="1384300" algn="l"/>
              </a:tabLst>
            </a:pPr>
            <a:r>
              <a:rPr dirty="0" sz="1400" spc="-10">
                <a:latin typeface="Trebuchet MS"/>
                <a:cs typeface="Trebuchet MS"/>
              </a:rPr>
              <a:t>PageAddClientComponent</a:t>
            </a:r>
            <a:endParaRPr sz="1400">
              <a:latin typeface="Trebuchet MS"/>
              <a:cs typeface="Trebuchet MS"/>
            </a:endParaRPr>
          </a:p>
          <a:p>
            <a:pPr lvl="2" marL="1383665" indent="-335915">
              <a:lnSpc>
                <a:spcPct val="100000"/>
              </a:lnSpc>
              <a:buFont typeface="Arial"/>
              <a:buChar char="■"/>
              <a:tabLst>
                <a:tab pos="1383665" algn="l"/>
                <a:tab pos="1384300" algn="l"/>
              </a:tabLst>
            </a:pPr>
            <a:r>
              <a:rPr dirty="0" sz="1400" spc="-10">
                <a:latin typeface="Trebuchet MS"/>
                <a:cs typeface="Trebuchet MS"/>
              </a:rPr>
              <a:t>PageEditClientComponent</a:t>
            </a:r>
            <a:endParaRPr sz="1400">
              <a:latin typeface="Trebuchet MS"/>
              <a:cs typeface="Trebuchet MS"/>
            </a:endParaRPr>
          </a:p>
          <a:p>
            <a:pPr lvl="1" marL="926465" indent="-335915">
              <a:lnSpc>
                <a:spcPct val="100000"/>
              </a:lnSpc>
              <a:spcBef>
                <a:spcPts val="1440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 b="1">
                <a:latin typeface="Trebuchet MS"/>
                <a:cs typeface="Trebuchet MS"/>
              </a:rPr>
              <a:t>page-not-found-routing.module.ts</a:t>
            </a:r>
            <a:r>
              <a:rPr dirty="0" sz="1400" spc="37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lvl="2" marL="1383665" indent="-335915">
              <a:lnSpc>
                <a:spcPct val="100000"/>
              </a:lnSpc>
              <a:buFont typeface="Arial"/>
              <a:buChar char="■"/>
              <a:tabLst>
                <a:tab pos="1383665" algn="l"/>
                <a:tab pos="1384300" algn="l"/>
              </a:tabLst>
            </a:pPr>
            <a:r>
              <a:rPr dirty="0" sz="1400" spc="-10">
                <a:latin typeface="Trebuchet MS"/>
                <a:cs typeface="Trebuchet MS"/>
              </a:rPr>
              <a:t>PageNotFoundComponent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sorte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cela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105">
                <a:latin typeface="Trebuchet MS"/>
                <a:cs typeface="Trebuchet MS"/>
              </a:rPr>
              <a:t>sans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tomber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pageNotFound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80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Correction</a:t>
            </a:r>
            <a:r>
              <a:rPr dirty="0" spc="-20"/>
              <a:t> </a:t>
            </a:r>
            <a:r>
              <a:rPr dirty="0" spc="-25">
                <a:solidFill>
                  <a:srgbClr val="E1001A"/>
                </a:solidFill>
              </a:rPr>
              <a:t>1/2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296587"/>
            <a:ext cx="26136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Clients-routing.module.ts</a:t>
            </a:r>
            <a:r>
              <a:rPr dirty="0" sz="1400" spc="-2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42925" y="1743120"/>
            <a:ext cx="20808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const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routes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: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Routes</a:t>
            </a:r>
            <a:r>
              <a:rPr dirty="0" sz="1050" spc="-1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2925" y="1960290"/>
            <a:ext cx="416179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''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component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PageListClientsComponent},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2177460"/>
            <a:ext cx="424180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add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component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PageAddClientComponent},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2394629"/>
            <a:ext cx="440182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edit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component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PageEditClientComponent},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925" y="2611800"/>
            <a:ext cx="3206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];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4293" y="2912613"/>
            <a:ext cx="333565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Page-not-found-routing.module.ts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42925" y="3359145"/>
            <a:ext cx="19208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routes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Routes</a:t>
            </a:r>
            <a:r>
              <a:rPr dirty="0" sz="1050" spc="-1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2925" y="3576315"/>
            <a:ext cx="376110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{path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''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component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PageNotFoundComponent},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2925" y="3793485"/>
            <a:ext cx="160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];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80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Correction</a:t>
            </a:r>
            <a:r>
              <a:rPr dirty="0" spc="-20"/>
              <a:t> </a:t>
            </a:r>
            <a:r>
              <a:rPr dirty="0" spc="-25">
                <a:solidFill>
                  <a:srgbClr val="E1001A"/>
                </a:solidFill>
              </a:rPr>
              <a:t>2/2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898913"/>
            <a:ext cx="6836409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faut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importer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coreModule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avant</a:t>
            </a:r>
            <a:r>
              <a:rPr dirty="0" sz="1400" spc="40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AppRoutingModule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app.module.ts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car </a:t>
            </a:r>
            <a:r>
              <a:rPr dirty="0" sz="1400" spc="50">
                <a:latin typeface="Trebuchet MS"/>
                <a:cs typeface="Trebuchet MS"/>
              </a:rPr>
              <a:t>comme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expliqué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tôt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s’ajoutent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conﬁg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l’ordre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paths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soient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situés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avant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pageNotFound,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il </a:t>
            </a:r>
            <a:r>
              <a:rPr dirty="0" sz="1400">
                <a:latin typeface="Trebuchet MS"/>
                <a:cs typeface="Trebuchet MS"/>
              </a:rPr>
              <a:t>faut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procéder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ainsi.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 b="1">
                <a:latin typeface="Trebuchet MS"/>
                <a:cs typeface="Trebuchet MS"/>
              </a:rPr>
              <a:t>Attention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à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-45" b="1">
                <a:latin typeface="Trebuchet MS"/>
                <a:cs typeface="Trebuchet MS"/>
              </a:rPr>
              <a:t>l’ordre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70" b="1">
                <a:latin typeface="Trebuchet MS"/>
                <a:cs typeface="Trebuchet MS"/>
              </a:rPr>
              <a:t>dans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lequel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on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déclare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les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routes</a:t>
            </a:r>
            <a:r>
              <a:rPr dirty="0" sz="1400" spc="32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!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 b="1">
                <a:latin typeface="Trebuchet MS"/>
                <a:cs typeface="Trebuchet MS"/>
              </a:rPr>
              <a:t>Attention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également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à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bien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spc="-30" b="1">
                <a:latin typeface="Trebuchet MS"/>
                <a:cs typeface="Trebuchet MS"/>
              </a:rPr>
              <a:t>exporter</a:t>
            </a:r>
            <a:r>
              <a:rPr dirty="0" sz="140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Orders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depuis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CoreModule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56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89597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27432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Séparez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routing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part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chaque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contient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vues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(pages)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">
                <a:latin typeface="Trebuchet MS"/>
                <a:cs typeface="Trebuchet MS"/>
              </a:rPr>
              <a:t> l’application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Vous aurez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seul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components,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 spc="-20">
                <a:latin typeface="Trebuchet MS"/>
                <a:cs typeface="Trebuchet MS"/>
              </a:rPr>
              <a:t>déclare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concernées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cette</a:t>
            </a:r>
            <a:r>
              <a:rPr dirty="0" sz="1400" spc="-20">
                <a:latin typeface="Trebuchet MS"/>
                <a:cs typeface="Trebuchet MS"/>
              </a:rPr>
              <a:t> partie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>
                <a:latin typeface="Trebuchet MS"/>
                <a:cs typeface="Trebuchet MS"/>
              </a:rPr>
              <a:t>l’application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(plus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facile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maintenabilité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réutilisabilité)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67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9861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60">
                <a:latin typeface="Trebuchet MS"/>
                <a:cs typeface="Trebuchet MS"/>
              </a:rPr>
              <a:t>Sur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routing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pensez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exporter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RouterModule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 spc="-40">
                <a:latin typeface="Trebuchet MS"/>
                <a:cs typeface="Trebuchet MS"/>
              </a:rPr>
              <a:t>telle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sorte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associé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votre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routing </a:t>
            </a:r>
            <a:r>
              <a:rPr dirty="0" sz="1400">
                <a:latin typeface="Trebuchet MS"/>
                <a:cs typeface="Trebuchet MS"/>
              </a:rPr>
              <a:t>importe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temps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RouterModule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52132"/>
            <a:ext cx="4684395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25"/>
              <a:t>Commit</a:t>
            </a:r>
            <a:r>
              <a:rPr dirty="0" spc="-120"/>
              <a:t> </a:t>
            </a:r>
            <a:r>
              <a:rPr dirty="0" spc="-45"/>
              <a:t>16</a:t>
            </a:r>
            <a:r>
              <a:rPr dirty="0" spc="-120"/>
              <a:t> </a:t>
            </a:r>
            <a:r>
              <a:rPr dirty="0" spc="-220"/>
              <a:t>:</a:t>
            </a:r>
            <a:r>
              <a:rPr dirty="0" spc="-105"/>
              <a:t> </a:t>
            </a:r>
            <a:r>
              <a:rPr dirty="0" spc="-20">
                <a:solidFill>
                  <a:srgbClr val="E1001A"/>
                </a:solidFill>
              </a:rPr>
              <a:t>Routes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60">
                <a:solidFill>
                  <a:srgbClr val="E1001A"/>
                </a:solidFill>
              </a:rPr>
              <a:t>orders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clients </a:t>
            </a:r>
            <a:r>
              <a:rPr dirty="0">
                <a:solidFill>
                  <a:srgbClr val="E1001A"/>
                </a:solidFill>
              </a:rPr>
              <a:t>page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85">
                <a:solidFill>
                  <a:srgbClr val="E1001A"/>
                </a:solidFill>
              </a:rPr>
              <a:t>not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found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60680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10">
                <a:latin typeface="Trebuchet MS"/>
                <a:cs typeface="Trebuchet MS"/>
              </a:rPr>
              <a:t>16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concernant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orders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40">
                <a:latin typeface="Trebuchet MS"/>
                <a:cs typeface="Trebuchet MS"/>
              </a:rPr>
              <a:t>/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clients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285">
                <a:latin typeface="Trebuchet MS"/>
                <a:cs typeface="Trebuchet MS"/>
              </a:rPr>
              <a:t>&amp;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pageNotFound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1325" y="2523624"/>
            <a:ext cx="10737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75" b="1">
                <a:solidFill>
                  <a:srgbClr val="E1001A"/>
                </a:solidFill>
                <a:latin typeface="Trebuchet MS"/>
                <a:cs typeface="Trebuchet MS"/>
              </a:rPr>
              <a:t>13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325" y="3643383"/>
            <a:ext cx="15005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Navigation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43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Ajouter</a:t>
            </a:r>
            <a:r>
              <a:rPr dirty="0" spc="-114"/>
              <a:t> </a:t>
            </a:r>
            <a:r>
              <a:rPr dirty="0" spc="-95"/>
              <a:t>un</a:t>
            </a:r>
            <a:r>
              <a:rPr dirty="0" spc="-100"/>
              <a:t> </a:t>
            </a:r>
            <a:r>
              <a:rPr dirty="0" spc="-70">
                <a:solidFill>
                  <a:srgbClr val="E1001A"/>
                </a:solidFill>
              </a:rPr>
              <a:t>menu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75">
                <a:solidFill>
                  <a:srgbClr val="E1001A"/>
                </a:solidFill>
              </a:rPr>
              <a:t>de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navigation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3025" y="1331813"/>
            <a:ext cx="56584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core&gt;components&gt;nav.component.html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-70">
                <a:latin typeface="Trebuchet MS"/>
                <a:cs typeface="Trebuchet MS"/>
              </a:rPr>
              <a:t>je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crée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mon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template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85725" y="1787150"/>
            <a:ext cx="22536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ul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nav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 flex-column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5725" y="2004320"/>
            <a:ext cx="185356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li</a:t>
            </a:r>
            <a:r>
              <a:rPr dirty="0" sz="1050" spc="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nav-item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725" y="2221490"/>
            <a:ext cx="27336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a</a:t>
            </a:r>
            <a:r>
              <a:rPr dirty="0" sz="1050" spc="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nav-link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&gt;Orders&lt;/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725" y="2438660"/>
            <a:ext cx="57340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li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" y="2655830"/>
            <a:ext cx="185356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li</a:t>
            </a:r>
            <a:r>
              <a:rPr dirty="0" sz="1050" spc="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nav-item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725" y="2873000"/>
            <a:ext cx="28136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a</a:t>
            </a:r>
            <a:r>
              <a:rPr dirty="0" sz="1050" spc="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nav-link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&gt;Clients&lt;/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725" y="3090170"/>
            <a:ext cx="57340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li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5725" y="3307339"/>
            <a:ext cx="41338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ul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1740" rIns="0" bIns="0" rtlCol="0" vert="horz">
            <a:spAutoFit/>
          </a:bodyPr>
          <a:lstStyle/>
          <a:p>
            <a:pPr marL="1116965" marR="5080">
              <a:lnSpc>
                <a:spcPts val="2850"/>
              </a:lnSpc>
              <a:spcBef>
                <a:spcPts val="220"/>
              </a:spcBef>
            </a:pPr>
            <a:r>
              <a:rPr dirty="0" spc="-114"/>
              <a:t>Qu’est</a:t>
            </a:r>
            <a:r>
              <a:rPr dirty="0" spc="-110"/>
              <a:t> </a:t>
            </a:r>
            <a:r>
              <a:rPr dirty="0" spc="-35"/>
              <a:t>ce</a:t>
            </a:r>
            <a:r>
              <a:rPr dirty="0" spc="-105"/>
              <a:t> </a:t>
            </a:r>
            <a:r>
              <a:rPr dirty="0" spc="-75"/>
              <a:t>que</a:t>
            </a:r>
            <a:r>
              <a:rPr dirty="0" spc="-90"/>
              <a:t> </a:t>
            </a:r>
            <a:r>
              <a:rPr dirty="0" spc="-100">
                <a:solidFill>
                  <a:srgbClr val="E1001A"/>
                </a:solidFill>
              </a:rPr>
              <a:t>routerLink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50">
                <a:solidFill>
                  <a:srgbClr val="E1001A"/>
                </a:solidFill>
              </a:rPr>
              <a:t>&amp; </a:t>
            </a:r>
            <a:r>
              <a:rPr dirty="0" spc="-80">
                <a:solidFill>
                  <a:srgbClr val="E1001A"/>
                </a:solidFill>
              </a:rPr>
              <a:t>routerLinkActive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85">
                <a:solidFill>
                  <a:srgbClr val="E1001A"/>
                </a:solidFill>
              </a:rPr>
              <a:t>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50012"/>
            <a:ext cx="5964555" cy="2372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RouterLink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RouterLinkActive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deux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directives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angular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20" b="1" i="1">
                <a:latin typeface="Trebuchet MS"/>
                <a:cs typeface="Trebuchet MS"/>
              </a:rPr>
              <a:t>*</a:t>
            </a:r>
            <a:r>
              <a:rPr dirty="0" sz="1400" spc="-20" b="1">
                <a:latin typeface="Trebuchet MS"/>
                <a:cs typeface="Trebuchet MS"/>
              </a:rPr>
              <a:t>RouterLink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redirections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 </a:t>
            </a:r>
            <a:r>
              <a:rPr dirty="0" sz="1400" spc="-20">
                <a:latin typeface="Trebuchet MS"/>
                <a:cs typeface="Trebuchet MS"/>
              </a:rPr>
              <a:t>html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marR="593090" indent="-335915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 b="1" i="1">
                <a:latin typeface="Trebuchet MS"/>
                <a:cs typeface="Trebuchet MS"/>
              </a:rPr>
              <a:t>*</a:t>
            </a:r>
            <a:r>
              <a:rPr dirty="0" sz="1400" spc="-10" b="1">
                <a:latin typeface="Trebuchet MS"/>
                <a:cs typeface="Trebuchet MS"/>
              </a:rPr>
              <a:t>RouterLinkActive</a:t>
            </a:r>
            <a:r>
              <a:rPr dirty="0" sz="1400" spc="-60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ajouter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retirer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classe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en </a:t>
            </a:r>
            <a:r>
              <a:rPr dirty="0" sz="1400">
                <a:latin typeface="Trebuchet MS"/>
                <a:cs typeface="Trebuchet MS"/>
              </a:rPr>
              <a:t>fonction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route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laquelle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sommes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4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>
                <a:latin typeface="Trebuchet MS"/>
                <a:cs typeface="Trebuchet MS"/>
              </a:rPr>
              <a:t>Attention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href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rafraichit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page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Besoin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d’importer</a:t>
            </a:r>
            <a:r>
              <a:rPr dirty="0" sz="1400" spc="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RouterModule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6800" rIns="0" bIns="0" rtlCol="0" vert="horz">
            <a:spAutoFit/>
          </a:bodyPr>
          <a:lstStyle/>
          <a:p>
            <a:pPr marL="1159510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Le</a:t>
            </a:r>
            <a:r>
              <a:rPr dirty="0" spc="-60"/>
              <a:t> </a:t>
            </a:r>
            <a:r>
              <a:rPr dirty="0"/>
              <a:t>processus</a:t>
            </a:r>
            <a:r>
              <a:rPr dirty="0" spc="-40"/>
              <a:t> </a:t>
            </a:r>
            <a:r>
              <a:rPr dirty="0" spc="-10">
                <a:solidFill>
                  <a:srgbClr val="E1001A"/>
                </a:solidFill>
              </a:rPr>
              <a:t>pédagogique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379845" cy="2986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chaque notion </a:t>
            </a:r>
            <a:r>
              <a:rPr dirty="0" sz="1400" spc="-10">
                <a:latin typeface="Trebuchet MS"/>
                <a:cs typeface="Trebuchet MS"/>
              </a:rPr>
              <a:t>abordée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sz="1250">
              <a:latin typeface="Trebuchet MS"/>
              <a:cs typeface="Trebuchet MS"/>
            </a:endParaRPr>
          </a:p>
          <a:p>
            <a:pPr lvl="1" marL="960755" indent="-33655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960755" algn="l"/>
                <a:tab pos="961390" algn="l"/>
              </a:tabLst>
            </a:pP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voulons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faire,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quelle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fonctionnalité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développer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960755" indent="-33655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960755" algn="l"/>
                <a:tab pos="961390" algn="l"/>
              </a:tabLst>
            </a:pPr>
            <a:r>
              <a:rPr dirty="0" sz="1400" spc="-55">
                <a:latin typeface="Trebuchet MS"/>
                <a:cs typeface="Trebuchet MS"/>
              </a:rPr>
              <a:t>L’Objectif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attendu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suite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notion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allons</a:t>
            </a:r>
            <a:r>
              <a:rPr dirty="0" sz="1400" spc="-10">
                <a:latin typeface="Trebuchet MS"/>
                <a:cs typeface="Trebuchet MS"/>
              </a:rPr>
              <a:t> aborder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960755" indent="-336550">
              <a:lnSpc>
                <a:spcPct val="100000"/>
              </a:lnSpc>
              <a:buFont typeface="Arial"/>
              <a:buChar char="●"/>
              <a:tabLst>
                <a:tab pos="960755" algn="l"/>
                <a:tab pos="961390" algn="l"/>
              </a:tabLst>
            </a:pPr>
            <a:r>
              <a:rPr dirty="0" sz="1400" spc="-20">
                <a:latin typeface="Trebuchet MS"/>
                <a:cs typeface="Trebuchet MS"/>
              </a:rPr>
              <a:t>La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partie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théorique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où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trouver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l’information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doc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ofﬁcielle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960755" indent="-336550">
              <a:lnSpc>
                <a:spcPct val="100000"/>
              </a:lnSpc>
              <a:buFont typeface="Arial"/>
              <a:buChar char="●"/>
              <a:tabLst>
                <a:tab pos="960755" algn="l"/>
                <a:tab pos="961390" algn="l"/>
              </a:tabLst>
            </a:pPr>
            <a:r>
              <a:rPr dirty="0" sz="1400" spc="-20">
                <a:latin typeface="Trebuchet MS"/>
                <a:cs typeface="Trebuchet MS"/>
              </a:rPr>
              <a:t>La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pratique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codant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l’application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960755" indent="-336550">
              <a:lnSpc>
                <a:spcPct val="100000"/>
              </a:lnSpc>
              <a:buFont typeface="Arial"/>
              <a:buChar char="●"/>
              <a:tabLst>
                <a:tab pos="960755" algn="l"/>
                <a:tab pos="961390" algn="l"/>
              </a:tabLst>
            </a:pPr>
            <a:r>
              <a:rPr dirty="0" sz="1400" spc="-5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code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Slack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ceux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veulent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copier-</a:t>
            </a:r>
            <a:r>
              <a:rPr dirty="0" sz="1400" spc="-10">
                <a:latin typeface="Trebuchet MS"/>
                <a:cs typeface="Trebuchet MS"/>
              </a:rPr>
              <a:t>coller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960755" marR="344170" indent="-336550">
              <a:lnSpc>
                <a:spcPct val="100000"/>
              </a:lnSpc>
              <a:buFont typeface="Arial"/>
              <a:buChar char="●"/>
              <a:tabLst>
                <a:tab pos="960755" algn="l"/>
                <a:tab pos="96139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petit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exercice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5mn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valider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l’acquisition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notion abordée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64882"/>
            <a:ext cx="4038600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30"/>
              <a:t>Navigation</a:t>
            </a:r>
            <a:r>
              <a:rPr dirty="0" spc="-105"/>
              <a:t> </a:t>
            </a:r>
            <a:r>
              <a:rPr dirty="0" spc="-50"/>
              <a:t>avec</a:t>
            </a:r>
            <a:r>
              <a:rPr dirty="0" spc="-85"/>
              <a:t> </a:t>
            </a:r>
            <a:r>
              <a:rPr dirty="0" spc="-100">
                <a:solidFill>
                  <a:srgbClr val="E1001A"/>
                </a:solidFill>
              </a:rPr>
              <a:t>routerLink </a:t>
            </a:r>
            <a:r>
              <a:rPr dirty="0" spc="-25">
                <a:solidFill>
                  <a:srgbClr val="E1001A"/>
                </a:solidFill>
              </a:rPr>
              <a:t>et </a:t>
            </a:r>
            <a:r>
              <a:rPr dirty="0" spc="-20">
                <a:solidFill>
                  <a:srgbClr val="E1001A"/>
                </a:solidFill>
              </a:rPr>
              <a:t>routerLinkActive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85725" y="507899"/>
            <a:ext cx="1285240" cy="4040504"/>
            <a:chOff x="85725" y="507899"/>
            <a:chExt cx="1285240" cy="404050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5725" y="4387915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5" h="160020">
                  <a:moveTo>
                    <a:pt x="80023" y="160020"/>
                  </a:moveTo>
                  <a:lnTo>
                    <a:pt x="0" y="160020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2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460400"/>
            <a:ext cx="6501130" cy="854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78232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premier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lieu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RouterModule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core.module.ts </a:t>
            </a:r>
            <a:r>
              <a:rPr dirty="0" sz="1400">
                <a:latin typeface="Trebuchet MS"/>
                <a:cs typeface="Trebuchet MS"/>
              </a:rPr>
              <a:t>pour pouvoir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deux </a:t>
            </a:r>
            <a:r>
              <a:rPr dirty="0" sz="1400" spc="-10">
                <a:latin typeface="Trebuchet MS"/>
                <a:cs typeface="Trebuchet MS"/>
              </a:rPr>
              <a:t>directives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●"/>
            </a:pPr>
            <a:endParaRPr sz="12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deux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directives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notre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nav.component.html</a:t>
            </a:r>
            <a:r>
              <a:rPr dirty="0" sz="1400" spc="-2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85725" y="2526355"/>
            <a:ext cx="192087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a</a:t>
            </a:r>
            <a:r>
              <a:rPr dirty="0" sz="1050" spc="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nav-</a:t>
            </a:r>
            <a:r>
              <a:rPr dirty="0" sz="1050" spc="-20">
                <a:solidFill>
                  <a:srgbClr val="F1FA8C"/>
                </a:solidFill>
                <a:latin typeface="Courier New"/>
                <a:cs typeface="Courier New"/>
              </a:rPr>
              <a:t>link</a:t>
            </a:r>
            <a:r>
              <a:rPr dirty="0" sz="1050" spc="-2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06277" y="2526355"/>
            <a:ext cx="376110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routerLink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/orders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85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routerLinkActive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active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767359" y="2526355"/>
            <a:ext cx="81343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Orders&lt;/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725" y="2743524"/>
            <a:ext cx="192087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a</a:t>
            </a:r>
            <a:r>
              <a:rPr dirty="0" sz="1050" spc="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nav-</a:t>
            </a:r>
            <a:r>
              <a:rPr dirty="0" sz="1050" spc="-20">
                <a:solidFill>
                  <a:srgbClr val="F1FA8C"/>
                </a:solidFill>
                <a:latin typeface="Courier New"/>
                <a:cs typeface="Courier New"/>
              </a:rPr>
              <a:t>link</a:t>
            </a:r>
            <a:r>
              <a:rPr dirty="0" sz="1050" spc="-2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06277" y="2743524"/>
            <a:ext cx="38538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routerLink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/clients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80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routerLinkActive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active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847382" y="2743524"/>
            <a:ext cx="880744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Clients&lt;/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94293" y="3076513"/>
            <a:ext cx="59074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ﬁnir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écrire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120">
                <a:latin typeface="Trebuchet MS"/>
                <a:cs typeface="Trebuchet MS"/>
              </a:rPr>
              <a:t>css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personnaliser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class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active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nav.component.scss</a:t>
            </a:r>
            <a:r>
              <a:rPr dirty="0" sz="1400" spc="7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5725" y="3736405"/>
            <a:ext cx="6407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.active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5725" y="3953575"/>
            <a:ext cx="248094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background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var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(--app-light);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5725" y="4170745"/>
            <a:ext cx="216090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  <a:tabLst>
                <a:tab pos="959485" algn="l"/>
              </a:tabLst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border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: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	1px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solid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grey;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3025" y="4369881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56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423587"/>
            <a:ext cx="7804784" cy="4296410"/>
            <a:chOff x="612575" y="423587"/>
            <a:chExt cx="7804784" cy="42964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6025" y="423587"/>
              <a:ext cx="3390775" cy="429633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866624" y="2974125"/>
              <a:ext cx="968375" cy="210185"/>
            </a:xfrm>
            <a:custGeom>
              <a:avLst/>
              <a:gdLst/>
              <a:ahLst/>
              <a:cxnLst/>
              <a:rect l="l" t="t" r="r" b="b"/>
              <a:pathLst>
                <a:path w="968375" h="210185">
                  <a:moveTo>
                    <a:pt x="0" y="0"/>
                  </a:moveTo>
                  <a:lnTo>
                    <a:pt x="968099" y="0"/>
                  </a:lnTo>
                  <a:lnTo>
                    <a:pt x="968099" y="209999"/>
                  </a:lnTo>
                  <a:lnTo>
                    <a:pt x="0" y="209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06867" y="1611738"/>
            <a:ext cx="3333115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nécessaire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d’importer </a:t>
            </a:r>
            <a:r>
              <a:rPr dirty="0" sz="1400">
                <a:latin typeface="Trebuchet MS"/>
                <a:cs typeface="Trebuchet MS"/>
              </a:rPr>
              <a:t>RouterModule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où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souhaitez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RouterLink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235">
                <a:latin typeface="Trebuchet MS"/>
                <a:cs typeface="Trebuchet MS"/>
              </a:rPr>
              <a:t>&amp; </a:t>
            </a:r>
            <a:r>
              <a:rPr dirty="0" sz="1400" spc="-10">
                <a:latin typeface="Trebuchet MS"/>
                <a:cs typeface="Trebuchet MS"/>
              </a:rPr>
              <a:t>RouterLinkActive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9715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 b="1">
                <a:latin typeface="Trebuchet MS"/>
                <a:cs typeface="Trebuchet MS"/>
              </a:rPr>
              <a:t>RouterLink</a:t>
            </a:r>
            <a:r>
              <a:rPr dirty="0" sz="1400" spc="-60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25">
                <a:latin typeface="Trebuchet MS"/>
                <a:cs typeface="Trebuchet MS"/>
              </a:rPr>
              <a:t>des </a:t>
            </a:r>
            <a:r>
              <a:rPr dirty="0" sz="1400">
                <a:latin typeface="Trebuchet MS"/>
                <a:cs typeface="Trebuchet MS"/>
              </a:rPr>
              <a:t>redirections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 </a:t>
            </a:r>
            <a:r>
              <a:rPr dirty="0" sz="1400" spc="-20">
                <a:latin typeface="Trebuchet MS"/>
                <a:cs typeface="Trebuchet MS"/>
              </a:rPr>
              <a:t>html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algn="just" marL="348615" marR="168275" indent="-336550">
              <a:lnSpc>
                <a:spcPct val="100000"/>
              </a:lnSpc>
              <a:buFont typeface="Arial"/>
              <a:buChar char="●"/>
              <a:tabLst>
                <a:tab pos="349250" algn="l"/>
              </a:tabLst>
            </a:pPr>
            <a:r>
              <a:rPr dirty="0" sz="1400" spc="-10" b="1">
                <a:latin typeface="Trebuchet MS"/>
                <a:cs typeface="Trebuchet MS"/>
              </a:rPr>
              <a:t>RouterLinkActive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ajouter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ou </a:t>
            </a:r>
            <a:r>
              <a:rPr dirty="0" sz="1400" spc="-45">
                <a:latin typeface="Trebuchet MS"/>
                <a:cs typeface="Trebuchet MS"/>
              </a:rPr>
              <a:t>retirer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classe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la </a:t>
            </a:r>
            <a:r>
              <a:rPr dirty="0" sz="1400" spc="-20">
                <a:latin typeface="Trebuchet MS"/>
                <a:cs typeface="Trebuchet MS"/>
              </a:rPr>
              <a:t>route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laquelle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sommes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67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8267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Utilisez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nom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“active”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class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votre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RouterLinkActive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pour </a:t>
            </a:r>
            <a:r>
              <a:rPr dirty="0" sz="1400">
                <a:latin typeface="Trebuchet MS"/>
                <a:cs typeface="Trebuchet MS"/>
              </a:rPr>
              <a:t>gagner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lisibilité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compréhension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93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40"/>
              <a:t> </a:t>
            </a:r>
            <a:r>
              <a:rPr dirty="0" spc="-45"/>
              <a:t>17</a:t>
            </a:r>
            <a:r>
              <a:rPr dirty="0" spc="-130"/>
              <a:t> </a:t>
            </a:r>
            <a:r>
              <a:rPr dirty="0" spc="-220"/>
              <a:t>:</a:t>
            </a:r>
            <a:r>
              <a:rPr dirty="0" spc="-114"/>
              <a:t> </a:t>
            </a:r>
            <a:r>
              <a:rPr dirty="0" spc="-10">
                <a:solidFill>
                  <a:srgbClr val="E1001A"/>
                </a:solidFill>
              </a:rPr>
              <a:t>Navigation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60915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70">
                <a:latin typeface="Trebuchet MS"/>
                <a:cs typeface="Trebuchet MS"/>
              </a:rPr>
              <a:t>17</a:t>
            </a:r>
            <a:r>
              <a:rPr dirty="0" sz="1400" spc="31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concernant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navigation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directives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RouterLink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40">
                <a:latin typeface="Trebuchet MS"/>
                <a:cs typeface="Trebuchet MS"/>
              </a:rPr>
              <a:t>/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RouterLinkActive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1325" y="2523624"/>
            <a:ext cx="10737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75" b="1">
                <a:solidFill>
                  <a:srgbClr val="E1001A"/>
                </a:solidFill>
                <a:latin typeface="Trebuchet MS"/>
                <a:cs typeface="Trebuchet MS"/>
              </a:rPr>
              <a:t>14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325" y="3643383"/>
            <a:ext cx="15424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json</a:t>
            </a:r>
            <a:r>
              <a:rPr dirty="0" spc="-114"/>
              <a:t> </a:t>
            </a:r>
            <a:r>
              <a:rPr dirty="0" spc="-45"/>
              <a:t>server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123</a:t>
            </a:fld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00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Json</a:t>
            </a:r>
            <a:r>
              <a:rPr dirty="0" spc="-45"/>
              <a:t> </a:t>
            </a:r>
            <a:r>
              <a:rPr dirty="0" spc="-65">
                <a:solidFill>
                  <a:srgbClr val="E1001A"/>
                </a:solidFill>
              </a:rPr>
              <a:t>server</a:t>
            </a:r>
            <a:r>
              <a:rPr dirty="0" spc="-55">
                <a:solidFill>
                  <a:srgbClr val="E1001A"/>
                </a:solidFill>
              </a:rPr>
              <a:t> </a:t>
            </a:r>
            <a:r>
              <a:rPr dirty="0" spc="85">
                <a:solidFill>
                  <a:srgbClr val="E1001A"/>
                </a:solidFill>
              </a:rPr>
              <a:t>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67156" y="4827334"/>
            <a:ext cx="2654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45">
                <a:solidFill>
                  <a:srgbClr val="999999"/>
                </a:solidFill>
                <a:latin typeface="Trebuchet MS"/>
                <a:cs typeface="Trebuchet MS"/>
              </a:rPr>
              <a:t>145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31813"/>
            <a:ext cx="5982970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30099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Json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server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fausse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API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côté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front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lorsqu’on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25">
                <a:latin typeface="Trebuchet MS"/>
                <a:cs typeface="Trebuchet MS"/>
              </a:rPr>
              <a:t>des </a:t>
            </a:r>
            <a:r>
              <a:rPr dirty="0" sz="1400">
                <a:latin typeface="Trebuchet MS"/>
                <a:cs typeface="Trebuchet MS"/>
              </a:rPr>
              <a:t>appels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Http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mettre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jour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json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20">
                <a:latin typeface="Trebuchet MS"/>
                <a:cs typeface="Trebuchet MS"/>
              </a:rPr>
              <a:t> l’installer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sudo</a:t>
            </a:r>
            <a:r>
              <a:rPr dirty="0" sz="1400" spc="70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npm</a:t>
            </a:r>
            <a:r>
              <a:rPr dirty="0" sz="1400" spc="7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install</a:t>
            </a:r>
            <a:r>
              <a:rPr dirty="0" sz="1400" spc="7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-</a:t>
            </a:r>
            <a:r>
              <a:rPr dirty="0" sz="1400" spc="60" b="1">
                <a:latin typeface="Trebuchet MS"/>
                <a:cs typeface="Trebuchet MS"/>
              </a:rPr>
              <a:t>g</a:t>
            </a:r>
            <a:r>
              <a:rPr dirty="0" sz="1400" spc="7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json-</a:t>
            </a:r>
            <a:r>
              <a:rPr dirty="0" sz="1400" spc="-10" b="1">
                <a:latin typeface="Trebuchet MS"/>
                <a:cs typeface="Trebuchet MS"/>
              </a:rPr>
              <a:t>server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45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crée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racine de l’application</a:t>
            </a:r>
            <a:r>
              <a:rPr dirty="0" sz="1400" spc="-20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(en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dehors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src)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0">
                <a:latin typeface="Trebuchet MS"/>
                <a:cs typeface="Trebuchet MS"/>
              </a:rPr>
              <a:t>À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l’intérieur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0">
                <a:latin typeface="Trebuchet MS"/>
                <a:cs typeface="Trebuchet MS"/>
              </a:rPr>
              <a:t> créer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db.json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Et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enﬁn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lancer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json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server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json-server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--watch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api/db.json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025" y="4958934"/>
            <a:ext cx="36328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0" i="1">
                <a:latin typeface="Trebuchet MS"/>
                <a:cs typeface="Trebuchet MS"/>
              </a:rPr>
              <a:t>Github</a:t>
            </a:r>
            <a:r>
              <a:rPr dirty="0" sz="1400" spc="-2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15" i="1">
                <a:latin typeface="Trebuchet MS"/>
                <a:cs typeface="Trebuchet MS"/>
              </a:rPr>
              <a:t> </a:t>
            </a:r>
            <a:r>
              <a:rPr dirty="0" sz="1400" spc="-80" i="1">
                <a:solidFill>
                  <a:srgbClr val="1155CC"/>
                </a:solidFill>
                <a:latin typeface="Trebuchet MS"/>
                <a:cs typeface="Trebuchet MS"/>
                <a:hlinkClick r:id="rId3"/>
              </a:rPr>
              <a:t>https://github.com/typicode/json-</a:t>
            </a:r>
            <a:r>
              <a:rPr dirty="0" sz="1400" spc="-40" i="1">
                <a:solidFill>
                  <a:srgbClr val="1155CC"/>
                </a:solidFill>
                <a:latin typeface="Trebuchet MS"/>
                <a:cs typeface="Trebuchet MS"/>
                <a:hlinkClick r:id="rId3"/>
              </a:rPr>
              <a:t>server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5450" y="3350224"/>
            <a:ext cx="4943601" cy="1047924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00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api/db.Json</a:t>
            </a:r>
            <a:r>
              <a:rPr dirty="0" spc="-110"/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script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35598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ajoute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script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Packages.json</a:t>
            </a:r>
            <a:r>
              <a:rPr dirty="0" sz="1400" spc="1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148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85725" y="1778345"/>
            <a:ext cx="32010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api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json-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server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 --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watch</a:t>
            </a:r>
            <a:r>
              <a:rPr dirty="0" sz="1050" spc="-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api/db.json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4293" y="2957713"/>
            <a:ext cx="44875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copie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json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db.json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56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813238"/>
            <a:ext cx="56616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Json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server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émulateur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base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données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n’est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une </a:t>
            </a:r>
            <a:r>
              <a:rPr dirty="0" sz="1400" spc="-20">
                <a:latin typeface="Trebuchet MS"/>
                <a:cs typeface="Trebuchet MS"/>
              </a:rPr>
              <a:t>vraie </a:t>
            </a:r>
            <a:r>
              <a:rPr dirty="0" sz="1400">
                <a:latin typeface="Trebuchet MS"/>
                <a:cs typeface="Trebuchet MS"/>
              </a:rPr>
              <a:t>base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données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148</a:t>
            </a:fld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67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0210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Pensez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ajouter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ligne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scripts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votre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package.json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pour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lancer</a:t>
            </a:r>
            <a:r>
              <a:rPr dirty="0" sz="1400" spc="-30">
                <a:latin typeface="Trebuchet MS"/>
                <a:cs typeface="Trebuchet MS"/>
              </a:rPr>
              <a:t> votre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(fake)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api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rapidement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(“npm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api”)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148</a:t>
            </a:fld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62433"/>
            <a:ext cx="32893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30"/>
              <a:t> </a:t>
            </a:r>
            <a:r>
              <a:rPr dirty="0" spc="-45"/>
              <a:t>18</a:t>
            </a:r>
            <a:r>
              <a:rPr dirty="0" spc="-130"/>
              <a:t> </a:t>
            </a:r>
            <a:r>
              <a:rPr dirty="0" spc="-220"/>
              <a:t>:</a:t>
            </a:r>
            <a:r>
              <a:rPr dirty="0" spc="-114"/>
              <a:t> </a:t>
            </a:r>
            <a:r>
              <a:rPr dirty="0" spc="-45">
                <a:solidFill>
                  <a:srgbClr val="E1001A"/>
                </a:solidFill>
              </a:rPr>
              <a:t>json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25">
                <a:solidFill>
                  <a:srgbClr val="E1001A"/>
                </a:solidFill>
              </a:rPr>
              <a:t>server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51104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18 </a:t>
            </a:r>
            <a:r>
              <a:rPr dirty="0" sz="1400">
                <a:latin typeface="Trebuchet MS"/>
                <a:cs typeface="Trebuchet MS"/>
              </a:rPr>
              <a:t>concernant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l’installation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json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server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148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34982"/>
            <a:ext cx="31851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L’Atelier</a:t>
            </a:r>
            <a:r>
              <a:rPr dirty="0" spc="-100"/>
              <a:t> </a:t>
            </a:r>
            <a:r>
              <a:rPr dirty="0" spc="-80"/>
              <a:t>du</a:t>
            </a:r>
            <a:r>
              <a:rPr dirty="0" spc="-85"/>
              <a:t> </a:t>
            </a:r>
            <a:r>
              <a:rPr dirty="0" spc="-114">
                <a:solidFill>
                  <a:srgbClr val="E1001A"/>
                </a:solidFill>
              </a:rPr>
              <a:t>dernier</a:t>
            </a:r>
            <a:r>
              <a:rPr dirty="0" spc="-90">
                <a:solidFill>
                  <a:srgbClr val="E1001A"/>
                </a:solidFill>
              </a:rPr>
              <a:t> </a:t>
            </a:r>
            <a:r>
              <a:rPr dirty="0" spc="-65">
                <a:solidFill>
                  <a:srgbClr val="E1001A"/>
                </a:solidFill>
              </a:rPr>
              <a:t>jour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615305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ensemble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70">
                <a:latin typeface="Trebuchet MS"/>
                <a:cs typeface="Trebuchet MS"/>
              </a:rPr>
              <a:t>TP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obligeront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écrire </a:t>
            </a:r>
            <a:r>
              <a:rPr dirty="0" sz="1400" spc="-30">
                <a:latin typeface="Trebuchet MS"/>
                <a:cs typeface="Trebuchet MS"/>
              </a:rPr>
              <a:t>votre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propre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code,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chercher</a:t>
            </a:r>
            <a:r>
              <a:rPr dirty="0" sz="1400" spc="29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doc,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google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revoir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nous </a:t>
            </a:r>
            <a:r>
              <a:rPr dirty="0" sz="1400" spc="55">
                <a:latin typeface="Trebuchet MS"/>
                <a:cs typeface="Trebuchet MS"/>
              </a:rPr>
              <a:t>avons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écrit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durant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semaine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7653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but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étant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soyez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l’aise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possible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framework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sachiez</a:t>
            </a:r>
            <a:r>
              <a:rPr dirty="0" sz="1400" spc="-20">
                <a:latin typeface="Trebuchet MS"/>
                <a:cs typeface="Trebuchet MS"/>
              </a:rPr>
              <a:t> développer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propres </a:t>
            </a:r>
            <a:r>
              <a:rPr dirty="0" sz="1400">
                <a:latin typeface="Trebuchet MS"/>
                <a:cs typeface="Trebuchet MS"/>
              </a:rPr>
              <a:t>fonctionnalités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ﬁn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formation.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8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15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-60"/>
              <a:t>Enums,</a:t>
            </a:r>
            <a:r>
              <a:rPr dirty="0" spc="-95"/>
              <a:t> </a:t>
            </a:r>
            <a:r>
              <a:rPr dirty="0" spc="-75"/>
              <a:t>interfaces,</a:t>
            </a:r>
            <a:r>
              <a:rPr dirty="0" spc="-90"/>
              <a:t> </a:t>
            </a:r>
            <a:r>
              <a:rPr dirty="0" spc="-10"/>
              <a:t>models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148</a:t>
            </a:fld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02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Enums,</a:t>
            </a:r>
            <a:r>
              <a:rPr dirty="0" spc="-105"/>
              <a:t> </a:t>
            </a:r>
            <a:r>
              <a:rPr dirty="0" spc="-50"/>
              <a:t>interfaces</a:t>
            </a:r>
            <a:r>
              <a:rPr dirty="0" spc="-80"/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models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946775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 enums,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interfaces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models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 possèdent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>
                <a:latin typeface="Trebuchet MS"/>
                <a:cs typeface="Trebuchet MS"/>
              </a:rPr>
              <a:t> 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decorator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on </a:t>
            </a:r>
            <a:r>
              <a:rPr dirty="0" sz="1400" spc="-50">
                <a:latin typeface="Trebuchet MS"/>
                <a:cs typeface="Trebuchet MS"/>
              </a:rPr>
              <a:t>n’a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besoin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déclarer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@NgModule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ni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exporter </a:t>
            </a:r>
            <a:r>
              <a:rPr dirty="0" sz="1400">
                <a:latin typeface="Trebuchet MS"/>
                <a:cs typeface="Trebuchet MS"/>
              </a:rPr>
              <a:t>(donc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répertoire,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seront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pas </a:t>
            </a:r>
            <a:r>
              <a:rPr dirty="0" sz="1400" spc="-10">
                <a:latin typeface="Trebuchet MS"/>
                <a:cs typeface="Trebuchet MS"/>
              </a:rPr>
              <a:t>interdépendants)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3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dossiers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core</a:t>
            </a:r>
            <a:r>
              <a:rPr dirty="0" sz="1400" spc="-2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module</a:t>
            </a:r>
            <a:r>
              <a:rPr dirty="0" sz="1400" spc="-2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85">
                <a:latin typeface="Trebuchet MS"/>
                <a:cs typeface="Trebuchet MS"/>
              </a:rPr>
              <a:t>Enums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4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>
                <a:latin typeface="Trebuchet MS"/>
                <a:cs typeface="Trebuchet MS"/>
              </a:rPr>
              <a:t>Interfaces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>
                <a:latin typeface="Trebuchet MS"/>
                <a:cs typeface="Trebuchet MS"/>
              </a:rPr>
              <a:t>models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148</a:t>
            </a:fld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42032"/>
            <a:ext cx="8013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Enum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85725" y="507899"/>
            <a:ext cx="1285240" cy="3130550"/>
            <a:chOff x="85725" y="507899"/>
            <a:chExt cx="1285240" cy="31305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5725" y="3478325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5" h="160020">
                  <a:moveTo>
                    <a:pt x="80023" y="160020"/>
                  </a:moveTo>
                  <a:lnTo>
                    <a:pt x="0" y="160020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2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3025" y="1331813"/>
            <a:ext cx="6007100" cy="1070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enum.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sufﬁt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taper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commande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lvl="1" marL="12700" marR="3192780" indent="913765">
              <a:lnSpc>
                <a:spcPct val="189600"/>
              </a:lnSpc>
              <a:spcBef>
                <a:spcPts val="175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enum</a:t>
            </a:r>
            <a:r>
              <a:rPr dirty="0" sz="1400" spc="-10" b="1">
                <a:latin typeface="Trebuchet MS"/>
                <a:cs typeface="Trebuchet MS"/>
              </a:rPr>
              <a:t> state-order </a:t>
            </a:r>
            <a:r>
              <a:rPr dirty="0" sz="1400" spc="-20" b="1">
                <a:latin typeface="Trebuchet MS"/>
                <a:cs typeface="Trebuchet MS"/>
              </a:rPr>
              <a:t>State-</a:t>
            </a:r>
            <a:r>
              <a:rPr dirty="0" sz="1400" spc="-10" b="1">
                <a:latin typeface="Trebuchet MS"/>
                <a:cs typeface="Trebuchet MS"/>
              </a:rPr>
              <a:t>order.ts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6990">
              <a:lnSpc>
                <a:spcPts val="1550"/>
              </a:lnSpc>
            </a:pPr>
            <a:fld id="{81D60167-4931-47E6-BA6A-407CBD079E47}" type="slidenum">
              <a:rPr dirty="0" spc="-25"/>
              <a:t>148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85725" y="2609645"/>
            <a:ext cx="19208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export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enum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StateOrder</a:t>
            </a:r>
            <a:r>
              <a:rPr dirty="0" sz="1050" spc="-2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725" y="2826815"/>
            <a:ext cx="20935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CANCELLED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CANCELLED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" y="3043985"/>
            <a:ext cx="16135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OPTION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OPTION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725" y="3261155"/>
            <a:ext cx="20135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CONFIRMED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CONFIRMED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025" y="3460291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89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Interface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61874" y="4827334"/>
            <a:ext cx="2705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0">
                <a:solidFill>
                  <a:srgbClr val="999999"/>
                </a:solidFill>
                <a:latin typeface="Trebuchet MS"/>
                <a:cs typeface="Trebuchet MS"/>
              </a:rPr>
              <a:t>153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5725" y="507899"/>
            <a:ext cx="1285240" cy="4604385"/>
            <a:chOff x="85725" y="507899"/>
            <a:chExt cx="1285240" cy="46043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5725" y="4952114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5" h="160020">
                  <a:moveTo>
                    <a:pt x="80023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19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5725" y="1331813"/>
            <a:ext cx="6247765" cy="1024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6565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56565" algn="l"/>
                <a:tab pos="45720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interface.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sufﬁt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taper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commande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lvl="1" marR="3542665" indent="913765">
              <a:lnSpc>
                <a:spcPct val="167900"/>
              </a:lnSpc>
              <a:spcBef>
                <a:spcPts val="540"/>
              </a:spcBef>
              <a:buFont typeface="Arial"/>
              <a:buChar char="○"/>
              <a:tabLst>
                <a:tab pos="913765" algn="l"/>
                <a:tab pos="91440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60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5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interface</a:t>
            </a:r>
            <a:r>
              <a:rPr dirty="0" sz="1400" spc="-55" b="1">
                <a:latin typeface="Trebuchet MS"/>
                <a:cs typeface="Trebuchet MS"/>
              </a:rPr>
              <a:t> </a:t>
            </a:r>
            <a:r>
              <a:rPr dirty="0" sz="1400" spc="-20" b="1">
                <a:latin typeface="Trebuchet MS"/>
                <a:cs typeface="Trebuchet MS"/>
              </a:rPr>
              <a:t>order-</a:t>
            </a:r>
            <a:r>
              <a:rPr dirty="0" sz="1400" spc="-50" b="1">
                <a:latin typeface="Trebuchet MS"/>
                <a:cs typeface="Trebuchet MS"/>
              </a:rPr>
              <a:t>i </a:t>
            </a:r>
            <a:r>
              <a:rPr dirty="0" sz="1400" spc="-35" b="1">
                <a:latin typeface="Trebuchet MS"/>
                <a:cs typeface="Trebuchet MS"/>
              </a:rPr>
              <a:t>Order-</a:t>
            </a:r>
            <a:r>
              <a:rPr dirty="0" sz="1400" spc="-20" b="1">
                <a:latin typeface="Trebuchet MS"/>
                <a:cs typeface="Trebuchet MS"/>
              </a:rPr>
              <a:t>i.ts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725" y="2563245"/>
            <a:ext cx="401447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StateOrder</a:t>
            </a:r>
            <a:r>
              <a:rPr dirty="0" sz="1050" spc="-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../enums/state-order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" y="2997585"/>
            <a:ext cx="20008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export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interface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OrderI</a:t>
            </a:r>
            <a:r>
              <a:rPr dirty="0" sz="1050" spc="-30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725" y="3214754"/>
            <a:ext cx="14535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tjmHt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725" y="3431925"/>
            <a:ext cx="16135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nbJours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5725" y="3649095"/>
            <a:ext cx="12934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tva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5725" y="3866265"/>
            <a:ext cx="17735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state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StateOrder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5725" y="4083435"/>
            <a:ext cx="185356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typePresta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string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5725" y="4300604"/>
            <a:ext cx="15335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client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string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5725" y="4517775"/>
            <a:ext cx="16135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comment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string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5725" y="4734945"/>
            <a:ext cx="12134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id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025" y="4934080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89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Model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67156" y="4827334"/>
            <a:ext cx="2654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45">
                <a:solidFill>
                  <a:srgbClr val="999999"/>
                </a:solidFill>
                <a:latin typeface="Trebuchet MS"/>
                <a:cs typeface="Trebuchet MS"/>
              </a:rPr>
              <a:t>154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31813"/>
            <a:ext cx="5923280" cy="984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model.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sufﬁt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taper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commande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 lvl="1" marL="503555" marR="3773804" indent="-34290">
              <a:lnSpc>
                <a:spcPct val="149600"/>
              </a:lnSpc>
              <a:spcBef>
                <a:spcPts val="844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6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60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class</a:t>
            </a:r>
            <a:r>
              <a:rPr dirty="0" sz="1400" spc="-60" b="1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order </a:t>
            </a:r>
            <a:r>
              <a:rPr dirty="0" sz="1400" spc="-40" b="1">
                <a:latin typeface="Trebuchet MS"/>
                <a:cs typeface="Trebuchet MS"/>
              </a:rPr>
              <a:t>Order.ts</a:t>
            </a:r>
            <a:r>
              <a:rPr dirty="0" sz="1400" spc="-60" b="1">
                <a:latin typeface="Trebuchet MS"/>
                <a:cs typeface="Trebuchet MS"/>
              </a:rPr>
              <a:t> 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98299" y="2524319"/>
            <a:ext cx="30410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export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class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30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implements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OrderI</a:t>
            </a:r>
            <a:r>
              <a:rPr dirty="0" sz="1050" spc="-2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98299" y="2741490"/>
            <a:ext cx="12134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tjmHt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20">
                <a:solidFill>
                  <a:srgbClr val="BD93F9"/>
                </a:solidFill>
                <a:latin typeface="Courier New"/>
                <a:cs typeface="Courier New"/>
              </a:rPr>
              <a:t>1200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98299" y="2958660"/>
            <a:ext cx="11334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nbJours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BD93F9"/>
                </a:solidFill>
                <a:latin typeface="Courier New"/>
                <a:cs typeface="Courier New"/>
              </a:rPr>
              <a:t>1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98299" y="3175829"/>
            <a:ext cx="89344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tva</a:t>
            </a:r>
            <a:r>
              <a:rPr dirty="0" sz="1050" spc="-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BD93F9"/>
                </a:solidFill>
                <a:latin typeface="Courier New"/>
                <a:cs typeface="Courier New"/>
              </a:rPr>
              <a:t>20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98299" y="3392999"/>
            <a:ext cx="22536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StateOrder.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OPTION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8299" y="3610169"/>
            <a:ext cx="17735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typePresta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!: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string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98299" y="3827340"/>
            <a:ext cx="14535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client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!: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string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98299" y="4044510"/>
            <a:ext cx="15335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comment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!: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string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98299" y="4261680"/>
            <a:ext cx="11334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id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!: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98299" y="4478849"/>
            <a:ext cx="28809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constructor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obj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?:</a:t>
            </a:r>
            <a:r>
              <a:rPr dirty="0" sz="1050" spc="-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Partial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&gt;){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98299" y="4696019"/>
            <a:ext cx="30410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if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obj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){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Object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assign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8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obj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98299" y="4913190"/>
            <a:ext cx="160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}}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193025" y="2720188"/>
            <a:ext cx="393827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2255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Trebuchet MS"/>
                <a:cs typeface="Trebuchet MS"/>
              </a:rPr>
              <a:t>l'objectif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passer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uniquement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certaines propriétés</a:t>
            </a:r>
            <a:endParaRPr sz="1400">
              <a:latin typeface="Trebuchet MS"/>
              <a:cs typeface="Trebuchet MS"/>
            </a:endParaRPr>
          </a:p>
          <a:p>
            <a:pPr marL="12700" marR="40640">
              <a:lnSpc>
                <a:spcPct val="100000"/>
              </a:lnSpc>
            </a:pPr>
            <a:r>
              <a:rPr dirty="0" sz="1400" spc="80">
                <a:latin typeface="Trebuchet MS"/>
                <a:cs typeface="Trebuchet MS"/>
              </a:rPr>
              <a:t>mais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d'obtenir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objet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conforme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model Order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new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Order({tjmHt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1300,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client: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'Atos'})</a:t>
            </a:r>
            <a:r>
              <a:rPr dirty="0" sz="1400" spc="50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utilisation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Object.assign(objCible,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objSource)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193025" y="4213707"/>
            <a:ext cx="415036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Pensez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implémenter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70">
                <a:latin typeface="Trebuchet MS"/>
                <a:cs typeface="Trebuchet MS"/>
              </a:rPr>
              <a:t>OrderI,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aurez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toutes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>
                <a:latin typeface="Trebuchet MS"/>
                <a:cs typeface="Trebuchet MS"/>
              </a:rPr>
              <a:t>propriétés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OrderI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vont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pré-remplir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 </a:t>
            </a:r>
            <a:r>
              <a:rPr dirty="0" sz="1400" spc="-10">
                <a:latin typeface="Trebuchet MS"/>
                <a:cs typeface="Trebuchet MS"/>
              </a:rPr>
              <a:t>model.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09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949315" cy="2799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5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typescript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juste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enums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retournent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types </a:t>
            </a:r>
            <a:r>
              <a:rPr dirty="0" sz="1400">
                <a:latin typeface="Trebuchet MS"/>
                <a:cs typeface="Trebuchet MS"/>
              </a:rPr>
              <a:t>number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string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778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45">
                <a:latin typeface="Trebuchet MS"/>
                <a:cs typeface="Trebuchet MS"/>
              </a:rPr>
              <a:t>L’interface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comme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“contrat”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passé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>
                <a:latin typeface="Trebuchet MS"/>
                <a:cs typeface="Trebuchet MS"/>
              </a:rPr>
              <a:t>développeurs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ils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travaillent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objets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respecter </a:t>
            </a:r>
            <a:r>
              <a:rPr dirty="0" sz="1400" spc="-25">
                <a:latin typeface="Trebuchet MS"/>
                <a:cs typeface="Trebuchet MS"/>
              </a:rPr>
              <a:t>l’orthographe,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30">
                <a:latin typeface="Trebuchet MS"/>
                <a:cs typeface="Trebuchet MS"/>
              </a:rPr>
              <a:t>type...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cette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manière</a:t>
            </a:r>
            <a:r>
              <a:rPr dirty="0" sz="1400" spc="-45">
                <a:latin typeface="Trebuchet MS"/>
                <a:cs typeface="Trebuchet MS"/>
              </a:rPr>
              <a:t> 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reste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maintenable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et </a:t>
            </a:r>
            <a:r>
              <a:rPr dirty="0" sz="1400" spc="-10">
                <a:latin typeface="Trebuchet MS"/>
                <a:cs typeface="Trebuchet MS"/>
              </a:rPr>
              <a:t>cohérent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828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50">
                <a:latin typeface="Trebuchet MS"/>
                <a:cs typeface="Trebuchet MS"/>
              </a:rPr>
              <a:t>En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strict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propriété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être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initialisé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typée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sinon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JS </a:t>
            </a:r>
            <a:r>
              <a:rPr dirty="0" sz="1400">
                <a:latin typeface="Trebuchet MS"/>
                <a:cs typeface="Trebuchet MS"/>
              </a:rPr>
              <a:t>considère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30">
                <a:latin typeface="Trebuchet MS"/>
                <a:cs typeface="Trebuchet MS"/>
              </a:rPr>
              <a:t> cette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variable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être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type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string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null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marR="520065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point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d’interrogation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déclarer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paramètre optionnel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1550"/>
              </a:lnSpc>
            </a:pPr>
            <a:fld id="{81D60167-4931-47E6-BA6A-407CBD079E47}" type="slidenum">
              <a:rPr dirty="0" spc="-25"/>
              <a:t>158</a:t>
            </a:fld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55883"/>
            <a:ext cx="2779395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25"/>
              <a:t>Commit</a:t>
            </a:r>
            <a:r>
              <a:rPr dirty="0" spc="-140"/>
              <a:t> </a:t>
            </a:r>
            <a:r>
              <a:rPr dirty="0" spc="-45"/>
              <a:t>19</a:t>
            </a:r>
            <a:r>
              <a:rPr dirty="0" spc="-130"/>
              <a:t> </a:t>
            </a:r>
            <a:r>
              <a:rPr dirty="0" spc="-220"/>
              <a:t>:</a:t>
            </a:r>
            <a:r>
              <a:rPr dirty="0" spc="-114"/>
              <a:t> </a:t>
            </a:r>
            <a:r>
              <a:rPr dirty="0" spc="-35">
                <a:solidFill>
                  <a:srgbClr val="E1001A"/>
                </a:solidFill>
              </a:rPr>
              <a:t>Enums, </a:t>
            </a:r>
            <a:r>
              <a:rPr dirty="0" spc="-50">
                <a:solidFill>
                  <a:srgbClr val="E1001A"/>
                </a:solidFill>
              </a:rPr>
              <a:t>interfaces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models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61112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19</a:t>
            </a:r>
            <a:r>
              <a:rPr dirty="0" sz="1400" spc="3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concernant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enums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interfaces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models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partie</a:t>
            </a:r>
            <a:r>
              <a:rPr dirty="0" sz="1400" spc="-10">
                <a:latin typeface="Trebuchet MS"/>
                <a:cs typeface="Trebuchet MS"/>
              </a:rPr>
              <a:t> orders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1550"/>
              </a:lnSpc>
            </a:pPr>
            <a:fld id="{81D60167-4931-47E6-BA6A-407CBD079E47}" type="slidenum">
              <a:rPr dirty="0" spc="-25"/>
              <a:t>158</a:t>
            </a:fld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725" y="2108037"/>
            <a:ext cx="3573145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16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/>
              <a:t>Services</a:t>
            </a:r>
            <a:r>
              <a:rPr dirty="0" spc="-130"/>
              <a:t> </a:t>
            </a:r>
            <a:r>
              <a:rPr dirty="0" spc="-40"/>
              <a:t>angular</a:t>
            </a:r>
            <a:r>
              <a:rPr dirty="0" spc="-125"/>
              <a:t> </a:t>
            </a:r>
            <a:r>
              <a:rPr dirty="0" spc="-145"/>
              <a:t>&amp;</a:t>
            </a:r>
            <a:r>
              <a:rPr dirty="0" spc="-130"/>
              <a:t> </a:t>
            </a:r>
            <a:r>
              <a:rPr dirty="0" spc="-10"/>
              <a:t>appels </a:t>
            </a:r>
            <a:r>
              <a:rPr dirty="0" spc="-114"/>
              <a:t>http</a:t>
            </a:r>
            <a:r>
              <a:rPr dirty="0" spc="-105"/>
              <a:t> </a:t>
            </a:r>
            <a:r>
              <a:rPr dirty="0" spc="-50"/>
              <a:t>(Observable</a:t>
            </a:r>
            <a:r>
              <a:rPr dirty="0" spc="-105"/>
              <a:t> </a:t>
            </a:r>
            <a:r>
              <a:rPr dirty="0" spc="-10"/>
              <a:t>d’rxjs)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1550"/>
              </a:lnSpc>
            </a:pPr>
            <a:fld id="{81D60167-4931-47E6-BA6A-407CBD079E47}" type="slidenum">
              <a:rPr dirty="0" spc="-25"/>
              <a:t>158</a:t>
            </a:fld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079425" y="889574"/>
            <a:ext cx="4017010" cy="11709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ts val="1664"/>
              </a:lnSpc>
            </a:pPr>
            <a:r>
              <a:rPr dirty="0" sz="1400" spc="-1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  <a:p>
            <a:pPr algn="ctr" marL="1667510" marR="1659255">
              <a:lnSpc>
                <a:spcPts val="1650"/>
              </a:lnSpc>
              <a:spcBef>
                <a:spcPts val="65"/>
              </a:spcBef>
            </a:pPr>
            <a:r>
              <a:rPr dirty="0" sz="1400" spc="-10">
                <a:latin typeface="Arial"/>
                <a:cs typeface="Arial"/>
              </a:rPr>
              <a:t>sumUp() </a:t>
            </a:r>
            <a:r>
              <a:rPr dirty="0" sz="1400" spc="-20">
                <a:latin typeface="Arial"/>
                <a:cs typeface="Arial"/>
              </a:rPr>
              <a:t>http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6199" y="2938399"/>
            <a:ext cx="2686685" cy="73660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COMPOSANT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27550" y="2938399"/>
            <a:ext cx="2686685" cy="73660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COMPOSANT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078357" y="2045887"/>
            <a:ext cx="3886200" cy="870585"/>
            <a:chOff x="2078357" y="2045887"/>
            <a:chExt cx="3886200" cy="870585"/>
          </a:xfrm>
        </p:grpSpPr>
        <p:sp>
          <p:nvSpPr>
            <p:cNvPr id="10" name="object 10" descr=""/>
            <p:cNvSpPr/>
            <p:nvPr/>
          </p:nvSpPr>
          <p:spPr>
            <a:xfrm>
              <a:off x="2112226" y="2060175"/>
              <a:ext cx="1976120" cy="786130"/>
            </a:xfrm>
            <a:custGeom>
              <a:avLst/>
              <a:gdLst/>
              <a:ahLst/>
              <a:cxnLst/>
              <a:rect l="l" t="t" r="r" b="b"/>
              <a:pathLst>
                <a:path w="1976120" h="786130">
                  <a:moveTo>
                    <a:pt x="1975548" y="0"/>
                  </a:moveTo>
                  <a:lnTo>
                    <a:pt x="1966166" y="50642"/>
                  </a:lnTo>
                  <a:lnTo>
                    <a:pt x="1939047" y="97406"/>
                  </a:lnTo>
                  <a:lnTo>
                    <a:pt x="1895734" y="140630"/>
                  </a:lnTo>
                  <a:lnTo>
                    <a:pt x="1837769" y="180650"/>
                  </a:lnTo>
                  <a:lnTo>
                    <a:pt x="1803775" y="199564"/>
                  </a:lnTo>
                  <a:lnTo>
                    <a:pt x="1766695" y="217803"/>
                  </a:lnTo>
                  <a:lnTo>
                    <a:pt x="1726724" y="235410"/>
                  </a:lnTo>
                  <a:lnTo>
                    <a:pt x="1684054" y="252427"/>
                  </a:lnTo>
                  <a:lnTo>
                    <a:pt x="1638877" y="268896"/>
                  </a:lnTo>
                  <a:lnTo>
                    <a:pt x="1591387" y="284859"/>
                  </a:lnTo>
                  <a:lnTo>
                    <a:pt x="1541777" y="300358"/>
                  </a:lnTo>
                  <a:lnTo>
                    <a:pt x="1490238" y="315436"/>
                  </a:lnTo>
                  <a:lnTo>
                    <a:pt x="1436965" y="330134"/>
                  </a:lnTo>
                  <a:lnTo>
                    <a:pt x="1382149" y="344494"/>
                  </a:lnTo>
                  <a:lnTo>
                    <a:pt x="1325984" y="358560"/>
                  </a:lnTo>
                  <a:lnTo>
                    <a:pt x="1268662" y="372372"/>
                  </a:lnTo>
                  <a:lnTo>
                    <a:pt x="1210376" y="385973"/>
                  </a:lnTo>
                  <a:lnTo>
                    <a:pt x="1151318" y="399406"/>
                  </a:lnTo>
                  <a:lnTo>
                    <a:pt x="1091683" y="412711"/>
                  </a:lnTo>
                  <a:lnTo>
                    <a:pt x="1031662" y="425932"/>
                  </a:lnTo>
                  <a:lnTo>
                    <a:pt x="971448" y="439111"/>
                  </a:lnTo>
                  <a:lnTo>
                    <a:pt x="917680" y="450876"/>
                  </a:lnTo>
                  <a:lnTo>
                    <a:pt x="864049" y="462671"/>
                  </a:lnTo>
                  <a:lnTo>
                    <a:pt x="810692" y="474526"/>
                  </a:lnTo>
                  <a:lnTo>
                    <a:pt x="757747" y="486470"/>
                  </a:lnTo>
                  <a:lnTo>
                    <a:pt x="705351" y="498535"/>
                  </a:lnTo>
                  <a:lnTo>
                    <a:pt x="653642" y="510749"/>
                  </a:lnTo>
                  <a:lnTo>
                    <a:pt x="602755" y="523143"/>
                  </a:lnTo>
                  <a:lnTo>
                    <a:pt x="552829" y="535746"/>
                  </a:lnTo>
                  <a:lnTo>
                    <a:pt x="504001" y="548590"/>
                  </a:lnTo>
                  <a:lnTo>
                    <a:pt x="456408" y="561703"/>
                  </a:lnTo>
                  <a:lnTo>
                    <a:pt x="410187" y="575117"/>
                  </a:lnTo>
                  <a:lnTo>
                    <a:pt x="365475" y="588860"/>
                  </a:lnTo>
                  <a:lnTo>
                    <a:pt x="322410" y="602963"/>
                  </a:lnTo>
                  <a:lnTo>
                    <a:pt x="281129" y="617456"/>
                  </a:lnTo>
                  <a:lnTo>
                    <a:pt x="226594" y="638458"/>
                  </a:lnTo>
                  <a:lnTo>
                    <a:pt x="176201" y="660366"/>
                  </a:lnTo>
                  <a:lnTo>
                    <a:pt x="130326" y="683261"/>
                  </a:lnTo>
                  <a:lnTo>
                    <a:pt x="89346" y="707226"/>
                  </a:lnTo>
                  <a:lnTo>
                    <a:pt x="53638" y="732344"/>
                  </a:lnTo>
                  <a:lnTo>
                    <a:pt x="16989" y="765487"/>
                  </a:lnTo>
                  <a:lnTo>
                    <a:pt x="2204" y="782832"/>
                  </a:lnTo>
                  <a:lnTo>
                    <a:pt x="0" y="785774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8357" y="2790651"/>
              <a:ext cx="89167" cy="12252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087774" y="2060175"/>
              <a:ext cx="1798320" cy="729615"/>
            </a:xfrm>
            <a:custGeom>
              <a:avLst/>
              <a:gdLst/>
              <a:ahLst/>
              <a:cxnLst/>
              <a:rect l="l" t="t" r="r" b="b"/>
              <a:pathLst>
                <a:path w="1798320" h="729614">
                  <a:moveTo>
                    <a:pt x="0" y="0"/>
                  </a:moveTo>
                  <a:lnTo>
                    <a:pt x="10369" y="54857"/>
                  </a:lnTo>
                  <a:lnTo>
                    <a:pt x="40240" y="105168"/>
                  </a:lnTo>
                  <a:lnTo>
                    <a:pt x="87755" y="151365"/>
                  </a:lnTo>
                  <a:lnTo>
                    <a:pt x="151056" y="193881"/>
                  </a:lnTo>
                  <a:lnTo>
                    <a:pt x="188046" y="213893"/>
                  </a:lnTo>
                  <a:lnTo>
                    <a:pt x="228287" y="233148"/>
                  </a:lnTo>
                  <a:lnTo>
                    <a:pt x="271545" y="251699"/>
                  </a:lnTo>
                  <a:lnTo>
                    <a:pt x="317590" y="269601"/>
                  </a:lnTo>
                  <a:lnTo>
                    <a:pt x="366188" y="286906"/>
                  </a:lnTo>
                  <a:lnTo>
                    <a:pt x="417108" y="303671"/>
                  </a:lnTo>
                  <a:lnTo>
                    <a:pt x="470117" y="319947"/>
                  </a:lnTo>
                  <a:lnTo>
                    <a:pt x="524983" y="335791"/>
                  </a:lnTo>
                  <a:lnTo>
                    <a:pt x="581475" y="351256"/>
                  </a:lnTo>
                  <a:lnTo>
                    <a:pt x="639359" y="366395"/>
                  </a:lnTo>
                  <a:lnTo>
                    <a:pt x="698404" y="381264"/>
                  </a:lnTo>
                  <a:lnTo>
                    <a:pt x="758378" y="395915"/>
                  </a:lnTo>
                  <a:lnTo>
                    <a:pt x="819048" y="410404"/>
                  </a:lnTo>
                  <a:lnTo>
                    <a:pt x="880183" y="424785"/>
                  </a:lnTo>
                  <a:lnTo>
                    <a:pt x="941549" y="439111"/>
                  </a:lnTo>
                  <a:lnTo>
                    <a:pt x="995843" y="451782"/>
                  </a:lnTo>
                  <a:lnTo>
                    <a:pt x="1049976" y="464490"/>
                  </a:lnTo>
                  <a:lnTo>
                    <a:pt x="1103787" y="477273"/>
                  </a:lnTo>
                  <a:lnTo>
                    <a:pt x="1157116" y="490168"/>
                  </a:lnTo>
                  <a:lnTo>
                    <a:pt x="1209802" y="503213"/>
                  </a:lnTo>
                  <a:lnTo>
                    <a:pt x="1261685" y="516445"/>
                  </a:lnTo>
                  <a:lnTo>
                    <a:pt x="1312604" y="529901"/>
                  </a:lnTo>
                  <a:lnTo>
                    <a:pt x="1362397" y="543620"/>
                  </a:lnTo>
                  <a:lnTo>
                    <a:pt x="1410905" y="557638"/>
                  </a:lnTo>
                  <a:lnTo>
                    <a:pt x="1457966" y="571993"/>
                  </a:lnTo>
                  <a:lnTo>
                    <a:pt x="1503421" y="586723"/>
                  </a:lnTo>
                  <a:lnTo>
                    <a:pt x="1547107" y="601865"/>
                  </a:lnTo>
                  <a:lnTo>
                    <a:pt x="1588865" y="617456"/>
                  </a:lnTo>
                  <a:lnTo>
                    <a:pt x="1652194" y="643847"/>
                  </a:lnTo>
                  <a:lnTo>
                    <a:pt x="1709317" y="671685"/>
                  </a:lnTo>
                  <a:lnTo>
                    <a:pt x="1747671" y="693609"/>
                  </a:lnTo>
                  <a:lnTo>
                    <a:pt x="1781856" y="716506"/>
                  </a:lnTo>
                  <a:lnTo>
                    <a:pt x="1792274" y="724366"/>
                  </a:lnTo>
                  <a:lnTo>
                    <a:pt x="1793968" y="725685"/>
                  </a:lnTo>
                  <a:lnTo>
                    <a:pt x="1795641" y="727010"/>
                  </a:lnTo>
                  <a:lnTo>
                    <a:pt x="1797293" y="728340"/>
                  </a:lnTo>
                  <a:lnTo>
                    <a:pt x="1798246" y="72912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0721" y="2751648"/>
              <a:ext cx="133766" cy="164614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1550"/>
              </a:lnSpc>
            </a:pPr>
            <a:fld id="{81D60167-4931-47E6-BA6A-407CBD079E47}" type="slidenum">
              <a:rPr dirty="0" spc="-25"/>
              <a:t>158</a:t>
            </a:fld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3882"/>
            <a:ext cx="15925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Appels</a:t>
            </a:r>
            <a:r>
              <a:rPr dirty="0" spc="-130"/>
              <a:t> </a:t>
            </a:r>
            <a:r>
              <a:rPr dirty="0" spc="-85">
                <a:solidFill>
                  <a:srgbClr val="E1001A"/>
                </a:solidFill>
              </a:rPr>
              <a:t>http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30387" y="507899"/>
            <a:ext cx="940435" cy="2225675"/>
            <a:chOff x="430387" y="507899"/>
            <a:chExt cx="940435" cy="22256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35149" y="1805549"/>
              <a:ext cx="846455" cy="923290"/>
            </a:xfrm>
            <a:custGeom>
              <a:avLst/>
              <a:gdLst/>
              <a:ahLst/>
              <a:cxnLst/>
              <a:rect l="l" t="t" r="r" b="b"/>
              <a:pathLst>
                <a:path w="846455" h="923289">
                  <a:moveTo>
                    <a:pt x="846299" y="922799"/>
                  </a:moveTo>
                  <a:lnTo>
                    <a:pt x="0" y="922799"/>
                  </a:lnTo>
                  <a:lnTo>
                    <a:pt x="0" y="0"/>
                  </a:lnTo>
                  <a:lnTo>
                    <a:pt x="846299" y="0"/>
                  </a:lnTo>
                  <a:lnTo>
                    <a:pt x="846299" y="922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35149" y="1805549"/>
              <a:ext cx="846455" cy="923290"/>
            </a:xfrm>
            <a:custGeom>
              <a:avLst/>
              <a:gdLst/>
              <a:ahLst/>
              <a:cxnLst/>
              <a:rect l="l" t="t" r="r" b="b"/>
              <a:pathLst>
                <a:path w="846455" h="923289">
                  <a:moveTo>
                    <a:pt x="0" y="0"/>
                  </a:moveTo>
                  <a:lnTo>
                    <a:pt x="846299" y="0"/>
                  </a:lnTo>
                  <a:lnTo>
                    <a:pt x="8462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08175" y="2142363"/>
            <a:ext cx="1638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471131" y="1800787"/>
            <a:ext cx="855980" cy="932815"/>
            <a:chOff x="1471131" y="1800787"/>
            <a:chExt cx="855980" cy="932815"/>
          </a:xfrm>
        </p:grpSpPr>
        <p:sp>
          <p:nvSpPr>
            <p:cNvPr id="9" name="object 9" descr=""/>
            <p:cNvSpPr/>
            <p:nvPr/>
          </p:nvSpPr>
          <p:spPr>
            <a:xfrm>
              <a:off x="1475893" y="1805550"/>
              <a:ext cx="846455" cy="923290"/>
            </a:xfrm>
            <a:custGeom>
              <a:avLst/>
              <a:gdLst/>
              <a:ahLst/>
              <a:cxnLst/>
              <a:rect l="l" t="t" r="r" b="b"/>
              <a:pathLst>
                <a:path w="846455" h="923289">
                  <a:moveTo>
                    <a:pt x="846300" y="922799"/>
                  </a:moveTo>
                  <a:lnTo>
                    <a:pt x="0" y="922799"/>
                  </a:lnTo>
                  <a:lnTo>
                    <a:pt x="0" y="0"/>
                  </a:lnTo>
                  <a:lnTo>
                    <a:pt x="846300" y="0"/>
                  </a:lnTo>
                  <a:lnTo>
                    <a:pt x="846300" y="922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75893" y="1805550"/>
              <a:ext cx="846455" cy="923290"/>
            </a:xfrm>
            <a:custGeom>
              <a:avLst/>
              <a:gdLst/>
              <a:ahLst/>
              <a:cxnLst/>
              <a:rect l="l" t="t" r="r" b="b"/>
              <a:pathLst>
                <a:path w="846455" h="923289">
                  <a:moveTo>
                    <a:pt x="0" y="0"/>
                  </a:moveTo>
                  <a:lnTo>
                    <a:pt x="846300" y="0"/>
                  </a:lnTo>
                  <a:lnTo>
                    <a:pt x="846300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548919" y="2142363"/>
            <a:ext cx="3613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5000" y="1331813"/>
            <a:ext cx="12757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Page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list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822687" y="1800787"/>
            <a:ext cx="855980" cy="932815"/>
            <a:chOff x="2822687" y="1800787"/>
            <a:chExt cx="855980" cy="932815"/>
          </a:xfrm>
        </p:grpSpPr>
        <p:sp>
          <p:nvSpPr>
            <p:cNvPr id="14" name="object 14" descr=""/>
            <p:cNvSpPr/>
            <p:nvPr/>
          </p:nvSpPr>
          <p:spPr>
            <a:xfrm>
              <a:off x="2827449" y="1805550"/>
              <a:ext cx="846455" cy="923290"/>
            </a:xfrm>
            <a:custGeom>
              <a:avLst/>
              <a:gdLst/>
              <a:ahLst/>
              <a:cxnLst/>
              <a:rect l="l" t="t" r="r" b="b"/>
              <a:pathLst>
                <a:path w="846454" h="923289">
                  <a:moveTo>
                    <a:pt x="846299" y="922799"/>
                  </a:moveTo>
                  <a:lnTo>
                    <a:pt x="0" y="922799"/>
                  </a:lnTo>
                  <a:lnTo>
                    <a:pt x="0" y="0"/>
                  </a:lnTo>
                  <a:lnTo>
                    <a:pt x="846299" y="0"/>
                  </a:lnTo>
                  <a:lnTo>
                    <a:pt x="846299" y="922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827449" y="1805550"/>
              <a:ext cx="846455" cy="923290"/>
            </a:xfrm>
            <a:custGeom>
              <a:avLst/>
              <a:gdLst/>
              <a:ahLst/>
              <a:cxnLst/>
              <a:rect l="l" t="t" r="r" b="b"/>
              <a:pathLst>
                <a:path w="846454" h="923289">
                  <a:moveTo>
                    <a:pt x="0" y="0"/>
                  </a:moveTo>
                  <a:lnTo>
                    <a:pt x="846299" y="0"/>
                  </a:lnTo>
                  <a:lnTo>
                    <a:pt x="8462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900475" y="2142363"/>
            <a:ext cx="1638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850856" y="1800787"/>
            <a:ext cx="855980" cy="932815"/>
            <a:chOff x="3850856" y="1800787"/>
            <a:chExt cx="855980" cy="932815"/>
          </a:xfrm>
        </p:grpSpPr>
        <p:sp>
          <p:nvSpPr>
            <p:cNvPr id="18" name="object 18" descr=""/>
            <p:cNvSpPr/>
            <p:nvPr/>
          </p:nvSpPr>
          <p:spPr>
            <a:xfrm>
              <a:off x="3855618" y="1805550"/>
              <a:ext cx="846455" cy="923290"/>
            </a:xfrm>
            <a:custGeom>
              <a:avLst/>
              <a:gdLst/>
              <a:ahLst/>
              <a:cxnLst/>
              <a:rect l="l" t="t" r="r" b="b"/>
              <a:pathLst>
                <a:path w="846454" h="923289">
                  <a:moveTo>
                    <a:pt x="846299" y="922799"/>
                  </a:moveTo>
                  <a:lnTo>
                    <a:pt x="0" y="922799"/>
                  </a:lnTo>
                  <a:lnTo>
                    <a:pt x="0" y="0"/>
                  </a:lnTo>
                  <a:lnTo>
                    <a:pt x="846299" y="0"/>
                  </a:lnTo>
                  <a:lnTo>
                    <a:pt x="846299" y="922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855618" y="1805550"/>
              <a:ext cx="846455" cy="923290"/>
            </a:xfrm>
            <a:custGeom>
              <a:avLst/>
              <a:gdLst/>
              <a:ahLst/>
              <a:cxnLst/>
              <a:rect l="l" t="t" r="r" b="b"/>
              <a:pathLst>
                <a:path w="846454" h="923289">
                  <a:moveTo>
                    <a:pt x="0" y="0"/>
                  </a:moveTo>
                  <a:lnTo>
                    <a:pt x="846299" y="0"/>
                  </a:lnTo>
                  <a:lnTo>
                    <a:pt x="8462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3928644" y="2142363"/>
            <a:ext cx="3613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874724" y="1308287"/>
            <a:ext cx="13284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Page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edit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214987" y="1800787"/>
            <a:ext cx="855980" cy="932815"/>
            <a:chOff x="5214987" y="1800787"/>
            <a:chExt cx="855980" cy="932815"/>
          </a:xfrm>
        </p:grpSpPr>
        <p:sp>
          <p:nvSpPr>
            <p:cNvPr id="23" name="object 23" descr=""/>
            <p:cNvSpPr/>
            <p:nvPr/>
          </p:nvSpPr>
          <p:spPr>
            <a:xfrm>
              <a:off x="5219749" y="1805550"/>
              <a:ext cx="846455" cy="923290"/>
            </a:xfrm>
            <a:custGeom>
              <a:avLst/>
              <a:gdLst/>
              <a:ahLst/>
              <a:cxnLst/>
              <a:rect l="l" t="t" r="r" b="b"/>
              <a:pathLst>
                <a:path w="846454" h="923289">
                  <a:moveTo>
                    <a:pt x="846299" y="922799"/>
                  </a:moveTo>
                  <a:lnTo>
                    <a:pt x="0" y="922799"/>
                  </a:lnTo>
                  <a:lnTo>
                    <a:pt x="0" y="0"/>
                  </a:lnTo>
                  <a:lnTo>
                    <a:pt x="846299" y="0"/>
                  </a:lnTo>
                  <a:lnTo>
                    <a:pt x="846299" y="922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219749" y="1805550"/>
              <a:ext cx="846455" cy="923290"/>
            </a:xfrm>
            <a:custGeom>
              <a:avLst/>
              <a:gdLst/>
              <a:ahLst/>
              <a:cxnLst/>
              <a:rect l="l" t="t" r="r" b="b"/>
              <a:pathLst>
                <a:path w="846454" h="923289">
                  <a:moveTo>
                    <a:pt x="0" y="0"/>
                  </a:moveTo>
                  <a:lnTo>
                    <a:pt x="846299" y="0"/>
                  </a:lnTo>
                  <a:lnTo>
                    <a:pt x="8462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292774" y="2142363"/>
            <a:ext cx="1638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192068" y="1805550"/>
            <a:ext cx="846455" cy="92329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025"/>
              </a:spcBef>
            </a:pPr>
            <a:r>
              <a:rPr dirty="0" sz="1400" spc="-20"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211174" y="1331813"/>
            <a:ext cx="13208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Page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add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95000" y="2724222"/>
            <a:ext cx="1118235" cy="701040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400" spc="-10">
                <a:latin typeface="Trebuchet MS"/>
                <a:cs typeface="Trebuchet MS"/>
              </a:rPr>
              <a:t>http.get(...)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400" spc="-80">
                <a:latin typeface="Trebuchet MS"/>
                <a:cs typeface="Trebuchet MS"/>
              </a:rPr>
              <a:t>http.delete(...)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874724" y="2848612"/>
            <a:ext cx="15271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5">
                <a:latin typeface="Trebuchet MS"/>
                <a:cs typeface="Trebuchet MS"/>
              </a:rPr>
              <a:t>http.get(...,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item.id)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Trebuchet MS"/>
                <a:cs typeface="Trebuchet MS"/>
              </a:rPr>
              <a:t>http.put(...)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211124" y="2848612"/>
            <a:ext cx="14395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90">
                <a:latin typeface="Trebuchet MS"/>
                <a:cs typeface="Trebuchet MS"/>
              </a:rPr>
              <a:t>http.post(...,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item)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2260525" y="3319537"/>
            <a:ext cx="1395095" cy="1322705"/>
            <a:chOff x="2260525" y="3319537"/>
            <a:chExt cx="1395095" cy="1322705"/>
          </a:xfrm>
        </p:grpSpPr>
        <p:sp>
          <p:nvSpPr>
            <p:cNvPr id="32" name="object 32" descr=""/>
            <p:cNvSpPr/>
            <p:nvPr/>
          </p:nvSpPr>
          <p:spPr>
            <a:xfrm>
              <a:off x="2265287" y="3324299"/>
              <a:ext cx="1385570" cy="1313180"/>
            </a:xfrm>
            <a:custGeom>
              <a:avLst/>
              <a:gdLst/>
              <a:ahLst/>
              <a:cxnLst/>
              <a:rect l="l" t="t" r="r" b="b"/>
              <a:pathLst>
                <a:path w="1385570" h="1313179">
                  <a:moveTo>
                    <a:pt x="1385099" y="1312799"/>
                  </a:moveTo>
                  <a:lnTo>
                    <a:pt x="0" y="1312799"/>
                  </a:lnTo>
                  <a:lnTo>
                    <a:pt x="0" y="0"/>
                  </a:lnTo>
                  <a:lnTo>
                    <a:pt x="1385099" y="0"/>
                  </a:lnTo>
                  <a:lnTo>
                    <a:pt x="1385099" y="13127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265287" y="3324299"/>
              <a:ext cx="1385570" cy="1313180"/>
            </a:xfrm>
            <a:custGeom>
              <a:avLst/>
              <a:gdLst/>
              <a:ahLst/>
              <a:cxnLst/>
              <a:rect l="l" t="t" r="r" b="b"/>
              <a:pathLst>
                <a:path w="1385570" h="1313179">
                  <a:moveTo>
                    <a:pt x="0" y="0"/>
                  </a:moveTo>
                  <a:lnTo>
                    <a:pt x="1385099" y="0"/>
                  </a:lnTo>
                  <a:lnTo>
                    <a:pt x="1385099" y="1312799"/>
                  </a:lnTo>
                  <a:lnTo>
                    <a:pt x="0" y="131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2338312" y="3505720"/>
            <a:ext cx="10064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Get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collection() </a:t>
            </a:r>
            <a:r>
              <a:rPr dirty="0" sz="1000">
                <a:latin typeface="Arial"/>
                <a:cs typeface="Arial"/>
              </a:rPr>
              <a:t>Set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collection(...) AddItem(item) DeleteItem(id) UpdateItem(item) GetItemById(id)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3025" y="3750638"/>
            <a:ext cx="196596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Class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@Injectable()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manager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collection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(un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service)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4428087" y="3345187"/>
            <a:ext cx="2666365" cy="1271270"/>
            <a:chOff x="4428087" y="3345187"/>
            <a:chExt cx="2666365" cy="1271270"/>
          </a:xfrm>
        </p:grpSpPr>
        <p:sp>
          <p:nvSpPr>
            <p:cNvPr id="37" name="object 37" descr=""/>
            <p:cNvSpPr/>
            <p:nvPr/>
          </p:nvSpPr>
          <p:spPr>
            <a:xfrm>
              <a:off x="4432849" y="3349950"/>
              <a:ext cx="2656840" cy="1261745"/>
            </a:xfrm>
            <a:custGeom>
              <a:avLst/>
              <a:gdLst/>
              <a:ahLst/>
              <a:cxnLst/>
              <a:rect l="l" t="t" r="r" b="b"/>
              <a:pathLst>
                <a:path w="2656840" h="1261745">
                  <a:moveTo>
                    <a:pt x="2656799" y="1261499"/>
                  </a:moveTo>
                  <a:lnTo>
                    <a:pt x="0" y="1261499"/>
                  </a:lnTo>
                  <a:lnTo>
                    <a:pt x="0" y="0"/>
                  </a:lnTo>
                  <a:lnTo>
                    <a:pt x="2656799" y="0"/>
                  </a:lnTo>
                  <a:lnTo>
                    <a:pt x="2656799" y="1261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432849" y="3349950"/>
              <a:ext cx="2656840" cy="1261745"/>
            </a:xfrm>
            <a:custGeom>
              <a:avLst/>
              <a:gdLst/>
              <a:ahLst/>
              <a:cxnLst/>
              <a:rect l="l" t="t" r="r" b="b"/>
              <a:pathLst>
                <a:path w="2656840" h="1261745">
                  <a:moveTo>
                    <a:pt x="0" y="0"/>
                  </a:moveTo>
                  <a:lnTo>
                    <a:pt x="2656799" y="0"/>
                  </a:lnTo>
                  <a:lnTo>
                    <a:pt x="2656799" y="1261499"/>
                  </a:lnTo>
                  <a:lnTo>
                    <a:pt x="0" y="1261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505875" y="3856113"/>
            <a:ext cx="20300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Injector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root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(AppModule)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500900" y="3551549"/>
            <a:ext cx="2409825" cy="329565"/>
          </a:xfrm>
          <a:prstGeom prst="rect">
            <a:avLst/>
          </a:prstGeom>
          <a:solidFill>
            <a:srgbClr val="CCCCCC"/>
          </a:solidFill>
          <a:ln w="9524">
            <a:solidFill>
              <a:srgbClr val="0000FF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415"/>
              </a:spcBef>
            </a:pPr>
            <a:r>
              <a:rPr dirty="0" sz="1400">
                <a:latin typeface="Arial"/>
                <a:cs typeface="Arial"/>
              </a:rPr>
              <a:t>Singleton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notre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838862" y="2307283"/>
            <a:ext cx="4871720" cy="1249045"/>
            <a:chOff x="838862" y="2307283"/>
            <a:chExt cx="4871720" cy="1249045"/>
          </a:xfrm>
        </p:grpSpPr>
        <p:sp>
          <p:nvSpPr>
            <p:cNvPr id="42" name="object 42" descr=""/>
            <p:cNvSpPr/>
            <p:nvPr/>
          </p:nvSpPr>
          <p:spPr>
            <a:xfrm>
              <a:off x="861805" y="2364718"/>
              <a:ext cx="4844415" cy="1187450"/>
            </a:xfrm>
            <a:custGeom>
              <a:avLst/>
              <a:gdLst/>
              <a:ahLst/>
              <a:cxnLst/>
              <a:rect l="l" t="t" r="r" b="b"/>
              <a:pathLst>
                <a:path w="4844415" h="1187450">
                  <a:moveTo>
                    <a:pt x="4843894" y="118683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43624" y="2356863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26035" y="20807"/>
                  </a:moveTo>
                  <a:lnTo>
                    <a:pt x="0" y="3400"/>
                  </a:lnTo>
                  <a:lnTo>
                    <a:pt x="31133" y="0"/>
                  </a:lnTo>
                  <a:lnTo>
                    <a:pt x="18180" y="7854"/>
                  </a:lnTo>
                  <a:lnTo>
                    <a:pt x="26035" y="2080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43624" y="2356863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8180" y="7854"/>
                  </a:moveTo>
                  <a:lnTo>
                    <a:pt x="31133" y="0"/>
                  </a:lnTo>
                  <a:lnTo>
                    <a:pt x="0" y="3400"/>
                  </a:lnTo>
                  <a:lnTo>
                    <a:pt x="26035" y="20807"/>
                  </a:lnTo>
                  <a:lnTo>
                    <a:pt x="18180" y="7854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346865" y="2331898"/>
              <a:ext cx="2359025" cy="1219835"/>
            </a:xfrm>
            <a:custGeom>
              <a:avLst/>
              <a:gdLst/>
              <a:ahLst/>
              <a:cxnLst/>
              <a:rect l="l" t="t" r="r" b="b"/>
              <a:pathLst>
                <a:path w="2359025" h="1219835">
                  <a:moveTo>
                    <a:pt x="2358834" y="121965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308469" y="2312045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20" h="34289">
                  <a:moveTo>
                    <a:pt x="31170" y="33828"/>
                  </a:moveTo>
                  <a:lnTo>
                    <a:pt x="0" y="0"/>
                  </a:lnTo>
                  <a:lnTo>
                    <a:pt x="45622" y="5877"/>
                  </a:lnTo>
                  <a:lnTo>
                    <a:pt x="31170" y="3382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308469" y="2312045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20" h="34289">
                  <a:moveTo>
                    <a:pt x="45622" y="5877"/>
                  </a:moveTo>
                  <a:lnTo>
                    <a:pt x="0" y="0"/>
                  </a:lnTo>
                  <a:lnTo>
                    <a:pt x="31170" y="33828"/>
                  </a:lnTo>
                  <a:lnTo>
                    <a:pt x="45622" y="5877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479751" y="2371979"/>
              <a:ext cx="226060" cy="1179830"/>
            </a:xfrm>
            <a:custGeom>
              <a:avLst/>
              <a:gdLst/>
              <a:ahLst/>
              <a:cxnLst/>
              <a:rect l="l" t="t" r="r" b="b"/>
              <a:pathLst>
                <a:path w="226060" h="1179829">
                  <a:moveTo>
                    <a:pt x="225948" y="117957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464299" y="2329526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0" y="45413"/>
                  </a:moveTo>
                  <a:lnTo>
                    <a:pt x="7319" y="0"/>
                  </a:lnTo>
                  <a:lnTo>
                    <a:pt x="30903" y="39493"/>
                  </a:lnTo>
                  <a:lnTo>
                    <a:pt x="0" y="4541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464299" y="2329526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30903" y="39493"/>
                  </a:moveTo>
                  <a:lnTo>
                    <a:pt x="7319" y="0"/>
                  </a:lnTo>
                  <a:lnTo>
                    <a:pt x="0" y="45413"/>
                  </a:lnTo>
                  <a:lnTo>
                    <a:pt x="30903" y="39493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1550"/>
              </a:lnSpc>
            </a:pPr>
            <a:fld id="{81D60167-4931-47E6-BA6A-407CBD079E47}" type="slidenum">
              <a:rPr dirty="0" spc="-25"/>
              <a:t>158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300">
                <a:solidFill>
                  <a:srgbClr val="E1001A"/>
                </a:solidFill>
              </a:rPr>
              <a:t>0.7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-25"/>
              <a:t>Installations</a:t>
            </a:r>
            <a:r>
              <a:rPr dirty="0" spc="-120"/>
              <a:t> </a:t>
            </a:r>
            <a:r>
              <a:rPr dirty="0" spc="-35"/>
              <a:t>outils</a:t>
            </a:r>
            <a:r>
              <a:rPr dirty="0" spc="-120"/>
              <a:t> </a:t>
            </a:r>
            <a:r>
              <a:rPr dirty="0" spc="-125"/>
              <a:t>et</a:t>
            </a:r>
            <a:r>
              <a:rPr dirty="0" spc="-114"/>
              <a:t> </a:t>
            </a:r>
            <a:r>
              <a:rPr dirty="0" spc="-25"/>
              <a:t>IDE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4" y="5143500"/>
                  </a:moveTo>
                  <a:lnTo>
                    <a:pt x="6848322" y="0"/>
                  </a:lnTo>
                  <a:lnTo>
                    <a:pt x="0" y="0"/>
                  </a:lnTo>
                  <a:lnTo>
                    <a:pt x="0" y="5143500"/>
                  </a:lnTo>
                  <a:lnTo>
                    <a:pt x="8226514" y="5143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14024" y="2008103"/>
            <a:ext cx="4835525" cy="2251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Déﬁnition</a:t>
            </a:r>
            <a:r>
              <a:rPr dirty="0" sz="1200" spc="9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Singleton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5"/>
              </a:spcBef>
            </a:pP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The</a:t>
            </a:r>
            <a:r>
              <a:rPr dirty="0" sz="1500" spc="-1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singleton design pattern restricts the instantiation </a:t>
            </a:r>
            <a:r>
              <a:rPr dirty="0" sz="1500" spc="-25">
                <a:solidFill>
                  <a:srgbClr val="292929"/>
                </a:solidFill>
                <a:latin typeface="Georgia"/>
                <a:cs typeface="Georgia"/>
              </a:rPr>
              <a:t>of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dirty="0" sz="1500" spc="39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class</a:t>
            </a:r>
            <a:r>
              <a:rPr dirty="0" sz="1500" spc="39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to</a:t>
            </a:r>
            <a:r>
              <a:rPr dirty="0" sz="1500" spc="39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dirty="0" sz="1500" spc="40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single</a:t>
            </a:r>
            <a:r>
              <a:rPr dirty="0" sz="1500" spc="39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instance.</a:t>
            </a:r>
            <a:r>
              <a:rPr dirty="0" sz="1500" spc="39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This</a:t>
            </a:r>
            <a:r>
              <a:rPr dirty="0" sz="1500" spc="39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is</a:t>
            </a:r>
            <a:r>
              <a:rPr dirty="0" sz="1500" spc="40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done</a:t>
            </a:r>
            <a:r>
              <a:rPr dirty="0" sz="1500" spc="39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in</a:t>
            </a:r>
            <a:r>
              <a:rPr dirty="0" sz="1500" spc="39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order</a:t>
            </a:r>
            <a:r>
              <a:rPr dirty="0" sz="1500" spc="40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 spc="-25">
                <a:solidFill>
                  <a:srgbClr val="292929"/>
                </a:solidFill>
                <a:latin typeface="Georgia"/>
                <a:cs typeface="Georgia"/>
              </a:rPr>
              <a:t>to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provide</a:t>
            </a:r>
            <a:r>
              <a:rPr dirty="0" sz="1500" spc="285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coordinated</a:t>
            </a:r>
            <a:r>
              <a:rPr dirty="0" sz="1500" spc="285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access</a:t>
            </a:r>
            <a:r>
              <a:rPr dirty="0" sz="1500" spc="290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to</a:t>
            </a:r>
            <a:r>
              <a:rPr dirty="0" sz="1500" spc="285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a</a:t>
            </a:r>
            <a:r>
              <a:rPr dirty="0" sz="1500" spc="290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certain</a:t>
            </a:r>
            <a:r>
              <a:rPr dirty="0" sz="1500" spc="285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 spc="-10">
                <a:solidFill>
                  <a:srgbClr val="292929"/>
                </a:solidFill>
                <a:latin typeface="Georgia"/>
                <a:cs typeface="Georgia"/>
              </a:rPr>
              <a:t>resource,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throughout</a:t>
            </a:r>
            <a:r>
              <a:rPr dirty="0" sz="1500" spc="114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an</a:t>
            </a:r>
            <a:r>
              <a:rPr dirty="0" sz="1500" spc="114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entire</a:t>
            </a:r>
            <a:r>
              <a:rPr dirty="0" sz="1500" spc="120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software</a:t>
            </a:r>
            <a:r>
              <a:rPr dirty="0" sz="1500" spc="114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system.</a:t>
            </a:r>
            <a:r>
              <a:rPr dirty="0" sz="1500" spc="120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Through</a:t>
            </a:r>
            <a:r>
              <a:rPr dirty="0" sz="1500" spc="114">
                <a:solidFill>
                  <a:srgbClr val="292929"/>
                </a:solidFill>
                <a:latin typeface="Georgia"/>
                <a:cs typeface="Georgia"/>
              </a:rPr>
              <a:t>  </a:t>
            </a:r>
            <a:r>
              <a:rPr dirty="0" sz="1500" spc="-20">
                <a:solidFill>
                  <a:srgbClr val="292929"/>
                </a:solidFill>
                <a:latin typeface="Georgia"/>
                <a:cs typeface="Georgia"/>
              </a:rPr>
              <a:t>this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design</a:t>
            </a:r>
            <a:r>
              <a:rPr dirty="0" sz="1500" spc="15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pattern,</a:t>
            </a:r>
            <a:r>
              <a:rPr dirty="0" sz="1500" spc="15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the</a:t>
            </a:r>
            <a:r>
              <a:rPr dirty="0" sz="1500" spc="15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singleton</a:t>
            </a:r>
            <a:r>
              <a:rPr dirty="0" sz="1500" spc="15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class</a:t>
            </a:r>
            <a:r>
              <a:rPr dirty="0" sz="1500" spc="15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ensures</a:t>
            </a:r>
            <a:r>
              <a:rPr dirty="0" sz="1500" spc="15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that</a:t>
            </a:r>
            <a:r>
              <a:rPr dirty="0" sz="1500" spc="15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it’s</a:t>
            </a:r>
            <a:r>
              <a:rPr dirty="0" sz="1500" spc="15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 spc="-20">
                <a:solidFill>
                  <a:srgbClr val="292929"/>
                </a:solidFill>
                <a:latin typeface="Georgia"/>
                <a:cs typeface="Georgia"/>
              </a:rPr>
              <a:t>only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instantiated</a:t>
            </a:r>
            <a:r>
              <a:rPr dirty="0" sz="1500" spc="37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once,</a:t>
            </a:r>
            <a:r>
              <a:rPr dirty="0" sz="1500" spc="37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and</a:t>
            </a:r>
            <a:r>
              <a:rPr dirty="0" sz="1500" spc="37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can</a:t>
            </a:r>
            <a:r>
              <a:rPr dirty="0" sz="1500" spc="37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provide</a:t>
            </a:r>
            <a:r>
              <a:rPr dirty="0" sz="1500" spc="37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easy</a:t>
            </a:r>
            <a:r>
              <a:rPr dirty="0" sz="1500" spc="37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access</a:t>
            </a:r>
            <a:r>
              <a:rPr dirty="0" sz="1500" spc="37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to</a:t>
            </a:r>
            <a:r>
              <a:rPr dirty="0" sz="1500" spc="375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 spc="-25">
                <a:solidFill>
                  <a:srgbClr val="292929"/>
                </a:solidFill>
                <a:latin typeface="Georgia"/>
                <a:cs typeface="Georgia"/>
              </a:rPr>
              <a:t>the </a:t>
            </a:r>
            <a:r>
              <a:rPr dirty="0" sz="1500">
                <a:solidFill>
                  <a:srgbClr val="292929"/>
                </a:solidFill>
                <a:latin typeface="Georgia"/>
                <a:cs typeface="Georgia"/>
              </a:rPr>
              <a:t>single</a:t>
            </a:r>
            <a:r>
              <a:rPr dirty="0" sz="1500" spc="-30">
                <a:solidFill>
                  <a:srgbClr val="292929"/>
                </a:solidFill>
                <a:latin typeface="Georgia"/>
                <a:cs typeface="Georgia"/>
              </a:rPr>
              <a:t> </a:t>
            </a:r>
            <a:r>
              <a:rPr dirty="0" sz="1500" spc="-10">
                <a:solidFill>
                  <a:srgbClr val="292929"/>
                </a:solidFill>
                <a:latin typeface="Georgia"/>
                <a:cs typeface="Georgia"/>
              </a:rPr>
              <a:t>instance.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1550"/>
              </a:lnSpc>
            </a:pPr>
            <a:fld id="{81D60167-4931-47E6-BA6A-407CBD079E47}" type="slidenum">
              <a:rPr dirty="0" spc="-25"/>
              <a:t>158</a:t>
            </a:fld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5082"/>
            <a:ext cx="26377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Créer </a:t>
            </a:r>
            <a:r>
              <a:rPr dirty="0" spc="-110"/>
              <a:t>notre</a:t>
            </a:r>
            <a:r>
              <a:rPr dirty="0" spc="-80"/>
              <a:t> </a:t>
            </a:r>
            <a:r>
              <a:rPr dirty="0" spc="-10">
                <a:solidFill>
                  <a:srgbClr val="E1001A"/>
                </a:solidFill>
              </a:rPr>
              <a:t>service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03468" y="4827334"/>
            <a:ext cx="2292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40">
                <a:solidFill>
                  <a:srgbClr val="999999"/>
                </a:solidFill>
                <a:latin typeface="Trebuchet MS"/>
                <a:cs typeface="Trebuchet MS"/>
              </a:rPr>
              <a:t>161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06867" y="1331813"/>
            <a:ext cx="5994400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services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orders.module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80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8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service</a:t>
            </a:r>
            <a:r>
              <a:rPr dirty="0" sz="1400" spc="-8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orders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marL="347980" marR="268605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0">
                <a:latin typeface="Trebuchet MS"/>
                <a:cs typeface="Trebuchet MS"/>
              </a:rPr>
              <a:t>C’est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décorator</a:t>
            </a:r>
            <a:r>
              <a:rPr dirty="0" sz="1400" spc="100">
                <a:latin typeface="Trebuchet MS"/>
                <a:cs typeface="Trebuchet MS"/>
              </a:rPr>
              <a:t>  </a:t>
            </a:r>
            <a:r>
              <a:rPr dirty="0" sz="1400">
                <a:latin typeface="Trebuchet MS"/>
                <a:cs typeface="Trebuchet MS"/>
              </a:rPr>
              <a:t>@Injectable()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fait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cette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classe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service (singleton)</a:t>
            </a:r>
            <a:endParaRPr sz="1400">
              <a:latin typeface="Trebuchet MS"/>
              <a:cs typeface="Trebuchet MS"/>
            </a:endParaRPr>
          </a:p>
          <a:p>
            <a:pPr marL="348615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16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160">
                <a:latin typeface="Trebuchet MS"/>
                <a:cs typeface="Trebuchet MS"/>
              </a:rPr>
              <a:t> </a:t>
            </a:r>
            <a:r>
              <a:rPr dirty="0" sz="1400" spc="-10">
                <a:latin typeface="Arial"/>
                <a:cs typeface="Arial"/>
              </a:rPr>
              <a:t>https://angular.io/guide/dependency-injection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dès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l’application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mettre</a:t>
            </a:r>
            <a:r>
              <a:rPr dirty="0" sz="1400" spc="-50">
                <a:latin typeface="Trebuchet MS"/>
                <a:cs typeface="Trebuchet MS"/>
              </a:rPr>
              <a:t> à </a:t>
            </a:r>
            <a:r>
              <a:rPr dirty="0" sz="1400">
                <a:latin typeface="Trebuchet MS"/>
                <a:cs typeface="Trebuchet MS"/>
              </a:rPr>
              <a:t>disposition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service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système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d’injection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niveau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root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42800" y="3465412"/>
            <a:ext cx="14592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l’application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c’est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30239" y="3485224"/>
            <a:ext cx="145351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providedIn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root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06867" y="3838792"/>
            <a:ext cx="486981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5">
                <a:latin typeface="Trebuchet MS"/>
                <a:cs typeface="Trebuchet MS"/>
              </a:rPr>
              <a:t>Placer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services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endroit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(cohérence). </a:t>
            </a:r>
            <a:r>
              <a:rPr dirty="0" sz="1400">
                <a:latin typeface="Trebuchet MS"/>
                <a:cs typeface="Trebuchet MS"/>
              </a:rPr>
              <a:t>Service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 </a:t>
            </a:r>
            <a:r>
              <a:rPr dirty="0" sz="1400" spc="-25">
                <a:latin typeface="Trebuchet MS"/>
                <a:cs typeface="Trebuchet MS"/>
              </a:rPr>
              <a:t>gère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collection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clients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>
                <a:latin typeface="Trebuchet MS"/>
                <a:cs typeface="Trebuchet MS"/>
              </a:rPr>
              <a:t> dossier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client </a:t>
            </a:r>
            <a:r>
              <a:rPr dirty="0" sz="1400">
                <a:latin typeface="Trebuchet MS"/>
                <a:cs typeface="Trebuchet MS"/>
              </a:rPr>
              <a:t>Service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gère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collection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orders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06867" y="4692233"/>
            <a:ext cx="59550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Attention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décorateur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+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providers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temps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14025" y="551929"/>
            <a:ext cx="4063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Organisation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50" b="1">
                <a:solidFill>
                  <a:srgbClr val="B7B7B7"/>
                </a:solidFill>
                <a:latin typeface="Calibri"/>
                <a:cs typeface="Calibri"/>
              </a:rPr>
              <a:t>avec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plusieurs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instances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d’un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service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841000" y="1265899"/>
            <a:ext cx="6729095" cy="3395345"/>
          </a:xfrm>
          <a:custGeom>
            <a:avLst/>
            <a:gdLst/>
            <a:ahLst/>
            <a:cxnLst/>
            <a:rect l="l" t="t" r="r" b="b"/>
            <a:pathLst>
              <a:path w="6729095" h="3395345">
                <a:moveTo>
                  <a:pt x="0" y="0"/>
                </a:moveTo>
                <a:lnTo>
                  <a:pt x="6728999" y="0"/>
                </a:lnTo>
                <a:lnTo>
                  <a:pt x="6728999" y="3394799"/>
                </a:lnTo>
                <a:lnTo>
                  <a:pt x="0" y="3394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8762369" y="4827334"/>
            <a:ext cx="2705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0">
                <a:solidFill>
                  <a:srgbClr val="999999"/>
                </a:solidFill>
                <a:latin typeface="Trebuchet MS"/>
                <a:cs typeface="Trebuchet MS"/>
              </a:rPr>
              <a:t>162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2949" y="1557574"/>
            <a:ext cx="2324100" cy="615950"/>
          </a:xfrm>
          <a:prstGeom prst="rect"/>
          <a:solidFill>
            <a:srgbClr val="8BC34A"/>
          </a:solidFill>
          <a:ln w="28574">
            <a:solidFill>
              <a:srgbClr val="000000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090" marR="175260">
              <a:lnSpc>
                <a:spcPct val="100000"/>
              </a:lnSpc>
              <a:spcBef>
                <a:spcPts val="620"/>
              </a:spcBef>
            </a:pP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Module</a:t>
            </a:r>
            <a:r>
              <a:rPr dirty="0" sz="1400" spc="17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 b="0">
                <a:solidFill>
                  <a:srgbClr val="000000"/>
                </a:solidFill>
                <a:latin typeface="Trebuchet MS"/>
                <a:cs typeface="Trebuchet MS"/>
              </a:rPr>
              <a:t>app.module.ts </a:t>
            </a:r>
            <a:r>
              <a:rPr dirty="0" sz="1400" spc="-20" b="0">
                <a:solidFill>
                  <a:srgbClr val="000000"/>
                </a:solidFill>
                <a:latin typeface="Trebuchet MS"/>
                <a:cs typeface="Trebuchet MS"/>
              </a:rPr>
              <a:t>providers:</a:t>
            </a:r>
            <a:r>
              <a:rPr dirty="0" sz="1400" spc="-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 b="0">
                <a:solidFill>
                  <a:srgbClr val="000000"/>
                </a:solidFill>
                <a:latin typeface="Trebuchet MS"/>
                <a:cs typeface="Trebuchet MS"/>
              </a:rPr>
              <a:t>[ordersService]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033837" y="2147437"/>
            <a:ext cx="3304540" cy="1444625"/>
            <a:chOff x="1033837" y="2147437"/>
            <a:chExt cx="3304540" cy="1444625"/>
          </a:xfrm>
        </p:grpSpPr>
        <p:sp>
          <p:nvSpPr>
            <p:cNvPr id="11" name="object 11" descr=""/>
            <p:cNvSpPr/>
            <p:nvPr/>
          </p:nvSpPr>
          <p:spPr>
            <a:xfrm>
              <a:off x="1038599" y="2494800"/>
              <a:ext cx="1246505" cy="1092200"/>
            </a:xfrm>
            <a:custGeom>
              <a:avLst/>
              <a:gdLst/>
              <a:ahLst/>
              <a:cxnLst/>
              <a:rect l="l" t="t" r="r" b="b"/>
              <a:pathLst>
                <a:path w="1246505" h="1092200">
                  <a:moveTo>
                    <a:pt x="1246199" y="1091999"/>
                  </a:moveTo>
                  <a:lnTo>
                    <a:pt x="0" y="1091999"/>
                  </a:lnTo>
                  <a:lnTo>
                    <a:pt x="0" y="0"/>
                  </a:lnTo>
                  <a:lnTo>
                    <a:pt x="1246199" y="0"/>
                  </a:lnTo>
                  <a:lnTo>
                    <a:pt x="1246199" y="1091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38599" y="2494800"/>
              <a:ext cx="1246505" cy="1092200"/>
            </a:xfrm>
            <a:custGeom>
              <a:avLst/>
              <a:gdLst/>
              <a:ahLst/>
              <a:cxnLst/>
              <a:rect l="l" t="t" r="r" b="b"/>
              <a:pathLst>
                <a:path w="1246505" h="1092200">
                  <a:moveTo>
                    <a:pt x="0" y="0"/>
                  </a:moveTo>
                  <a:lnTo>
                    <a:pt x="1246199" y="0"/>
                  </a:lnTo>
                  <a:lnTo>
                    <a:pt x="1246199" y="1091999"/>
                  </a:lnTo>
                  <a:lnTo>
                    <a:pt x="0" y="1091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086925" y="2494800"/>
              <a:ext cx="1246505" cy="1092200"/>
            </a:xfrm>
            <a:custGeom>
              <a:avLst/>
              <a:gdLst/>
              <a:ahLst/>
              <a:cxnLst/>
              <a:rect l="l" t="t" r="r" b="b"/>
              <a:pathLst>
                <a:path w="1246504" h="1092200">
                  <a:moveTo>
                    <a:pt x="1246200" y="1091999"/>
                  </a:moveTo>
                  <a:lnTo>
                    <a:pt x="0" y="1091999"/>
                  </a:lnTo>
                  <a:lnTo>
                    <a:pt x="0" y="0"/>
                  </a:lnTo>
                  <a:lnTo>
                    <a:pt x="1246200" y="0"/>
                  </a:lnTo>
                  <a:lnTo>
                    <a:pt x="1246200" y="1091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50899" y="2152200"/>
              <a:ext cx="2682240" cy="1435100"/>
            </a:xfrm>
            <a:custGeom>
              <a:avLst/>
              <a:gdLst/>
              <a:ahLst/>
              <a:cxnLst/>
              <a:rect l="l" t="t" r="r" b="b"/>
              <a:pathLst>
                <a:path w="2682240" h="1435100">
                  <a:moveTo>
                    <a:pt x="1436025" y="342599"/>
                  </a:moveTo>
                  <a:lnTo>
                    <a:pt x="2682225" y="342599"/>
                  </a:lnTo>
                  <a:lnTo>
                    <a:pt x="2682225" y="1434599"/>
                  </a:lnTo>
                  <a:lnTo>
                    <a:pt x="1436025" y="1434599"/>
                  </a:lnTo>
                  <a:lnTo>
                    <a:pt x="1436025" y="342599"/>
                  </a:lnTo>
                  <a:close/>
                </a:path>
                <a:path w="2682240" h="1435100">
                  <a:moveTo>
                    <a:pt x="0" y="0"/>
                  </a:moveTo>
                  <a:lnTo>
                    <a:pt x="10799" y="342599"/>
                  </a:lnTo>
                </a:path>
                <a:path w="2682240" h="1435100">
                  <a:moveTo>
                    <a:pt x="476925" y="0"/>
                  </a:moveTo>
                  <a:lnTo>
                    <a:pt x="2059125" y="342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134975" y="2636849"/>
            <a:ext cx="1082040" cy="354330"/>
          </a:xfrm>
          <a:prstGeom prst="rect">
            <a:avLst/>
          </a:prstGeom>
          <a:solidFill>
            <a:srgbClr val="CCCCCC"/>
          </a:solidFill>
          <a:ln w="28574">
            <a:solidFill>
              <a:srgbClr val="000000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latin typeface="Trebuchet MS"/>
                <a:cs typeface="Trebuchet MS"/>
              </a:rPr>
              <a:t>Composant</a:t>
            </a:r>
            <a:r>
              <a:rPr dirty="0" sz="1100" spc="300">
                <a:latin typeface="Trebuchet MS"/>
                <a:cs typeface="Trebuchet MS"/>
              </a:rPr>
              <a:t> </a:t>
            </a:r>
            <a:r>
              <a:rPr dirty="0" sz="1100" spc="-50">
                <a:latin typeface="Trebuchet MS"/>
                <a:cs typeface="Trebuchet MS"/>
              </a:rPr>
              <a:t>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169274" y="2636849"/>
            <a:ext cx="1082040" cy="354330"/>
          </a:xfrm>
          <a:prstGeom prst="rect">
            <a:avLst/>
          </a:prstGeom>
          <a:solidFill>
            <a:srgbClr val="CCCCCC"/>
          </a:solidFill>
          <a:ln w="28574">
            <a:solidFill>
              <a:srgbClr val="000000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marL="8509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latin typeface="Trebuchet MS"/>
                <a:cs typeface="Trebuchet MS"/>
              </a:rPr>
              <a:t>Composant</a:t>
            </a:r>
            <a:r>
              <a:rPr dirty="0" sz="1100" spc="300">
                <a:latin typeface="Trebuchet MS"/>
                <a:cs typeface="Trebuchet MS"/>
              </a:rPr>
              <a:t> </a:t>
            </a:r>
            <a:r>
              <a:rPr dirty="0" sz="1100" spc="5">
                <a:latin typeface="Trebuchet MS"/>
                <a:cs typeface="Trebuchet MS"/>
              </a:rPr>
              <a:t>B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135250" y="1557574"/>
            <a:ext cx="2435225" cy="615950"/>
          </a:xfrm>
          <a:prstGeom prst="rect">
            <a:avLst/>
          </a:prstGeom>
          <a:solidFill>
            <a:srgbClr val="8BC34A"/>
          </a:solidFill>
          <a:ln w="28624">
            <a:solidFill>
              <a:srgbClr val="000000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725" marR="287020">
              <a:lnSpc>
                <a:spcPct val="100000"/>
              </a:lnSpc>
              <a:spcBef>
                <a:spcPts val="620"/>
              </a:spcBef>
            </a:pP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1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clients.module.ts </a:t>
            </a:r>
            <a:r>
              <a:rPr dirty="0" sz="1400" spc="-20">
                <a:latin typeface="Trebuchet MS"/>
                <a:cs typeface="Trebuchet MS"/>
              </a:rPr>
              <a:t>providers: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[ordersService]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5130488" y="2490037"/>
            <a:ext cx="1256030" cy="1101725"/>
            <a:chOff x="5130488" y="2490037"/>
            <a:chExt cx="1256030" cy="1101725"/>
          </a:xfrm>
        </p:grpSpPr>
        <p:sp>
          <p:nvSpPr>
            <p:cNvPr id="19" name="object 19" descr=""/>
            <p:cNvSpPr/>
            <p:nvPr/>
          </p:nvSpPr>
          <p:spPr>
            <a:xfrm>
              <a:off x="5135250" y="2494800"/>
              <a:ext cx="1246505" cy="1092200"/>
            </a:xfrm>
            <a:custGeom>
              <a:avLst/>
              <a:gdLst/>
              <a:ahLst/>
              <a:cxnLst/>
              <a:rect l="l" t="t" r="r" b="b"/>
              <a:pathLst>
                <a:path w="1246504" h="1092200">
                  <a:moveTo>
                    <a:pt x="1246199" y="1091999"/>
                  </a:moveTo>
                  <a:lnTo>
                    <a:pt x="0" y="1091999"/>
                  </a:lnTo>
                  <a:lnTo>
                    <a:pt x="0" y="0"/>
                  </a:lnTo>
                  <a:lnTo>
                    <a:pt x="1246199" y="0"/>
                  </a:lnTo>
                  <a:lnTo>
                    <a:pt x="1246199" y="1091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135250" y="2494800"/>
              <a:ext cx="1246505" cy="1092200"/>
            </a:xfrm>
            <a:custGeom>
              <a:avLst/>
              <a:gdLst/>
              <a:ahLst/>
              <a:cxnLst/>
              <a:rect l="l" t="t" r="r" b="b"/>
              <a:pathLst>
                <a:path w="1246504" h="1092200">
                  <a:moveTo>
                    <a:pt x="0" y="0"/>
                  </a:moveTo>
                  <a:lnTo>
                    <a:pt x="1246199" y="0"/>
                  </a:lnTo>
                  <a:lnTo>
                    <a:pt x="1246199" y="1091999"/>
                  </a:lnTo>
                  <a:lnTo>
                    <a:pt x="0" y="1091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5217600" y="2682175"/>
            <a:ext cx="1082040" cy="354330"/>
          </a:xfrm>
          <a:prstGeom prst="rect">
            <a:avLst/>
          </a:prstGeom>
          <a:solidFill>
            <a:srgbClr val="CCCCCC"/>
          </a:solidFill>
          <a:ln w="28574">
            <a:solidFill>
              <a:srgbClr val="000000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latin typeface="Trebuchet MS"/>
                <a:cs typeface="Trebuchet MS"/>
              </a:rPr>
              <a:t>Composant</a:t>
            </a:r>
            <a:r>
              <a:rPr dirty="0" sz="1100" spc="300">
                <a:latin typeface="Trebuchet MS"/>
                <a:cs typeface="Trebuchet MS"/>
              </a:rPr>
              <a:t> </a:t>
            </a:r>
            <a:r>
              <a:rPr dirty="0" sz="1100" spc="-50">
                <a:latin typeface="Trebuchet MS"/>
                <a:cs typeface="Trebuchet MS"/>
              </a:rPr>
              <a:t>C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758350" y="2173174"/>
            <a:ext cx="594360" cy="321945"/>
          </a:xfrm>
          <a:custGeom>
            <a:avLst/>
            <a:gdLst/>
            <a:ahLst/>
            <a:cxnLst/>
            <a:rect l="l" t="t" r="r" b="b"/>
            <a:pathLst>
              <a:path w="594360" h="321944">
                <a:moveTo>
                  <a:pt x="594299" y="0"/>
                </a:moveTo>
                <a:lnTo>
                  <a:pt x="0" y="3215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038599" y="3993800"/>
            <a:ext cx="6167755" cy="400685"/>
          </a:xfrm>
          <a:prstGeom prst="rect">
            <a:avLst/>
          </a:prstGeom>
          <a:solidFill>
            <a:srgbClr val="8BC34A"/>
          </a:solidFill>
          <a:ln w="28574">
            <a:solidFill>
              <a:srgbClr val="FF0000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dirty="0" sz="1400" spc="-50">
                <a:latin typeface="Trebuchet MS"/>
                <a:cs typeface="Trebuchet MS"/>
              </a:rPr>
              <a:t>Ici,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composant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aura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95">
                <a:latin typeface="Trebuchet MS"/>
                <a:cs typeface="Trebuchet MS"/>
              </a:rPr>
              <a:t>sa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propre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ordersService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197882"/>
            <a:ext cx="14179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Http</a:t>
            </a:r>
            <a:r>
              <a:rPr dirty="0" spc="-65">
                <a:solidFill>
                  <a:srgbClr val="E1001A"/>
                </a:solidFill>
              </a:rPr>
              <a:t>Client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60554" y="4827334"/>
            <a:ext cx="27178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999999"/>
                </a:solidFill>
                <a:latin typeface="Trebuchet MS"/>
                <a:cs typeface="Trebuchet MS"/>
              </a:rPr>
              <a:t>163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6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874612"/>
            <a:ext cx="449643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HttpClientModule</a:t>
            </a:r>
            <a:r>
              <a:rPr dirty="0" sz="1400" spc="30" b="1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appModule </a:t>
            </a: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100">
                <a:latin typeface="Trebuchet MS"/>
                <a:cs typeface="Trebuchet MS"/>
              </a:rPr>
              <a:t> </a:t>
            </a:r>
            <a:r>
              <a:rPr dirty="0" u="heavy" sz="14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https://angular.io/guide/http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50">
              <a:latin typeface="Arial"/>
              <a:cs typeface="Arial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20" b="1">
                <a:latin typeface="Trebuchet MS"/>
                <a:cs typeface="Trebuchet MS"/>
              </a:rPr>
              <a:t>App.module.ts</a:t>
            </a:r>
            <a:r>
              <a:rPr dirty="0" sz="1400" spc="3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0125" y="1961224"/>
            <a:ext cx="449453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HttpClientModule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@angular/common/http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0125" y="2395564"/>
            <a:ext cx="88074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@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NgModule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0125" y="2612735"/>
            <a:ext cx="249364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imports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HttpClientModule</a:t>
            </a:r>
            <a:r>
              <a:rPr dirty="0" sz="1050" spc="-35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4293" y="2956313"/>
            <a:ext cx="57245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injecter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httpClient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appels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http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dans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service</a:t>
            </a: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25" b="1">
                <a:latin typeface="Trebuchet MS"/>
                <a:cs typeface="Trebuchet MS"/>
              </a:rPr>
              <a:t>orders.service.ts</a:t>
            </a:r>
            <a:r>
              <a:rPr dirty="0" sz="1400" spc="2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00125" y="3829565"/>
            <a:ext cx="401447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HttpClient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@angular/common/http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0125" y="4046735"/>
            <a:ext cx="10407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@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Injectable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0125" y="4263905"/>
            <a:ext cx="16135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providedIn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root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00125" y="4481074"/>
            <a:ext cx="160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00125" y="4698245"/>
            <a:ext cx="22409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export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class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OrdersService</a:t>
            </a:r>
            <a:r>
              <a:rPr dirty="0" sz="1050" spc="-35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00125" y="4915415"/>
            <a:ext cx="35210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constructor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private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http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HttpClient</a:t>
            </a:r>
            <a:r>
              <a:rPr dirty="0" sz="1050" spc="-35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{}}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5082"/>
            <a:ext cx="28797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Premiers</a:t>
            </a:r>
            <a:r>
              <a:rPr dirty="0" spc="-110"/>
              <a:t> </a:t>
            </a:r>
            <a:r>
              <a:rPr dirty="0" spc="-20">
                <a:solidFill>
                  <a:srgbClr val="E1001A"/>
                </a:solidFill>
              </a:rPr>
              <a:t>appels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60">
                <a:solidFill>
                  <a:srgbClr val="E1001A"/>
                </a:solidFill>
              </a:rPr>
              <a:t>http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507899"/>
            <a:ext cx="3152140" cy="2709545"/>
            <a:chOff x="612575" y="507899"/>
            <a:chExt cx="3152140" cy="27095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524389" y="3003484"/>
              <a:ext cx="240665" cy="213360"/>
            </a:xfrm>
            <a:custGeom>
              <a:avLst/>
              <a:gdLst/>
              <a:ahLst/>
              <a:cxnLst/>
              <a:rect l="l" t="t" r="r" b="b"/>
              <a:pathLst>
                <a:path w="240664" h="213360">
                  <a:moveTo>
                    <a:pt x="240069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240069" y="0"/>
                  </a:lnTo>
                  <a:lnTo>
                    <a:pt x="240069" y="213359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60452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variable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collection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type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variable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urlApi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récupère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urlApi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environment.ts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2067905"/>
            <a:ext cx="328104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collection$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!: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Observable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[]&gt;;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2357465"/>
            <a:ext cx="28809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private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urlApi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environment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.urlApi;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4293" y="2617913"/>
            <a:ext cx="660082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constructor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3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collection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récupérant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orders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fake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api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grace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methode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get</a:t>
            </a:r>
            <a:r>
              <a:rPr dirty="0" sz="1050" spc="-260">
                <a:solidFill>
                  <a:srgbClr val="50FA7A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httpService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2925" y="3582604"/>
            <a:ext cx="368109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constructor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private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httpClient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HttpClient</a:t>
            </a:r>
            <a:r>
              <a:rPr dirty="0" sz="1050" spc="-40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4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42925" y="3872164"/>
            <a:ext cx="576199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.collection</a:t>
            </a:r>
            <a:r>
              <a:rPr dirty="0" sz="1050" spc="-4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.httpClient.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get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[]&gt;(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`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${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.urlApi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}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/orders`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42925" y="4089334"/>
            <a:ext cx="80645" cy="160020"/>
          </a:xfrm>
          <a:custGeom>
            <a:avLst/>
            <a:gdLst/>
            <a:ahLst/>
            <a:cxnLst/>
            <a:rect l="l" t="t" r="r" b="b"/>
            <a:pathLst>
              <a:path w="80645" h="160020">
                <a:moveTo>
                  <a:pt x="80023" y="160019"/>
                </a:moveTo>
                <a:lnTo>
                  <a:pt x="0" y="160019"/>
                </a:lnTo>
                <a:lnTo>
                  <a:pt x="0" y="0"/>
                </a:lnTo>
                <a:lnTo>
                  <a:pt x="80023" y="0"/>
                </a:lnTo>
                <a:lnTo>
                  <a:pt x="80023" y="160019"/>
                </a:lnTo>
                <a:close/>
              </a:path>
            </a:pathLst>
          </a:custGeom>
          <a:solidFill>
            <a:srgbClr val="282A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30225" y="4071301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168</a:t>
            </a:fld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6425" y="509079"/>
            <a:ext cx="2141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5" b="1">
                <a:solidFill>
                  <a:srgbClr val="B7B7B7"/>
                </a:solidFill>
                <a:latin typeface="Calibri"/>
                <a:cs typeface="Calibri"/>
              </a:rPr>
              <a:t>Environnement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95" b="1">
                <a:solidFill>
                  <a:srgbClr val="B7B7B7"/>
                </a:solidFill>
                <a:latin typeface="Calibri"/>
                <a:cs typeface="Calibri"/>
              </a:rPr>
              <a:t>-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0" b="1">
                <a:solidFill>
                  <a:srgbClr val="B7B7B7"/>
                </a:solidFill>
                <a:latin typeface="Calibri"/>
                <a:cs typeface="Calibri"/>
              </a:rPr>
              <a:t>localhost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29250" y="1038850"/>
            <a:ext cx="5142865" cy="3928745"/>
            <a:chOff x="329250" y="1038850"/>
            <a:chExt cx="5142865" cy="39287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275" y="1038850"/>
              <a:ext cx="5106503" cy="15081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250" y="2805400"/>
              <a:ext cx="4801856" cy="216187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168</a:t>
            </a:fld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4025" y="573328"/>
            <a:ext cx="3929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Lister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0" b="1">
                <a:solidFill>
                  <a:srgbClr val="B7B7B7"/>
                </a:solidFill>
                <a:latin typeface="Calibri"/>
                <a:cs typeface="Calibri"/>
              </a:rPr>
              <a:t>les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actions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à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mener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sur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la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collection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0" b="1">
                <a:solidFill>
                  <a:srgbClr val="B7B7B7"/>
                </a:solidFill>
                <a:latin typeface="Calibri"/>
                <a:cs typeface="Calibri"/>
              </a:rPr>
              <a:t>orders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325" y="858825"/>
            <a:ext cx="4739182" cy="384572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168</a:t>
            </a:fld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4025" y="509079"/>
            <a:ext cx="184403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Utiliser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getter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et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setter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65375" y="1243322"/>
            <a:ext cx="2513965" cy="17551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Au</a:t>
            </a:r>
            <a:r>
              <a:rPr dirty="0" sz="1600" spc="-8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lieu</a:t>
            </a:r>
            <a:r>
              <a:rPr dirty="0" sz="1600" spc="-8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de</a:t>
            </a:r>
            <a:r>
              <a:rPr dirty="0" sz="1600" spc="-8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créer</a:t>
            </a:r>
            <a:r>
              <a:rPr dirty="0" sz="1600" spc="-8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deux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méthodes,</a:t>
            </a:r>
            <a:r>
              <a:rPr dirty="0" sz="1600" spc="-6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on</a:t>
            </a:r>
            <a:r>
              <a:rPr dirty="0" sz="1600" spc="-5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999999"/>
                </a:solidFill>
                <a:latin typeface="Trebuchet MS"/>
                <a:cs typeface="Trebuchet MS"/>
              </a:rPr>
              <a:t>crée</a:t>
            </a:r>
            <a:r>
              <a:rPr dirty="0" sz="1600" spc="-5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une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seule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propriété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avec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le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préﬁxe</a:t>
            </a:r>
            <a:r>
              <a:rPr dirty="0" sz="1600" spc="-7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get</a:t>
            </a:r>
            <a:r>
              <a:rPr dirty="0" sz="1600" spc="-7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ou</a:t>
            </a:r>
            <a:r>
              <a:rPr dirty="0" sz="1600" spc="-7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999999"/>
                </a:solidFill>
                <a:latin typeface="Trebuchet MS"/>
                <a:cs typeface="Trebuchet MS"/>
              </a:rPr>
              <a:t>set.</a:t>
            </a:r>
            <a:r>
              <a:rPr dirty="0" sz="1600" spc="-7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999999"/>
                </a:solidFill>
                <a:latin typeface="Trebuchet MS"/>
                <a:cs typeface="Trebuchet MS"/>
              </a:rPr>
              <a:t>En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fonction</a:t>
            </a:r>
            <a:r>
              <a:rPr dirty="0" sz="1600" spc="-6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de</a:t>
            </a:r>
            <a:r>
              <a:rPr dirty="0" sz="1600" spc="-5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999999"/>
                </a:solidFill>
                <a:latin typeface="Trebuchet MS"/>
                <a:cs typeface="Trebuchet MS"/>
              </a:rPr>
              <a:t>son</a:t>
            </a:r>
            <a:r>
              <a:rPr dirty="0" sz="1600" spc="-6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usage,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JavaScript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sait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ce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999999"/>
                </a:solidFill>
                <a:latin typeface="Trebuchet MS"/>
                <a:cs typeface="Trebuchet MS"/>
              </a:rPr>
              <a:t>qu’il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doit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appeler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000" y="1759575"/>
            <a:ext cx="2981500" cy="91132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168</a:t>
            </a:fld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01799" y="837157"/>
            <a:ext cx="580707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Challenge</a:t>
            </a:r>
            <a:r>
              <a:rPr dirty="0" sz="2100" spc="-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4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-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Dans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la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partie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Clients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-50">
                <a:latin typeface="Arial"/>
                <a:cs typeface="Arial"/>
              </a:rPr>
              <a:t>:</a:t>
            </a:r>
            <a:endParaRPr sz="21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dirty="0" sz="2100">
                <a:latin typeface="Arial"/>
                <a:cs typeface="Arial"/>
              </a:rPr>
              <a:t>Créer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ClientsModule</a:t>
            </a:r>
            <a:endParaRPr sz="21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dirty="0" sz="2100">
                <a:latin typeface="Arial"/>
                <a:cs typeface="Arial"/>
              </a:rPr>
              <a:t>Créer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les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pages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dans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ClientsModule</a:t>
            </a:r>
            <a:endParaRPr sz="2100">
              <a:latin typeface="Arial"/>
              <a:cs typeface="Arial"/>
            </a:endParaRPr>
          </a:p>
          <a:p>
            <a:pPr marL="469265" indent="-38925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100">
                <a:latin typeface="Arial"/>
                <a:cs typeface="Arial"/>
              </a:rPr>
              <a:t>ajouter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un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service</a:t>
            </a:r>
            <a:endParaRPr sz="2100">
              <a:latin typeface="Arial"/>
              <a:cs typeface="Arial"/>
            </a:endParaRPr>
          </a:p>
          <a:p>
            <a:pPr marL="469265" indent="-38925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100">
                <a:latin typeface="Arial"/>
                <a:cs typeface="Arial"/>
              </a:rPr>
              <a:t>ajouter</a:t>
            </a:r>
            <a:r>
              <a:rPr dirty="0" sz="2100" spc="-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un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getter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et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un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setter</a:t>
            </a:r>
            <a:endParaRPr sz="2100">
              <a:latin typeface="Arial"/>
              <a:cs typeface="Arial"/>
            </a:endParaRPr>
          </a:p>
          <a:p>
            <a:pPr marL="469265" marR="69215" indent="-38925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100">
                <a:latin typeface="Arial"/>
                <a:cs typeface="Arial"/>
              </a:rPr>
              <a:t>propriété</a:t>
            </a:r>
            <a:r>
              <a:rPr dirty="0" sz="2100" spc="-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collection$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qui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stocke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le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résultat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-25">
                <a:latin typeface="Arial"/>
                <a:cs typeface="Arial"/>
              </a:rPr>
              <a:t>de </a:t>
            </a:r>
            <a:r>
              <a:rPr dirty="0" sz="2100">
                <a:latin typeface="Arial"/>
                <a:cs typeface="Arial"/>
              </a:rPr>
              <a:t>l'appel</a:t>
            </a:r>
            <a:r>
              <a:rPr dirty="0" sz="2100" spc="-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HTTP</a:t>
            </a:r>
            <a:r>
              <a:rPr dirty="0" sz="2100" spc="-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(pipe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async)</a:t>
            </a:r>
            <a:endParaRPr sz="2100">
              <a:latin typeface="Arial"/>
              <a:cs typeface="Arial"/>
            </a:endParaRPr>
          </a:p>
          <a:p>
            <a:pPr marL="469265" indent="-38925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100">
                <a:latin typeface="Arial"/>
                <a:cs typeface="Arial"/>
              </a:rPr>
              <a:t>dans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clients-</a:t>
            </a:r>
            <a:r>
              <a:rPr dirty="0" sz="2100">
                <a:latin typeface="Arial"/>
                <a:cs typeface="Arial"/>
              </a:rPr>
              <a:t>list,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faire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un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appel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vers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le </a:t>
            </a:r>
            <a:r>
              <a:rPr dirty="0" sz="2100" spc="-10">
                <a:latin typeface="Arial"/>
                <a:cs typeface="Arial"/>
              </a:rPr>
              <a:t>getter</a:t>
            </a:r>
            <a:endParaRPr sz="2100">
              <a:latin typeface="Arial"/>
              <a:cs typeface="Arial"/>
            </a:endParaRPr>
          </a:p>
          <a:p>
            <a:pPr marL="469265" marR="5080" indent="-38925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100">
                <a:latin typeface="Arial"/>
                <a:cs typeface="Arial"/>
              </a:rPr>
              <a:t>afficher</a:t>
            </a:r>
            <a:r>
              <a:rPr dirty="0" sz="2100" spc="-4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data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dans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l'HTML</a:t>
            </a:r>
            <a:r>
              <a:rPr dirty="0" sz="2100" spc="-10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sous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forme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de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liste </a:t>
            </a:r>
            <a:r>
              <a:rPr dirty="0" sz="2100">
                <a:latin typeface="Arial"/>
                <a:cs typeface="Arial"/>
              </a:rPr>
              <a:t>avec</a:t>
            </a:r>
            <a:r>
              <a:rPr dirty="0" sz="2100" spc="-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toutes</a:t>
            </a:r>
            <a:r>
              <a:rPr dirty="0" sz="2100" spc="-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les</a:t>
            </a:r>
            <a:r>
              <a:rPr dirty="0" sz="2100" spc="-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propriétés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disponibles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168</a:t>
            </a:fld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66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Observable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12575" y="507899"/>
            <a:ext cx="2124075" cy="3370579"/>
            <a:chOff x="612575" y="507899"/>
            <a:chExt cx="2124075" cy="3370579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84024" y="2276650"/>
              <a:ext cx="2047875" cy="1597025"/>
            </a:xfrm>
            <a:custGeom>
              <a:avLst/>
              <a:gdLst/>
              <a:ahLst/>
              <a:cxnLst/>
              <a:rect l="l" t="t" r="r" b="b"/>
              <a:pathLst>
                <a:path w="2047875" h="1597025">
                  <a:moveTo>
                    <a:pt x="2047499" y="1596599"/>
                  </a:moveTo>
                  <a:lnTo>
                    <a:pt x="0" y="1596599"/>
                  </a:lnTo>
                  <a:lnTo>
                    <a:pt x="0" y="0"/>
                  </a:lnTo>
                  <a:lnTo>
                    <a:pt x="2047499" y="0"/>
                  </a:lnTo>
                  <a:lnTo>
                    <a:pt x="2047499" y="15965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4024" y="2276650"/>
              <a:ext cx="2047875" cy="1597025"/>
            </a:xfrm>
            <a:custGeom>
              <a:avLst/>
              <a:gdLst/>
              <a:ahLst/>
              <a:cxnLst/>
              <a:rect l="l" t="t" r="r" b="b"/>
              <a:pathLst>
                <a:path w="2047875" h="1597025">
                  <a:moveTo>
                    <a:pt x="0" y="0"/>
                  </a:moveTo>
                  <a:lnTo>
                    <a:pt x="2047499" y="0"/>
                  </a:lnTo>
                  <a:lnTo>
                    <a:pt x="2047499" y="1596599"/>
                  </a:lnTo>
                  <a:lnTo>
                    <a:pt x="0" y="1596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57050" y="1922813"/>
            <a:ext cx="9671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Trebuchet MS"/>
                <a:cs typeface="Trebuchet MS"/>
              </a:rPr>
              <a:t>Observable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168</a:t>
            </a:fld>
          </a:p>
        </p:txBody>
      </p:sp>
      <p:sp>
        <p:nvSpPr>
          <p:cNvPr id="12" name="object 12" descr=""/>
          <p:cNvSpPr txBox="1"/>
          <p:nvPr/>
        </p:nvSpPr>
        <p:spPr>
          <a:xfrm>
            <a:off x="872875" y="2502099"/>
            <a:ext cx="1670050" cy="114617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Initialiser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flux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307099" y="1265899"/>
            <a:ext cx="2230755" cy="114617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observable.subscribe()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307099" y="2502099"/>
            <a:ext cx="2230755" cy="114617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observable.subscribe()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307099" y="3738300"/>
            <a:ext cx="2230755" cy="114617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observable.subscribe()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65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Install</a:t>
            </a:r>
            <a:r>
              <a:rPr dirty="0" spc="-140"/>
              <a:t> </a:t>
            </a:r>
            <a:r>
              <a:rPr dirty="0" spc="-10">
                <a:solidFill>
                  <a:srgbClr val="E1001A"/>
                </a:solidFill>
              </a:rPr>
              <a:t>NodeJS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3025" y="1331813"/>
            <a:ext cx="5238750" cy="3012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NodeJs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NPM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(Node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Package Manager)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installer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>
                <a:latin typeface="Trebuchet MS"/>
                <a:cs typeface="Trebuchet MS"/>
              </a:rPr>
              <a:t>librairies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utilisées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durant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l’outil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CLI </a:t>
            </a:r>
            <a:r>
              <a:rPr dirty="0" u="heavy" sz="14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https://nodejs.org/en/</a:t>
            </a:r>
            <a:endParaRPr sz="14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node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–v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Version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LTS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(tout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monde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version)</a:t>
            </a:r>
            <a:endParaRPr sz="1400">
              <a:latin typeface="Trebuchet MS"/>
              <a:cs typeface="Trebuchet MS"/>
            </a:endParaRPr>
          </a:p>
          <a:p>
            <a:pPr marL="12700" marR="1743075" indent="456565">
              <a:lnSpc>
                <a:spcPct val="2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 spc="-25">
                <a:latin typeface="Trebuchet MS"/>
                <a:cs typeface="Trebuchet MS"/>
              </a:rPr>
              <a:t>Vériﬁez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cmd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version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installée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NVM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(Node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Version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Manager)</a:t>
            </a:r>
            <a:endParaRPr sz="1400">
              <a:latin typeface="Trebuchet MS"/>
              <a:cs typeface="Trebuchet MS"/>
            </a:endParaRPr>
          </a:p>
          <a:p>
            <a:pPr marL="12700" marR="707390">
              <a:lnSpc>
                <a:spcPct val="100000"/>
              </a:lnSpc>
            </a:pPr>
            <a:r>
              <a:rPr dirty="0" u="heavy" sz="14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4"/>
              </a:rPr>
              <a:t>https://github.com/coreybutler/nvm-windows/releases</a:t>
            </a:r>
            <a:r>
              <a:rPr dirty="0" sz="1400" spc="-10">
                <a:solidFill>
                  <a:srgbClr val="1155CC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Nvm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list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70">
                <a:latin typeface="Trebuchet MS"/>
                <a:cs typeface="Trebuchet MS"/>
              </a:rPr>
              <a:t>Nvm</a:t>
            </a:r>
            <a:r>
              <a:rPr dirty="0" sz="1400" spc="39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install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14.17.0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70">
                <a:latin typeface="Trebuchet MS"/>
                <a:cs typeface="Trebuchet MS"/>
              </a:rPr>
              <a:t>Nvm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use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14.17.0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67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Exemple</a:t>
            </a:r>
            <a:r>
              <a:rPr dirty="0" spc="-85"/>
              <a:t> </a:t>
            </a:r>
            <a:r>
              <a:rPr dirty="0" spc="-50">
                <a:solidFill>
                  <a:srgbClr val="E1001A"/>
                </a:solidFill>
              </a:rPr>
              <a:t>Observable</a:t>
            </a:r>
            <a:r>
              <a:rPr dirty="0" spc="-90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Rxjs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77059" y="4827334"/>
            <a:ext cx="25527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0">
                <a:solidFill>
                  <a:srgbClr val="999999"/>
                </a:solidFill>
                <a:latin typeface="Trebuchet MS"/>
                <a:cs typeface="Trebuchet MS"/>
              </a:rPr>
              <a:t>170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25575" y="1491329"/>
            <a:ext cx="151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>
                <a:latin typeface="Trebuchet MS"/>
                <a:cs typeface="Trebuchet MS"/>
              </a:rPr>
              <a:t>[</a:t>
            </a:r>
            <a:endParaRPr sz="1200">
              <a:latin typeface="Trebuchet MS"/>
              <a:cs typeface="Trebuchet MS"/>
            </a:endParaRPr>
          </a:p>
          <a:p>
            <a:pPr marL="84455">
              <a:lnSpc>
                <a:spcPct val="100000"/>
              </a:lnSpc>
            </a:pPr>
            <a:r>
              <a:rPr dirty="0" sz="1200" spc="-25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06169" y="1857088"/>
            <a:ext cx="9531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Name: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‘chris’, </a:t>
            </a:r>
            <a:r>
              <a:rPr dirty="0" sz="1200" spc="-45">
                <a:latin typeface="Trebuchet MS"/>
                <a:cs typeface="Trebuchet MS"/>
              </a:rPr>
              <a:t>Id: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1693" y="2222849"/>
            <a:ext cx="1466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260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Trebuchet MS"/>
                <a:cs typeface="Trebuchet MS"/>
              </a:rPr>
              <a:t>},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6169" y="2588608"/>
            <a:ext cx="9531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Name: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‘chris’, </a:t>
            </a:r>
            <a:r>
              <a:rPr dirty="0" sz="1200" spc="-45">
                <a:latin typeface="Trebuchet MS"/>
                <a:cs typeface="Trebuchet MS"/>
              </a:rPr>
              <a:t>Id: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7812" y="2954368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90">
                <a:latin typeface="Trebuchet MS"/>
                <a:cs typeface="Trebuchet MS"/>
              </a:rPr>
              <a:t>},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5575" y="3137248"/>
            <a:ext cx="69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latin typeface="Trebuchet MS"/>
                <a:cs typeface="Trebuchet MS"/>
              </a:rPr>
              <a:t>]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836025" y="1860929"/>
            <a:ext cx="11607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rebuchet MS"/>
                <a:cs typeface="Trebuchet MS"/>
              </a:rPr>
              <a:t>Service</a:t>
            </a:r>
            <a:r>
              <a:rPr dirty="0" sz="1200" spc="-50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Angular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378825" y="2379088"/>
            <a:ext cx="221361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9235" marR="5080" indent="-21717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rebuchet MS"/>
                <a:cs typeface="Trebuchet MS"/>
              </a:rPr>
              <a:t>Obj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new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Observable((listX)=&gt;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 </a:t>
            </a:r>
            <a:r>
              <a:rPr dirty="0" sz="1200" spc="-10">
                <a:latin typeface="Trebuchet MS"/>
                <a:cs typeface="Trebuchet MS"/>
              </a:rPr>
              <a:t>listX.next(tab.json), listX.error(js), listX.complete()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572924" y="1860929"/>
            <a:ext cx="10407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rebuchet MS"/>
                <a:cs typeface="Trebuchet MS"/>
              </a:rPr>
              <a:t>Component</a:t>
            </a:r>
            <a:r>
              <a:rPr dirty="0" sz="1200" spc="25" b="1">
                <a:latin typeface="Trebuchet MS"/>
                <a:cs typeface="Trebuchet MS"/>
              </a:rPr>
              <a:t> </a:t>
            </a:r>
            <a:r>
              <a:rPr dirty="0" sz="1200" spc="-25" b="1">
                <a:latin typeface="Trebuchet MS"/>
                <a:cs typeface="Trebuchet MS"/>
              </a:rPr>
              <a:t>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128424" y="2409569"/>
            <a:ext cx="21710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Obj.subscribe(</a:t>
            </a:r>
            <a:endParaRPr sz="1200">
              <a:latin typeface="Trebuchet MS"/>
              <a:cs typeface="Trebuchet MS"/>
            </a:endParaRPr>
          </a:p>
          <a:p>
            <a:pPr marL="71755">
              <a:lnSpc>
                <a:spcPct val="100000"/>
              </a:lnSpc>
            </a:pPr>
            <a:r>
              <a:rPr dirty="0" sz="1200" spc="-20">
                <a:latin typeface="Trebuchet MS"/>
                <a:cs typeface="Trebuchet MS"/>
              </a:rPr>
              <a:t>(ﬂux)=&gt;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{ﬂux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etant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tab.json},</a:t>
            </a:r>
            <a:endParaRPr sz="1200">
              <a:latin typeface="Trebuchet MS"/>
              <a:cs typeface="Trebuchet MS"/>
            </a:endParaRPr>
          </a:p>
          <a:p>
            <a:pPr marL="71755">
              <a:lnSpc>
                <a:spcPct val="100000"/>
              </a:lnSpc>
            </a:pPr>
            <a:r>
              <a:rPr dirty="0" sz="1200" spc="-35">
                <a:latin typeface="Trebuchet MS"/>
                <a:cs typeface="Trebuchet MS"/>
              </a:rPr>
              <a:t>(e)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75">
                <a:latin typeface="Trebuchet MS"/>
                <a:cs typeface="Trebuchet MS"/>
              </a:rPr>
              <a:t>=&gt;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{js},</a:t>
            </a:r>
            <a:endParaRPr sz="1200">
              <a:latin typeface="Trebuchet MS"/>
              <a:cs typeface="Trebuchet MS"/>
            </a:endParaRPr>
          </a:p>
          <a:p>
            <a:pPr marL="71755">
              <a:lnSpc>
                <a:spcPct val="100000"/>
              </a:lnSpc>
            </a:pPr>
            <a:r>
              <a:rPr dirty="0" sz="1200" spc="-30">
                <a:latin typeface="Trebuchet MS"/>
                <a:cs typeface="Trebuchet MS"/>
              </a:rPr>
              <a:t>()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75">
                <a:latin typeface="Trebuchet MS"/>
                <a:cs typeface="Trebuchet MS"/>
              </a:rPr>
              <a:t>=&gt;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{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executer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mon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propre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js</a:t>
            </a:r>
            <a:r>
              <a:rPr dirty="0" sz="1200" spc="-50">
                <a:latin typeface="Trebuchet MS"/>
                <a:cs typeface="Trebuchet MS"/>
              </a:rPr>
              <a:t> }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128424" y="3141088"/>
            <a:ext cx="546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5725" y="3523425"/>
            <a:ext cx="193230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http://localhost:3000/or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85725" y="3719912"/>
            <a:ext cx="446405" cy="144780"/>
          </a:xfrm>
          <a:custGeom>
            <a:avLst/>
            <a:gdLst/>
            <a:ahLst/>
            <a:cxnLst/>
            <a:rect l="l" t="t" r="r" b="b"/>
            <a:pathLst>
              <a:path w="446405" h="144779">
                <a:moveTo>
                  <a:pt x="445842" y="144780"/>
                </a:moveTo>
                <a:lnTo>
                  <a:pt x="0" y="144780"/>
                </a:lnTo>
                <a:lnTo>
                  <a:pt x="0" y="0"/>
                </a:lnTo>
                <a:lnTo>
                  <a:pt x="445842" y="0"/>
                </a:lnTo>
                <a:lnTo>
                  <a:pt x="445842" y="144780"/>
                </a:lnTo>
                <a:close/>
              </a:path>
            </a:pathLst>
          </a:custGeom>
          <a:solidFill>
            <a:srgbClr val="282A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85725" y="3702386"/>
            <a:ext cx="446405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ders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878051" y="3523425"/>
            <a:ext cx="162750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.http.</a:t>
            </a:r>
            <a:r>
              <a:rPr dirty="0" sz="950" spc="-4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50FA7A"/>
                </a:solidFill>
                <a:latin typeface="Courier New"/>
                <a:cs typeface="Courier New"/>
              </a:rPr>
              <a:t>get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 spc="-1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[]&gt;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435706" y="3523425"/>
            <a:ext cx="163512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48590">
              <a:lnSpc>
                <a:spcPts val="1100"/>
              </a:lnSpc>
            </a:pPr>
            <a:r>
              <a:rPr dirty="0" sz="950">
                <a:solidFill>
                  <a:srgbClr val="6272A4"/>
                </a:solidFill>
                <a:latin typeface="Courier New"/>
                <a:cs typeface="Courier New"/>
              </a:rPr>
              <a:t>//</a:t>
            </a:r>
            <a:r>
              <a:rPr dirty="0" sz="950" spc="-20">
                <a:solidFill>
                  <a:srgbClr val="6272A4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6272A4"/>
                </a:solidFill>
                <a:latin typeface="Courier New"/>
                <a:cs typeface="Courier New"/>
              </a:rPr>
              <a:t>reste</a:t>
            </a:r>
            <a:r>
              <a:rPr dirty="0" sz="950" spc="-15">
                <a:solidFill>
                  <a:srgbClr val="6272A4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6272A4"/>
                </a:solidFill>
                <a:latin typeface="Courier New"/>
                <a:cs typeface="Courier New"/>
              </a:rPr>
              <a:t>à</a:t>
            </a:r>
            <a:r>
              <a:rPr dirty="0" sz="950" spc="-15">
                <a:solidFill>
                  <a:srgbClr val="6272A4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6272A4"/>
                </a:solidFill>
                <a:latin typeface="Courier New"/>
                <a:cs typeface="Courier New"/>
              </a:rPr>
              <a:t>faire</a:t>
            </a:r>
            <a:r>
              <a:rPr dirty="0" sz="950" spc="-15">
                <a:solidFill>
                  <a:srgbClr val="6272A4"/>
                </a:solidFill>
                <a:latin typeface="Courier New"/>
                <a:cs typeface="Courier New"/>
              </a:rPr>
              <a:t> </a:t>
            </a:r>
            <a:r>
              <a:rPr dirty="0" sz="950" spc="-25">
                <a:solidFill>
                  <a:srgbClr val="6272A4"/>
                </a:solidFill>
                <a:latin typeface="Courier New"/>
                <a:cs typeface="Courier New"/>
              </a:rPr>
              <a:t>sur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435706" y="3719912"/>
            <a:ext cx="118935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spc="-10">
                <a:solidFill>
                  <a:srgbClr val="6272A4"/>
                </a:solidFill>
                <a:latin typeface="Courier New"/>
                <a:cs typeface="Courier New"/>
              </a:rPr>
              <a:t>page-list-orders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2046975" y="1631999"/>
            <a:ext cx="2915920" cy="1955800"/>
          </a:xfrm>
          <a:custGeom>
            <a:avLst/>
            <a:gdLst/>
            <a:ahLst/>
            <a:cxnLst/>
            <a:rect l="l" t="t" r="r" b="b"/>
            <a:pathLst>
              <a:path w="2915920" h="1955800">
                <a:moveTo>
                  <a:pt x="2915874" y="0"/>
                </a:moveTo>
                <a:lnTo>
                  <a:pt x="2915874" y="1955699"/>
                </a:lnTo>
              </a:path>
              <a:path w="2915920" h="1955800">
                <a:moveTo>
                  <a:pt x="0" y="0"/>
                </a:moveTo>
                <a:lnTo>
                  <a:pt x="0" y="19556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225575" y="3869488"/>
            <a:ext cx="439483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6364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crée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variable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Obj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lui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passe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fonction callback.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50">
                <a:latin typeface="Trebuchet MS"/>
                <a:cs typeface="Trebuchet MS"/>
              </a:rPr>
              <a:t>En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paramètre,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passe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observers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(listX).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spc="-20">
                <a:latin typeface="Trebuchet MS"/>
                <a:cs typeface="Trebuchet MS"/>
              </a:rPr>
              <a:t>La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10">
                <a:latin typeface="Trebuchet MS"/>
                <a:cs typeface="Trebuchet MS"/>
              </a:rPr>
              <a:t> next permet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passer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json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aux </a:t>
            </a:r>
            <a:r>
              <a:rPr dirty="0" sz="1400" spc="-10">
                <a:latin typeface="Trebuchet MS"/>
                <a:cs typeface="Trebuchet MS"/>
              </a:rPr>
              <a:t>subscribers.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165782"/>
            <a:ext cx="3722370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85"/>
              <a:t>Injection</a:t>
            </a:r>
            <a:r>
              <a:rPr dirty="0" spc="-110"/>
              <a:t> </a:t>
            </a:r>
            <a:r>
              <a:rPr dirty="0" spc="-75"/>
              <a:t>de</a:t>
            </a:r>
            <a:r>
              <a:rPr dirty="0" spc="-105"/>
              <a:t> </a:t>
            </a:r>
            <a:r>
              <a:rPr dirty="0" spc="-65"/>
              <a:t>Orders</a:t>
            </a:r>
            <a:r>
              <a:rPr dirty="0" spc="-110"/>
              <a:t> </a:t>
            </a:r>
            <a:r>
              <a:rPr dirty="0" spc="-10"/>
              <a:t>Service </a:t>
            </a:r>
            <a:r>
              <a:rPr dirty="0">
                <a:solidFill>
                  <a:srgbClr val="E1001A"/>
                </a:solidFill>
              </a:rPr>
              <a:t>dans</a:t>
            </a:r>
            <a:r>
              <a:rPr dirty="0" spc="-25">
                <a:solidFill>
                  <a:srgbClr val="E1001A"/>
                </a:solidFill>
              </a:rPr>
              <a:t> </a:t>
            </a:r>
            <a:r>
              <a:rPr dirty="0">
                <a:solidFill>
                  <a:srgbClr val="E1001A"/>
                </a:solidFill>
              </a:rPr>
              <a:t>page-</a:t>
            </a:r>
            <a:r>
              <a:rPr dirty="0" spc="-20">
                <a:solidFill>
                  <a:srgbClr val="E1001A"/>
                </a:solidFill>
              </a:rPr>
              <a:t>list-</a:t>
            </a:r>
            <a:r>
              <a:rPr dirty="0" spc="-10">
                <a:solidFill>
                  <a:srgbClr val="E1001A"/>
                </a:solidFill>
              </a:rPr>
              <a:t>orders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677662"/>
            <a:ext cx="67646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écrit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console.log()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service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vériﬁer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qu’il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instancié</a:t>
            </a: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30" b="1">
                <a:latin typeface="Trebuchet MS"/>
                <a:cs typeface="Trebuchet MS"/>
              </a:rPr>
              <a:t>Orders.service.ts</a:t>
            </a:r>
            <a:r>
              <a:rPr dirty="0" sz="1400" spc="2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7310">
              <a:lnSpc>
                <a:spcPts val="1550"/>
              </a:lnSpc>
            </a:pPr>
            <a:fld id="{81D60167-4931-47E6-BA6A-407CBD079E47}" type="slidenum">
              <a:rPr dirty="0" spc="-25"/>
              <a:t>172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1000125" y="3337554"/>
            <a:ext cx="32010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constructor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private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http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HttpClient</a:t>
            </a:r>
            <a:r>
              <a:rPr dirty="0" sz="1050" spc="-3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6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0125" y="3554724"/>
            <a:ext cx="36810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console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log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service</a:t>
            </a:r>
            <a:r>
              <a:rPr dirty="0" sz="1050" spc="-3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orders</a:t>
            </a:r>
            <a:r>
              <a:rPr dirty="0" sz="1050" spc="-3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instancied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0125" y="3771894"/>
            <a:ext cx="560197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.collection</a:t>
            </a:r>
            <a:r>
              <a:rPr dirty="0" sz="1050" spc="-4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.http.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get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[]&gt;(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`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${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.urlApi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}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/orders`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0125" y="3989065"/>
            <a:ext cx="3206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4293" y="1026762"/>
            <a:ext cx="542353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injecte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service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orders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souscrit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0">
                <a:latin typeface="Trebuchet MS"/>
                <a:cs typeface="Trebuchet MS"/>
              </a:rPr>
              <a:t> notre </a:t>
            </a:r>
            <a:r>
              <a:rPr dirty="0" sz="1400" spc="-10">
                <a:latin typeface="Trebuchet MS"/>
                <a:cs typeface="Trebuchet MS"/>
              </a:rPr>
              <a:t>collection </a:t>
            </a:r>
            <a:r>
              <a:rPr dirty="0" sz="1400">
                <a:latin typeface="Trebuchet MS"/>
                <a:cs typeface="Trebuchet MS"/>
              </a:rPr>
              <a:t>Ici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invoque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get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collection()</a:t>
            </a: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Page-list-orders.ts</a:t>
            </a:r>
            <a:r>
              <a:rPr dirty="0" sz="1400" spc="7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00125" y="1900014"/>
            <a:ext cx="424180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constructor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private</a:t>
            </a:r>
            <a:r>
              <a:rPr dirty="0" sz="1050" spc="-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ordersService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OrdersService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7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0125" y="2117184"/>
            <a:ext cx="36810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.ordersService.collection.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subscribe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0125" y="2334354"/>
            <a:ext cx="3206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5050" y="4193913"/>
            <a:ext cx="805942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Attention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qu’on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n’injecte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service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composant,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celui-ci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n’est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instancié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(mais </a:t>
            </a:r>
            <a:r>
              <a:rPr dirty="0" sz="1400">
                <a:latin typeface="Trebuchet MS"/>
                <a:cs typeface="Trebuchet MS"/>
              </a:rPr>
              <a:t>disponible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l’application).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vériﬁe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cela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allant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l’adresse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:</a:t>
            </a:r>
            <a:r>
              <a:rPr dirty="0" sz="1400" spc="28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http://localhost:4200/orders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4025" y="1512403"/>
            <a:ext cx="4517390" cy="129413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103505">
              <a:lnSpc>
                <a:spcPts val="1430"/>
              </a:lnSpc>
              <a:spcBef>
                <a:spcPts val="155"/>
              </a:spcBef>
            </a:pPr>
            <a:r>
              <a:rPr dirty="0" sz="1200" spc="175" b="1">
                <a:solidFill>
                  <a:srgbClr val="B7B7B7"/>
                </a:solidFill>
                <a:latin typeface="Calibri"/>
                <a:cs typeface="Calibri"/>
              </a:rPr>
              <a:t>La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méthode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httpClient.get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récupère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le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ﬂux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de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50" b="1">
                <a:solidFill>
                  <a:srgbClr val="B7B7B7"/>
                </a:solidFill>
                <a:latin typeface="Calibri"/>
                <a:cs typeface="Calibri"/>
              </a:rPr>
              <a:t>données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de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0" b="1">
                <a:solidFill>
                  <a:srgbClr val="B7B7B7"/>
                </a:solidFill>
                <a:latin typeface="Calibri"/>
                <a:cs typeface="Calibri"/>
              </a:rPr>
              <a:t>l’API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et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crée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80" b="1">
                <a:solidFill>
                  <a:srgbClr val="B7B7B7"/>
                </a:solidFill>
                <a:latin typeface="Calibri"/>
                <a:cs typeface="Calibri"/>
              </a:rPr>
              <a:t>un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nouvel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observable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pour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14" b="1">
                <a:solidFill>
                  <a:srgbClr val="B7B7B7"/>
                </a:solidFill>
                <a:latin typeface="Calibri"/>
                <a:cs typeface="Calibri"/>
              </a:rPr>
              <a:t>nous.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alibri"/>
              <a:cs typeface="Calibri"/>
            </a:endParaRPr>
          </a:p>
          <a:p>
            <a:pPr marL="12700" marR="5080">
              <a:lnSpc>
                <a:spcPts val="1430"/>
              </a:lnSpc>
            </a:pPr>
            <a:r>
              <a:rPr dirty="0" sz="1200" spc="120" b="1">
                <a:solidFill>
                  <a:srgbClr val="B7B7B7"/>
                </a:solidFill>
                <a:latin typeface="Calibri"/>
                <a:cs typeface="Calibri"/>
              </a:rPr>
              <a:t>Elle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appelle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55" b="1">
                <a:solidFill>
                  <a:srgbClr val="B7B7B7"/>
                </a:solidFill>
                <a:latin typeface="Calibri"/>
                <a:cs typeface="Calibri"/>
              </a:rPr>
              <a:t>systématiquement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0" b="1">
                <a:solidFill>
                  <a:srgbClr val="B7B7B7"/>
                </a:solidFill>
                <a:latin typeface="Calibri"/>
                <a:cs typeface="Calibri"/>
              </a:rPr>
              <a:t>les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trois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méthodes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95" b="1">
                <a:solidFill>
                  <a:srgbClr val="B7B7B7"/>
                </a:solidFill>
                <a:latin typeface="Calibri"/>
                <a:cs typeface="Calibri"/>
              </a:rPr>
              <a:t>(next, 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error,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14" b="1">
                <a:solidFill>
                  <a:srgbClr val="B7B7B7"/>
                </a:solidFill>
                <a:latin typeface="Calibri"/>
                <a:cs typeface="Calibri"/>
              </a:rPr>
              <a:t>complete).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120" b="1">
                <a:solidFill>
                  <a:srgbClr val="B7B7B7"/>
                </a:solidFill>
                <a:latin typeface="Calibri"/>
                <a:cs typeface="Calibri"/>
              </a:rPr>
              <a:t>Elle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50" b="1">
                <a:solidFill>
                  <a:srgbClr val="B7B7B7"/>
                </a:solidFill>
                <a:latin typeface="Calibri"/>
                <a:cs typeface="Calibri"/>
              </a:rPr>
              <a:t>passe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la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réponse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json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à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la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méthode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0" b="1">
                <a:solidFill>
                  <a:srgbClr val="B7B7B7"/>
                </a:solidFill>
                <a:latin typeface="Calibri"/>
                <a:cs typeface="Calibri"/>
              </a:rPr>
              <a:t>.next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7310">
              <a:lnSpc>
                <a:spcPts val="1550"/>
              </a:lnSpc>
            </a:pPr>
            <a:fld id="{81D60167-4931-47E6-BA6A-407CBD079E47}" type="slidenum">
              <a:rPr dirty="0" spc="-25"/>
              <a:t>172</a:t>
            </a:fld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0499" y="1409341"/>
            <a:ext cx="4319905" cy="108077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dirty="0" sz="2300" spc="-50" b="0">
                <a:solidFill>
                  <a:srgbClr val="999999"/>
                </a:solidFill>
                <a:latin typeface="Trebuchet MS"/>
                <a:cs typeface="Trebuchet MS"/>
              </a:rPr>
              <a:t>C’est</a:t>
            </a:r>
            <a:r>
              <a:rPr dirty="0" sz="2300" spc="-140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spc="80" b="0">
                <a:solidFill>
                  <a:srgbClr val="999999"/>
                </a:solidFill>
                <a:latin typeface="Trebuchet MS"/>
                <a:cs typeface="Trebuchet MS"/>
              </a:rPr>
              <a:t>au</a:t>
            </a:r>
            <a:r>
              <a:rPr dirty="0" sz="2300" spc="-140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spc="75" b="0">
                <a:solidFill>
                  <a:srgbClr val="999999"/>
                </a:solidFill>
                <a:latin typeface="Trebuchet MS"/>
                <a:cs typeface="Trebuchet MS"/>
              </a:rPr>
              <a:t>moment</a:t>
            </a:r>
            <a:r>
              <a:rPr dirty="0" sz="2300" spc="-140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spc="95" b="0">
                <a:solidFill>
                  <a:srgbClr val="999999"/>
                </a:solidFill>
                <a:latin typeface="Trebuchet MS"/>
                <a:cs typeface="Trebuchet MS"/>
              </a:rPr>
              <a:t>du</a:t>
            </a:r>
            <a:r>
              <a:rPr dirty="0" sz="2300" spc="-140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spc="70" b="0">
                <a:solidFill>
                  <a:srgbClr val="999999"/>
                </a:solidFill>
                <a:latin typeface="Trebuchet MS"/>
                <a:cs typeface="Trebuchet MS"/>
              </a:rPr>
              <a:t>subscribe </a:t>
            </a:r>
            <a:r>
              <a:rPr dirty="0" sz="2300" b="0">
                <a:solidFill>
                  <a:srgbClr val="999999"/>
                </a:solidFill>
                <a:latin typeface="Trebuchet MS"/>
                <a:cs typeface="Trebuchet MS"/>
              </a:rPr>
              <a:t>que</a:t>
            </a:r>
            <a:r>
              <a:rPr dirty="0" sz="2300" spc="-80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spc="-20" b="0">
                <a:solidFill>
                  <a:srgbClr val="999999"/>
                </a:solidFill>
                <a:latin typeface="Trebuchet MS"/>
                <a:cs typeface="Trebuchet MS"/>
              </a:rPr>
              <a:t>l’observable</a:t>
            </a:r>
            <a:r>
              <a:rPr dirty="0" sz="2300" spc="-75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b="0">
                <a:solidFill>
                  <a:srgbClr val="999999"/>
                </a:solidFill>
                <a:latin typeface="Trebuchet MS"/>
                <a:cs typeface="Trebuchet MS"/>
              </a:rPr>
              <a:t>est</a:t>
            </a:r>
            <a:r>
              <a:rPr dirty="0" sz="2300" spc="-75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spc="55" b="0">
                <a:solidFill>
                  <a:srgbClr val="999999"/>
                </a:solidFill>
                <a:latin typeface="Trebuchet MS"/>
                <a:cs typeface="Trebuchet MS"/>
              </a:rPr>
              <a:t>instancié</a:t>
            </a:r>
            <a:r>
              <a:rPr dirty="0" sz="2300" spc="-80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spc="-25" b="0">
                <a:solidFill>
                  <a:srgbClr val="999999"/>
                </a:solidFill>
                <a:latin typeface="Trebuchet MS"/>
                <a:cs typeface="Trebuchet MS"/>
              </a:rPr>
              <a:t>et </a:t>
            </a:r>
            <a:r>
              <a:rPr dirty="0" sz="2300" spc="60" b="0">
                <a:solidFill>
                  <a:srgbClr val="999999"/>
                </a:solidFill>
                <a:latin typeface="Trebuchet MS"/>
                <a:cs typeface="Trebuchet MS"/>
              </a:rPr>
              <a:t>donc</a:t>
            </a:r>
            <a:r>
              <a:rPr dirty="0" sz="2300" spc="-110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spc="-60" b="0">
                <a:solidFill>
                  <a:srgbClr val="999999"/>
                </a:solidFill>
                <a:latin typeface="Trebuchet MS"/>
                <a:cs typeface="Trebuchet MS"/>
              </a:rPr>
              <a:t>l’appel</a:t>
            </a:r>
            <a:r>
              <a:rPr dirty="0" sz="2300" spc="-105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spc="-100" b="0">
                <a:solidFill>
                  <a:srgbClr val="999999"/>
                </a:solidFill>
                <a:latin typeface="Trebuchet MS"/>
                <a:cs typeface="Trebuchet MS"/>
              </a:rPr>
              <a:t>HTTP</a:t>
            </a:r>
            <a:r>
              <a:rPr dirty="0" sz="2300" spc="-110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b="0">
                <a:solidFill>
                  <a:srgbClr val="999999"/>
                </a:solidFill>
                <a:latin typeface="Trebuchet MS"/>
                <a:cs typeface="Trebuchet MS"/>
              </a:rPr>
              <a:t>est</a:t>
            </a:r>
            <a:r>
              <a:rPr dirty="0" sz="2300" spc="-105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2300" spc="-10" b="0">
                <a:solidFill>
                  <a:srgbClr val="999999"/>
                </a:solidFill>
                <a:latin typeface="Trebuchet MS"/>
                <a:cs typeface="Trebuchet MS"/>
              </a:rPr>
              <a:t>déclenché.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7310">
              <a:lnSpc>
                <a:spcPts val="1550"/>
              </a:lnSpc>
            </a:pPr>
            <a:fld id="{81D60167-4931-47E6-BA6A-407CBD079E47}" type="slidenum">
              <a:rPr dirty="0" spc="-25"/>
              <a:t>172</a:t>
            </a:fld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5082"/>
            <a:ext cx="4834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35"/>
              <a:t> </a:t>
            </a:r>
            <a:r>
              <a:rPr dirty="0" spc="-45"/>
              <a:t>20</a:t>
            </a:r>
            <a:r>
              <a:rPr dirty="0" spc="-130"/>
              <a:t> </a:t>
            </a:r>
            <a:r>
              <a:rPr dirty="0" spc="-220"/>
              <a:t>:</a:t>
            </a:r>
            <a:r>
              <a:rPr dirty="0" spc="-114"/>
              <a:t> </a:t>
            </a:r>
            <a:r>
              <a:rPr dirty="0">
                <a:solidFill>
                  <a:srgbClr val="E1001A"/>
                </a:solidFill>
              </a:rPr>
              <a:t>Services</a:t>
            </a:r>
            <a:r>
              <a:rPr dirty="0" spc="-130">
                <a:solidFill>
                  <a:srgbClr val="E1001A"/>
                </a:solidFill>
              </a:rPr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30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appels</a:t>
            </a:r>
            <a:r>
              <a:rPr dirty="0" spc="-130">
                <a:solidFill>
                  <a:srgbClr val="E1001A"/>
                </a:solidFill>
              </a:rPr>
              <a:t> </a:t>
            </a:r>
            <a:r>
              <a:rPr dirty="0" spc="-35">
                <a:solidFill>
                  <a:srgbClr val="E1001A"/>
                </a:solidFill>
              </a:rPr>
              <a:t>http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56749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20 </a:t>
            </a:r>
            <a:r>
              <a:rPr dirty="0" sz="1400">
                <a:latin typeface="Trebuchet MS"/>
                <a:cs typeface="Trebuchet MS"/>
              </a:rPr>
              <a:t>concernant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Services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appels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http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(Observable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d’rxjs)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7310">
              <a:lnSpc>
                <a:spcPts val="1550"/>
              </a:lnSpc>
            </a:pPr>
            <a:fld id="{81D60167-4931-47E6-BA6A-407CBD079E47}" type="slidenum">
              <a:rPr dirty="0" spc="-25"/>
              <a:t>172</a:t>
            </a:fld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2094237"/>
            <a:ext cx="3034030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17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75"/>
              <a:t>Observable,</a:t>
            </a:r>
            <a:r>
              <a:rPr dirty="0" spc="-105"/>
              <a:t> </a:t>
            </a:r>
            <a:r>
              <a:rPr dirty="0" spc="-55"/>
              <a:t>Subject</a:t>
            </a:r>
            <a:r>
              <a:rPr dirty="0" spc="-105"/>
              <a:t> </a:t>
            </a:r>
            <a:r>
              <a:rPr dirty="0" spc="-50"/>
              <a:t>&amp; </a:t>
            </a:r>
            <a:r>
              <a:rPr dirty="0" spc="-10"/>
              <a:t>BehaviorSubject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7310">
              <a:lnSpc>
                <a:spcPts val="1550"/>
              </a:lnSpc>
            </a:pPr>
            <a:fld id="{81D60167-4931-47E6-BA6A-407CBD079E47}" type="slidenum">
              <a:rPr dirty="0" spc="-25"/>
              <a:t>172</a:t>
            </a:fld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85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Observable,</a:t>
            </a:r>
            <a:r>
              <a:rPr dirty="0" spc="-125"/>
              <a:t> </a:t>
            </a:r>
            <a:r>
              <a:rPr dirty="0" spc="-50"/>
              <a:t>Subject</a:t>
            </a:r>
            <a:r>
              <a:rPr dirty="0" spc="-95"/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40">
                <a:solidFill>
                  <a:srgbClr val="E1001A"/>
                </a:solidFill>
              </a:rPr>
              <a:t>BehaviorSubject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80525" y="4827334"/>
            <a:ext cx="25209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80">
                <a:solidFill>
                  <a:srgbClr val="999999"/>
                </a:solidFill>
                <a:latin typeface="Trebuchet MS"/>
                <a:cs typeface="Trebuchet MS"/>
              </a:rPr>
              <a:t>176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280012"/>
            <a:ext cx="5433060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RxJS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fait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partie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intégrante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d’Angular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Tous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objets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librairie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RxJS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observables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8166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design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pattern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(observer),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c’est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juste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>
                <a:latin typeface="Trebuchet MS"/>
                <a:cs typeface="Trebuchet MS"/>
              </a:rPr>
              <a:t>comportements</a:t>
            </a:r>
            <a:r>
              <a:rPr dirty="0" sz="1400" spc="1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1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1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différents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appels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http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retournent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observable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y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deux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types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d’observables</a:t>
            </a:r>
            <a:r>
              <a:rPr dirty="0" sz="1400" spc="-50">
                <a:latin typeface="Trebuchet MS"/>
                <a:cs typeface="Trebuchet MS"/>
              </a:rPr>
              <a:t> :</a:t>
            </a:r>
            <a:endParaRPr sz="1400">
              <a:latin typeface="Trebuchet MS"/>
              <a:cs typeface="Trebuchet MS"/>
            </a:endParaRPr>
          </a:p>
          <a:p>
            <a:pPr lvl="1" marL="805180" marR="306070" indent="-335915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Les</a:t>
            </a:r>
            <a:r>
              <a:rPr dirty="0" sz="1400" spc="14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observables</a:t>
            </a:r>
            <a:r>
              <a:rPr dirty="0" sz="1400" spc="14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froids</a:t>
            </a:r>
            <a:r>
              <a:rPr dirty="0" sz="1400" spc="10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(unicast)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plusieurs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subscribe </a:t>
            </a:r>
            <a:r>
              <a:rPr dirty="0" sz="1400">
                <a:latin typeface="Trebuchet MS"/>
                <a:cs typeface="Trebuchet MS"/>
              </a:rPr>
              <a:t>plusieurs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instances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données</a:t>
            </a:r>
            <a:endParaRPr sz="1400">
              <a:latin typeface="Trebuchet MS"/>
              <a:cs typeface="Trebuchet MS"/>
            </a:endParaRPr>
          </a:p>
          <a:p>
            <a:pPr lvl="1" marL="805180" marR="5080" indent="-335915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Les</a:t>
            </a:r>
            <a:r>
              <a:rPr dirty="0" sz="1400" spc="12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observables</a:t>
            </a:r>
            <a:r>
              <a:rPr dirty="0" sz="1400" spc="120" b="1">
                <a:latin typeface="Trebuchet MS"/>
                <a:cs typeface="Trebuchet MS"/>
              </a:rPr>
              <a:t> </a:t>
            </a:r>
            <a:r>
              <a:rPr dirty="0" sz="1400" spc="55" b="1">
                <a:latin typeface="Trebuchet MS"/>
                <a:cs typeface="Trebuchet MS"/>
              </a:rPr>
              <a:t>chauds</a:t>
            </a:r>
            <a:r>
              <a:rPr dirty="0" sz="1400" spc="7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(multicast)</a:t>
            </a:r>
            <a:r>
              <a:rPr dirty="0" sz="1400" spc="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plusieurs</a:t>
            </a:r>
            <a:r>
              <a:rPr dirty="0" sz="1400" spc="8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subscribe </a:t>
            </a:r>
            <a:r>
              <a:rPr dirty="0" sz="1400">
                <a:latin typeface="Trebuchet MS"/>
                <a:cs typeface="Trebuchet MS"/>
              </a:rPr>
              <a:t>toujours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seule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unique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instance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 spc="-10">
                <a:latin typeface="Trebuchet MS"/>
                <a:cs typeface="Trebuchet MS"/>
              </a:rPr>
              <a:t>données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4293" y="4693773"/>
            <a:ext cx="50850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5" i="1">
                <a:latin typeface="Trebuchet MS"/>
                <a:cs typeface="Trebuchet MS"/>
              </a:rPr>
              <a:t>Doc.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sz="1400" spc="-60" i="1">
                <a:latin typeface="Trebuchet MS"/>
                <a:cs typeface="Trebuchet MS"/>
              </a:rPr>
              <a:t>ReactiveX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u="heavy" sz="1400" spc="-11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http://reactivex.io/</a:t>
            </a:r>
            <a:r>
              <a:rPr dirty="0" sz="1400" spc="200" i="1">
                <a:solidFill>
                  <a:srgbClr val="1155CC"/>
                </a:solidFill>
                <a:latin typeface="Trebuchet MS"/>
                <a:cs typeface="Trebuchet MS"/>
              </a:rPr>
              <a:t> </a:t>
            </a:r>
            <a:r>
              <a:rPr dirty="0" sz="1400" spc="-200" i="1">
                <a:latin typeface="Trebuchet MS"/>
                <a:cs typeface="Trebuchet MS"/>
              </a:rPr>
              <a:t>/</a:t>
            </a:r>
            <a:r>
              <a:rPr dirty="0" sz="1400" spc="-105" i="1">
                <a:latin typeface="Trebuchet MS"/>
                <a:cs typeface="Trebuchet MS"/>
              </a:rPr>
              <a:t> </a:t>
            </a:r>
            <a:r>
              <a:rPr dirty="0" sz="1400" spc="-40" i="1">
                <a:latin typeface="Trebuchet MS"/>
                <a:cs typeface="Trebuchet MS"/>
              </a:rPr>
              <a:t>Doc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sz="1400" spc="-50" i="1">
                <a:latin typeface="Trebuchet MS"/>
                <a:cs typeface="Trebuchet MS"/>
              </a:rPr>
              <a:t>RxJS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u="heavy" sz="1400" spc="-9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4"/>
              </a:rPr>
              <a:t>https://rxjs.dev/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8325" y="1264446"/>
            <a:ext cx="2023745" cy="10883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Utilisation</a:t>
            </a:r>
            <a:r>
              <a:rPr dirty="0" sz="1600" spc="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999999"/>
                </a:solidFill>
                <a:latin typeface="Trebuchet MS"/>
                <a:cs typeface="Trebuchet MS"/>
              </a:rPr>
              <a:t>des</a:t>
            </a:r>
            <a:r>
              <a:rPr dirty="0" sz="1600" spc="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autres méthodes.</a:t>
            </a:r>
            <a:endParaRPr sz="1600">
              <a:latin typeface="Trebuchet MS"/>
              <a:cs typeface="Trebuchet MS"/>
            </a:endParaRPr>
          </a:p>
          <a:p>
            <a:pPr marL="12700" marR="140335">
              <a:lnSpc>
                <a:spcPct val="101600"/>
              </a:lnSpc>
              <a:spcBef>
                <a:spcPts val="595"/>
              </a:spcBef>
            </a:pPr>
            <a:r>
              <a:rPr dirty="0" sz="1600" spc="-30">
                <a:solidFill>
                  <a:srgbClr val="999999"/>
                </a:solidFill>
                <a:latin typeface="Trebuchet MS"/>
                <a:cs typeface="Trebuchet MS"/>
              </a:rPr>
              <a:t>A</a:t>
            </a:r>
            <a:r>
              <a:rPr dirty="0" sz="1600" spc="-9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droite,</a:t>
            </a:r>
            <a:r>
              <a:rPr dirty="0" sz="1600" spc="-9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la</a:t>
            </a:r>
            <a:r>
              <a:rPr dirty="0" sz="1600" spc="-9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nouvelle 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écriture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pour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rxjs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999999"/>
                </a:solidFill>
                <a:latin typeface="Trebuchet MS"/>
                <a:cs typeface="Trebuchet MS"/>
              </a:rPr>
              <a:t>v8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3549" y="811225"/>
            <a:ext cx="5691176" cy="241084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180</a:t>
            </a:fld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8275" y="1304650"/>
            <a:ext cx="5647690" cy="2133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108585">
              <a:lnSpc>
                <a:spcPts val="1625"/>
              </a:lnSpc>
            </a:pPr>
            <a:r>
              <a:rPr dirty="0" sz="1400" spc="-10">
                <a:solidFill>
                  <a:srgbClr val="559BD6"/>
                </a:solidFill>
                <a:latin typeface="Courier New"/>
                <a:cs typeface="Courier New"/>
              </a:rPr>
              <a:t>constructor</a:t>
            </a:r>
            <a:r>
              <a:rPr dirty="0" sz="1400" spc="-670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dirty="0" sz="1400">
                <a:solidFill>
                  <a:srgbClr val="559BD6"/>
                </a:solidFill>
                <a:latin typeface="Courier New"/>
                <a:cs typeface="Courier New"/>
              </a:rPr>
              <a:t>private</a:t>
            </a:r>
            <a:r>
              <a:rPr dirty="0" sz="1400" spc="175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9BDCFD"/>
                </a:solidFill>
                <a:latin typeface="Courier New"/>
                <a:cs typeface="Courier New"/>
              </a:rPr>
              <a:t>ordersService</a:t>
            </a:r>
            <a:r>
              <a:rPr dirty="0" sz="1400" spc="-630">
                <a:solidFill>
                  <a:srgbClr val="9BDCFD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dirty="0" sz="1400" spc="8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4EC9B0"/>
                </a:solidFill>
                <a:latin typeface="Courier New"/>
                <a:cs typeface="Courier New"/>
              </a:rPr>
              <a:t>OrdersService</a:t>
            </a:r>
            <a:r>
              <a:rPr dirty="0" sz="1400" spc="-635">
                <a:solidFill>
                  <a:srgbClr val="4EC9B0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)</a:t>
            </a:r>
            <a:r>
              <a:rPr dirty="0" sz="1400" spc="4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400" spc="-50">
                <a:solidFill>
                  <a:srgbClr val="D4D4D4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08275" y="1624690"/>
            <a:ext cx="4236085" cy="2133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325755">
              <a:lnSpc>
                <a:spcPts val="1625"/>
              </a:lnSpc>
            </a:pPr>
            <a:r>
              <a:rPr dirty="0" sz="1400">
                <a:solidFill>
                  <a:srgbClr val="6A9955"/>
                </a:solidFill>
                <a:latin typeface="Courier New"/>
                <a:cs typeface="Courier New"/>
              </a:rPr>
              <a:t>//</a:t>
            </a:r>
            <a:r>
              <a:rPr dirty="0" sz="1400" spc="-2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6A9955"/>
                </a:solidFill>
                <a:latin typeface="Courier New"/>
                <a:cs typeface="Courier New"/>
              </a:rPr>
              <a:t>accéder</a:t>
            </a:r>
            <a:r>
              <a:rPr dirty="0" sz="1400" spc="-20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6A9955"/>
                </a:solidFill>
                <a:latin typeface="Courier New"/>
                <a:cs typeface="Courier New"/>
              </a:rPr>
              <a:t>à</a:t>
            </a:r>
            <a:r>
              <a:rPr dirty="0" sz="1400" spc="-20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6A9955"/>
                </a:solidFill>
                <a:latin typeface="Courier New"/>
                <a:cs typeface="Courier New"/>
              </a:rPr>
              <a:t>la</a:t>
            </a:r>
            <a:r>
              <a:rPr dirty="0" sz="1400" spc="-20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6A9955"/>
                </a:solidFill>
                <a:latin typeface="Courier New"/>
                <a:cs typeface="Courier New"/>
              </a:rPr>
              <a:t>propriété</a:t>
            </a:r>
            <a:r>
              <a:rPr dirty="0" sz="1400" spc="-20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6A9955"/>
                </a:solidFill>
                <a:latin typeface="Courier New"/>
                <a:cs typeface="Courier New"/>
              </a:rPr>
              <a:t>collection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08275" y="1944730"/>
            <a:ext cx="4779010" cy="2133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325755">
              <a:lnSpc>
                <a:spcPts val="1625"/>
              </a:lnSpc>
            </a:pPr>
            <a:r>
              <a:rPr dirty="0" sz="1400">
                <a:solidFill>
                  <a:srgbClr val="559BD6"/>
                </a:solidFill>
                <a:latin typeface="Courier New"/>
                <a:cs typeface="Courier New"/>
              </a:rPr>
              <a:t>this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.</a:t>
            </a:r>
            <a:r>
              <a:rPr dirty="0" sz="1400">
                <a:solidFill>
                  <a:srgbClr val="9BDCFD"/>
                </a:solidFill>
                <a:latin typeface="Courier New"/>
                <a:cs typeface="Courier New"/>
              </a:rPr>
              <a:t>ordersService</a:t>
            </a:r>
            <a:r>
              <a:rPr dirty="0" sz="1400" spc="-585">
                <a:solidFill>
                  <a:srgbClr val="9BDCFD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D4D4D4"/>
                </a:solidFill>
                <a:latin typeface="Courier New"/>
                <a:cs typeface="Courier New"/>
              </a:rPr>
              <a:t>.</a:t>
            </a:r>
            <a:r>
              <a:rPr dirty="0" sz="1400" spc="-10">
                <a:solidFill>
                  <a:srgbClr val="9BDCFD"/>
                </a:solidFill>
                <a:latin typeface="Courier New"/>
                <a:cs typeface="Courier New"/>
              </a:rPr>
              <a:t>collection</a:t>
            </a:r>
            <a:r>
              <a:rPr dirty="0" sz="1400" spc="-640">
                <a:solidFill>
                  <a:srgbClr val="9BDCFD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D4D4D4"/>
                </a:solidFill>
                <a:latin typeface="Courier New"/>
                <a:cs typeface="Courier New"/>
              </a:rPr>
              <a:t>.</a:t>
            </a:r>
            <a:r>
              <a:rPr dirty="0" sz="1400" spc="-10">
                <a:solidFill>
                  <a:srgbClr val="DCDCAA"/>
                </a:solidFill>
                <a:latin typeface="Courier New"/>
                <a:cs typeface="Courier New"/>
              </a:rPr>
              <a:t>subscribe</a:t>
            </a:r>
            <a:r>
              <a:rPr dirty="0" sz="1400" spc="-660">
                <a:solidFill>
                  <a:srgbClr val="DCDCAA"/>
                </a:solidFill>
                <a:latin typeface="Courier New"/>
                <a:cs typeface="Courier New"/>
              </a:rPr>
              <a:t> </a:t>
            </a:r>
            <a:r>
              <a:rPr dirty="0" sz="1400" spc="-25">
                <a:solidFill>
                  <a:srgbClr val="D4D4D4"/>
                </a:solidFill>
                <a:latin typeface="Courier New"/>
                <a:cs typeface="Courier New"/>
              </a:rPr>
              <a:t>({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08275" y="2264770"/>
            <a:ext cx="3583940" cy="2133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542925">
              <a:lnSpc>
                <a:spcPts val="1625"/>
              </a:lnSpc>
            </a:pPr>
            <a:r>
              <a:rPr dirty="0" sz="1400">
                <a:solidFill>
                  <a:srgbClr val="DCDCAA"/>
                </a:solidFill>
                <a:latin typeface="Courier New"/>
                <a:cs typeface="Courier New"/>
              </a:rPr>
              <a:t>next</a:t>
            </a:r>
            <a:r>
              <a:rPr dirty="0" sz="1400">
                <a:solidFill>
                  <a:srgbClr val="9BDCFD"/>
                </a:solidFill>
                <a:latin typeface="Courier New"/>
                <a:cs typeface="Courier New"/>
              </a:rPr>
              <a:t>:</a:t>
            </a:r>
            <a:r>
              <a:rPr dirty="0" sz="1400" spc="35">
                <a:solidFill>
                  <a:srgbClr val="9BDCFD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dirty="0" sz="1400">
                <a:solidFill>
                  <a:srgbClr val="9BDCFD"/>
                </a:solidFill>
                <a:latin typeface="Courier New"/>
                <a:cs typeface="Courier New"/>
              </a:rPr>
              <a:t>v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)</a:t>
            </a:r>
            <a:r>
              <a:rPr dirty="0" sz="1400" spc="6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559BD6"/>
                </a:solidFill>
                <a:latin typeface="Courier New"/>
                <a:cs typeface="Courier New"/>
              </a:rPr>
              <a:t>=&gt;</a:t>
            </a:r>
            <a:r>
              <a:rPr dirty="0" sz="1400" spc="75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9BDCFD"/>
                </a:solidFill>
                <a:latin typeface="Courier New"/>
                <a:cs typeface="Courier New"/>
              </a:rPr>
              <a:t>console</a:t>
            </a:r>
            <a:r>
              <a:rPr dirty="0" sz="1400" spc="-10">
                <a:solidFill>
                  <a:srgbClr val="D4D4D4"/>
                </a:solidFill>
                <a:latin typeface="Courier New"/>
                <a:cs typeface="Courier New"/>
              </a:rPr>
              <a:t>.</a:t>
            </a:r>
            <a:r>
              <a:rPr dirty="0" sz="1400" spc="-10">
                <a:solidFill>
                  <a:srgbClr val="DCDCAA"/>
                </a:solidFill>
                <a:latin typeface="Courier New"/>
                <a:cs typeface="Courier New"/>
              </a:rPr>
              <a:t>log</a:t>
            </a:r>
            <a:r>
              <a:rPr dirty="0" sz="1400" spc="-1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dirty="0" sz="1400" spc="-10">
                <a:solidFill>
                  <a:srgbClr val="9BDCFD"/>
                </a:solidFill>
                <a:latin typeface="Courier New"/>
                <a:cs typeface="Courier New"/>
              </a:rPr>
              <a:t>v</a:t>
            </a:r>
            <a:r>
              <a:rPr dirty="0" sz="1400" spc="-10">
                <a:solidFill>
                  <a:srgbClr val="D4D4D4"/>
                </a:solidFill>
                <a:latin typeface="Courier New"/>
                <a:cs typeface="Courier New"/>
              </a:rPr>
              <a:t>),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8275" y="2584810"/>
            <a:ext cx="4996180" cy="2133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542925">
              <a:lnSpc>
                <a:spcPts val="1625"/>
              </a:lnSpc>
            </a:pPr>
            <a:r>
              <a:rPr dirty="0" sz="1400">
                <a:solidFill>
                  <a:srgbClr val="DCDCAA"/>
                </a:solidFill>
                <a:latin typeface="Courier New"/>
                <a:cs typeface="Courier New"/>
              </a:rPr>
              <a:t>error</a:t>
            </a:r>
            <a:r>
              <a:rPr dirty="0" sz="1400">
                <a:solidFill>
                  <a:srgbClr val="9BDCFD"/>
                </a:solidFill>
                <a:latin typeface="Courier New"/>
                <a:cs typeface="Courier New"/>
              </a:rPr>
              <a:t>:</a:t>
            </a:r>
            <a:r>
              <a:rPr dirty="0" sz="1400" spc="75">
                <a:solidFill>
                  <a:srgbClr val="9BDCFD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dirty="0" sz="1400">
                <a:solidFill>
                  <a:srgbClr val="9BDCFD"/>
                </a:solidFill>
                <a:latin typeface="Courier New"/>
                <a:cs typeface="Courier New"/>
              </a:rPr>
              <a:t>e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)</a:t>
            </a:r>
            <a:r>
              <a:rPr dirty="0" sz="1400" spc="9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559BD6"/>
                </a:solidFill>
                <a:latin typeface="Courier New"/>
                <a:cs typeface="Courier New"/>
              </a:rPr>
              <a:t>=&gt;</a:t>
            </a:r>
            <a:r>
              <a:rPr dirty="0" sz="1400" spc="114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9BDCFD"/>
                </a:solidFill>
                <a:latin typeface="Courier New"/>
                <a:cs typeface="Courier New"/>
              </a:rPr>
              <a:t>console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.</a:t>
            </a:r>
            <a:r>
              <a:rPr dirty="0" sz="1400">
                <a:solidFill>
                  <a:srgbClr val="DCDCAA"/>
                </a:solidFill>
                <a:latin typeface="Courier New"/>
                <a:cs typeface="Courier New"/>
              </a:rPr>
              <a:t>error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dirty="0" sz="1400">
                <a:solidFill>
                  <a:srgbClr val="9BDCFD"/>
                </a:solidFill>
                <a:latin typeface="Courier New"/>
                <a:cs typeface="Courier New"/>
              </a:rPr>
              <a:t>e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,</a:t>
            </a:r>
            <a:r>
              <a:rPr dirty="0" sz="1400" spc="10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CE9178"/>
                </a:solidFill>
                <a:latin typeface="Courier New"/>
                <a:cs typeface="Courier New"/>
              </a:rPr>
              <a:t>'erreur'</a:t>
            </a:r>
            <a:r>
              <a:rPr dirty="0" sz="1400" spc="-10">
                <a:solidFill>
                  <a:srgbClr val="D4D4D4"/>
                </a:solidFill>
                <a:latin typeface="Courier New"/>
                <a:cs typeface="Courier New"/>
              </a:rPr>
              <a:t>),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8275" y="2904850"/>
            <a:ext cx="4996180" cy="2133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542925">
              <a:lnSpc>
                <a:spcPts val="1625"/>
              </a:lnSpc>
            </a:pPr>
            <a:r>
              <a:rPr dirty="0" sz="1400">
                <a:solidFill>
                  <a:srgbClr val="DCDCAA"/>
                </a:solidFill>
                <a:latin typeface="Courier New"/>
                <a:cs typeface="Courier New"/>
              </a:rPr>
              <a:t>complete</a:t>
            </a:r>
            <a:r>
              <a:rPr dirty="0" sz="1400">
                <a:solidFill>
                  <a:srgbClr val="9BDCFD"/>
                </a:solidFill>
                <a:latin typeface="Courier New"/>
                <a:cs typeface="Courier New"/>
              </a:rPr>
              <a:t>:</a:t>
            </a:r>
            <a:r>
              <a:rPr dirty="0" sz="1400" spc="60">
                <a:solidFill>
                  <a:srgbClr val="9BDCFD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()</a:t>
            </a:r>
            <a:r>
              <a:rPr dirty="0" sz="1400" spc="1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559BD6"/>
                </a:solidFill>
                <a:latin typeface="Courier New"/>
                <a:cs typeface="Courier New"/>
              </a:rPr>
              <a:t>=&gt;</a:t>
            </a:r>
            <a:r>
              <a:rPr dirty="0" sz="1400" spc="105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9BDCFD"/>
                </a:solidFill>
                <a:latin typeface="Courier New"/>
                <a:cs typeface="Courier New"/>
              </a:rPr>
              <a:t>console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.</a:t>
            </a:r>
            <a:r>
              <a:rPr dirty="0" sz="1400">
                <a:solidFill>
                  <a:srgbClr val="DCDCAA"/>
                </a:solidFill>
                <a:latin typeface="Courier New"/>
                <a:cs typeface="Courier New"/>
              </a:rPr>
              <a:t>info</a:t>
            </a: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dirty="0" sz="1400">
                <a:solidFill>
                  <a:srgbClr val="CE9178"/>
                </a:solidFill>
                <a:latin typeface="Courier New"/>
                <a:cs typeface="Courier New"/>
              </a:rPr>
              <a:t>'complete'</a:t>
            </a:r>
            <a:r>
              <a:rPr dirty="0" sz="1400" spc="-68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1400" spc="-25">
                <a:solidFill>
                  <a:srgbClr val="D4D4D4"/>
                </a:solidFill>
                <a:latin typeface="Courier New"/>
                <a:cs typeface="Courier New"/>
              </a:rPr>
              <a:t>),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8275" y="3224889"/>
            <a:ext cx="652145" cy="2133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625"/>
              </a:lnSpc>
            </a:pPr>
            <a:r>
              <a:rPr dirty="0" sz="1400" spc="-25">
                <a:solidFill>
                  <a:srgbClr val="D4D4D4"/>
                </a:solidFill>
                <a:latin typeface="Courier New"/>
                <a:cs typeface="Courier New"/>
              </a:rPr>
              <a:t>});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008275" y="3544930"/>
            <a:ext cx="217804" cy="213360"/>
          </a:xfrm>
          <a:custGeom>
            <a:avLst/>
            <a:gdLst/>
            <a:ahLst/>
            <a:cxnLst/>
            <a:rect l="l" t="t" r="r" b="b"/>
            <a:pathLst>
              <a:path w="217805" h="213360">
                <a:moveTo>
                  <a:pt x="217205" y="213360"/>
                </a:moveTo>
                <a:lnTo>
                  <a:pt x="0" y="213360"/>
                </a:lnTo>
                <a:lnTo>
                  <a:pt x="0" y="0"/>
                </a:lnTo>
                <a:lnTo>
                  <a:pt x="217205" y="0"/>
                </a:lnTo>
                <a:lnTo>
                  <a:pt x="217205" y="213360"/>
                </a:lnTo>
                <a:close/>
              </a:path>
            </a:pathLst>
          </a:custGeom>
          <a:solidFill>
            <a:srgbClr val="1E1E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102255" y="3525118"/>
            <a:ext cx="1327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D4D4D4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180</a:t>
            </a:fld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11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Observable</a:t>
            </a:r>
            <a:r>
              <a:rPr dirty="0" spc="-110"/>
              <a:t> </a:t>
            </a:r>
            <a:r>
              <a:rPr dirty="0" spc="-50"/>
              <a:t>chaud</a:t>
            </a:r>
            <a:r>
              <a:rPr dirty="0" spc="-110"/>
              <a:t> </a:t>
            </a:r>
            <a:r>
              <a:rPr dirty="0" spc="65"/>
              <a:t>vs</a:t>
            </a:r>
            <a:r>
              <a:rPr dirty="0" spc="-90"/>
              <a:t> </a:t>
            </a:r>
            <a:r>
              <a:rPr dirty="0" spc="-50">
                <a:solidFill>
                  <a:srgbClr val="E1001A"/>
                </a:solidFill>
              </a:rPr>
              <a:t>Observable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froid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858510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222885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Observable</a:t>
            </a:r>
            <a:r>
              <a:rPr dirty="0" sz="1400" spc="-10" b="1">
                <a:latin typeface="Trebuchet MS"/>
                <a:cs typeface="Trebuchet MS"/>
              </a:rPr>
              <a:t> Froid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spc="-145" b="1">
                <a:latin typeface="Trebuchet MS"/>
                <a:cs typeface="Trebuchet MS"/>
              </a:rPr>
              <a:t>: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lorsqu’on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y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souscrit,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nous </a:t>
            </a:r>
            <a:r>
              <a:rPr dirty="0" sz="1400" spc="-20">
                <a:latin typeface="Trebuchet MS"/>
                <a:cs typeface="Trebuchet MS"/>
              </a:rPr>
              <a:t>retourne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données.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y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modiﬁcation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>
                <a:latin typeface="Trebuchet MS"/>
                <a:cs typeface="Trebuchet MS"/>
              </a:rPr>
              <a:t>données</a:t>
            </a:r>
            <a:r>
              <a:rPr dirty="0" sz="1400" spc="9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9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devra</a:t>
            </a:r>
            <a:r>
              <a:rPr dirty="0" sz="1400" spc="9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unsubscribe()</a:t>
            </a:r>
            <a:r>
              <a:rPr dirty="0" sz="1400" spc="9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puis</a:t>
            </a:r>
            <a:r>
              <a:rPr dirty="0" sz="1400" spc="9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subscribe()</a:t>
            </a:r>
            <a:r>
              <a:rPr dirty="0" sz="1400" spc="9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9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nouveau</a:t>
            </a:r>
            <a:r>
              <a:rPr dirty="0" sz="1400" spc="9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pour </a:t>
            </a:r>
            <a:r>
              <a:rPr dirty="0" sz="1400" spc="-25">
                <a:latin typeface="Trebuchet MS"/>
                <a:cs typeface="Trebuchet MS"/>
              </a:rPr>
              <a:t>récupérer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modiﬁé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Observable</a:t>
            </a:r>
            <a:r>
              <a:rPr dirty="0" sz="1400" spc="4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Chaud</a:t>
            </a:r>
            <a:r>
              <a:rPr dirty="0" sz="1400" spc="40" b="1">
                <a:latin typeface="Trebuchet MS"/>
                <a:cs typeface="Trebuchet MS"/>
              </a:rPr>
              <a:t> </a:t>
            </a:r>
            <a:r>
              <a:rPr dirty="0" sz="1400" spc="-145" b="1">
                <a:latin typeface="Trebuchet MS"/>
                <a:cs typeface="Trebuchet MS"/>
              </a:rPr>
              <a:t>:</a:t>
            </a:r>
            <a:r>
              <a:rPr dirty="0" sz="1400" spc="6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Initialisation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données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et </a:t>
            </a:r>
            <a:r>
              <a:rPr dirty="0" sz="1400">
                <a:latin typeface="Trebuchet MS"/>
                <a:cs typeface="Trebuchet MS"/>
              </a:rPr>
              <a:t>possibilité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next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modiﬁer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encore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encore </a:t>
            </a:r>
            <a:r>
              <a:rPr dirty="0" sz="1400">
                <a:latin typeface="Trebuchet MS"/>
                <a:cs typeface="Trebuchet MS"/>
              </a:rPr>
              <a:t>tout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pouvant</a:t>
            </a:r>
            <a:r>
              <a:rPr dirty="0" sz="1400" spc="-25">
                <a:latin typeface="Trebuchet MS"/>
                <a:cs typeface="Trebuchet MS"/>
              </a:rPr>
              <a:t> récupérer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modiﬁé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subscribe()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180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55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Install</a:t>
            </a:r>
            <a:r>
              <a:rPr dirty="0" spc="-65"/>
              <a:t> </a:t>
            </a:r>
            <a:r>
              <a:rPr dirty="0">
                <a:solidFill>
                  <a:srgbClr val="E1001A"/>
                </a:solidFill>
              </a:rPr>
              <a:t>VsCode</a:t>
            </a:r>
            <a:r>
              <a:rPr dirty="0" spc="-70">
                <a:solidFill>
                  <a:srgbClr val="E1001A"/>
                </a:solidFill>
              </a:rPr>
              <a:t> </a:t>
            </a:r>
            <a:r>
              <a:rPr dirty="0" spc="-125">
                <a:solidFill>
                  <a:srgbClr val="E1001A"/>
                </a:solidFill>
              </a:rPr>
              <a:t>et</a:t>
            </a:r>
            <a:r>
              <a:rPr dirty="0" spc="-7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Plugins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507899"/>
            <a:ext cx="8307070" cy="3942079"/>
            <a:chOff x="612575" y="507899"/>
            <a:chExt cx="8307070" cy="3942079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2925" y="2083675"/>
              <a:ext cx="4776725" cy="236625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360045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u="heavy" sz="14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4"/>
              </a:rPr>
              <a:t>https://code.visualstudio.com/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Essentials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(John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Papa)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Auto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Rename </a:t>
            </a:r>
            <a:r>
              <a:rPr dirty="0" sz="1400" spc="-25">
                <a:latin typeface="Trebuchet MS"/>
                <a:cs typeface="Trebuchet MS"/>
              </a:rPr>
              <a:t>Tag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105">
                <a:latin typeface="Trebuchet MS"/>
                <a:cs typeface="Trebuchet MS"/>
              </a:rPr>
              <a:t>Sass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4668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Préférences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VsCode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l’autosave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settings.json</a:t>
            </a:r>
            <a:endParaRPr sz="1400">
              <a:latin typeface="Trebuchet MS"/>
              <a:cs typeface="Trebuchet MS"/>
            </a:endParaRPr>
          </a:p>
          <a:p>
            <a:pPr marL="348615" marR="5080">
              <a:lnSpc>
                <a:spcPct val="100000"/>
              </a:lnSpc>
            </a:pPr>
            <a:r>
              <a:rPr dirty="0" sz="1400" spc="-35">
                <a:latin typeface="Trebuchet MS"/>
                <a:cs typeface="Trebuchet MS"/>
              </a:rPr>
              <a:t>File&gt;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Préférences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110">
                <a:latin typeface="Trebuchet MS"/>
                <a:cs typeface="Trebuchet MS"/>
              </a:rPr>
              <a:t>&gt;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Settings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puis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clic </a:t>
            </a:r>
            <a:r>
              <a:rPr dirty="0" sz="1400" spc="35">
                <a:latin typeface="Trebuchet MS"/>
                <a:cs typeface="Trebuchet MS"/>
              </a:rPr>
              <a:t>sur </a:t>
            </a:r>
            <a:r>
              <a:rPr dirty="0" sz="1400">
                <a:latin typeface="Trebuchet MS"/>
                <a:cs typeface="Trebuchet MS"/>
              </a:rPr>
              <a:t>Icône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haut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droite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839050" y="616153"/>
            <a:ext cx="2343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Observables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70" b="1">
                <a:solidFill>
                  <a:srgbClr val="B7B7B7"/>
                </a:solidFill>
                <a:latin typeface="Calibri"/>
                <a:cs typeface="Calibri"/>
              </a:rPr>
              <a:t>chauds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et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froids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81124" y="2113800"/>
            <a:ext cx="6059170" cy="558800"/>
          </a:xfrm>
          <a:custGeom>
            <a:avLst/>
            <a:gdLst/>
            <a:ahLst/>
            <a:cxnLst/>
            <a:rect l="l" t="t" r="r" b="b"/>
            <a:pathLst>
              <a:path w="6059170" h="558800">
                <a:moveTo>
                  <a:pt x="1416299" y="0"/>
                </a:moveTo>
                <a:lnTo>
                  <a:pt x="0" y="558299"/>
                </a:lnTo>
              </a:path>
              <a:path w="6059170" h="558800">
                <a:moveTo>
                  <a:pt x="6058999" y="362799"/>
                </a:moveTo>
                <a:lnTo>
                  <a:pt x="6000799" y="5583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521449" y="1312237"/>
          <a:ext cx="1152525" cy="2150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500"/>
                <a:gridCol w="571500"/>
              </a:tblGrid>
              <a:tr h="796290">
                <a:tc gridSpan="2">
                  <a:txBody>
                    <a:bodyPr/>
                    <a:lstStyle/>
                    <a:p>
                      <a:pPr marL="85725" marR="139700">
                        <a:lnSpc>
                          <a:spcPts val="1650"/>
                        </a:lnSpc>
                        <a:spcBef>
                          <a:spcPts val="68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Observable froid (unicast)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8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666666"/>
                      </a:solidFill>
                      <a:prstDash val="solid"/>
                    </a:lnL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8BC34A"/>
                    </a:solidFill>
                  </a:tcPr>
                </a:tc>
              </a:tr>
              <a:tr h="7962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observer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59024" y="1317000"/>
            <a:ext cx="1143000" cy="909319"/>
          </a:xfrm>
          <a:prstGeom prst="rect"/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142875" rIns="0" bIns="0" rtlCol="0" vert="horz">
            <a:spAutoFit/>
          </a:bodyPr>
          <a:lstStyle/>
          <a:p>
            <a:pPr marL="85725" marR="139700">
              <a:lnSpc>
                <a:spcPts val="1650"/>
              </a:lnSpc>
              <a:spcBef>
                <a:spcPts val="1125"/>
              </a:spcBef>
            </a:pPr>
            <a:r>
              <a:rPr dirty="0" sz="1400" spc="-10" b="0">
                <a:solidFill>
                  <a:srgbClr val="000000"/>
                </a:solidFill>
                <a:latin typeface="Arial"/>
                <a:cs typeface="Arial"/>
              </a:rPr>
              <a:t>Observable chaud (multicast)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159024" y="2672200"/>
            <a:ext cx="1045844" cy="79692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observer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658926" y="2672212"/>
            <a:ext cx="1143000" cy="79692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observer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723349" y="2672200"/>
            <a:ext cx="1045844" cy="79692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observer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5230126" y="2225999"/>
            <a:ext cx="3092450" cy="446405"/>
          </a:xfrm>
          <a:custGeom>
            <a:avLst/>
            <a:gdLst/>
            <a:ahLst/>
            <a:cxnLst/>
            <a:rect l="l" t="t" r="r" b="b"/>
            <a:pathLst>
              <a:path w="3092450" h="446405">
                <a:moveTo>
                  <a:pt x="1500097" y="0"/>
                </a:moveTo>
                <a:lnTo>
                  <a:pt x="1504897" y="268799"/>
                </a:lnTo>
              </a:path>
              <a:path w="3092450" h="446405">
                <a:moveTo>
                  <a:pt x="1515299" y="258112"/>
                </a:moveTo>
                <a:lnTo>
                  <a:pt x="0" y="446212"/>
                </a:lnTo>
              </a:path>
              <a:path w="3092450" h="446405">
                <a:moveTo>
                  <a:pt x="1523322" y="265299"/>
                </a:moveTo>
                <a:lnTo>
                  <a:pt x="3092322" y="446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942475" y="2672199"/>
            <a:ext cx="1143000" cy="79692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observer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9974" y="2672212"/>
            <a:ext cx="1143000" cy="79692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observer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097425" y="2113800"/>
            <a:ext cx="1416685" cy="558800"/>
          </a:xfrm>
          <a:custGeom>
            <a:avLst/>
            <a:gdLst/>
            <a:ahLst/>
            <a:cxnLst/>
            <a:rect l="l" t="t" r="r" b="b"/>
            <a:pathLst>
              <a:path w="1416685" h="558800">
                <a:moveTo>
                  <a:pt x="0" y="0"/>
                </a:moveTo>
                <a:lnTo>
                  <a:pt x="1416299" y="5582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879200" y="3828088"/>
            <a:ext cx="256349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70" i="1">
                <a:latin typeface="Trebuchet MS"/>
                <a:cs typeface="Trebuchet MS"/>
              </a:rPr>
              <a:t>Observable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90" i="1">
                <a:latin typeface="Trebuchet MS"/>
                <a:cs typeface="Trebuchet MS"/>
              </a:rPr>
              <a:t>froid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40" i="1">
                <a:latin typeface="Trebuchet MS"/>
                <a:cs typeface="Trebuchet MS"/>
              </a:rPr>
              <a:t>plusieurs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90" i="1">
                <a:latin typeface="Trebuchet MS"/>
                <a:cs typeface="Trebuchet MS"/>
              </a:rPr>
              <a:t>ﬂux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25" i="1">
                <a:latin typeface="Trebuchet MS"/>
                <a:cs typeface="Trebuchet MS"/>
              </a:rPr>
              <a:t>de</a:t>
            </a:r>
            <a:r>
              <a:rPr dirty="0" sz="1400" spc="-25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données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30" i="1">
                <a:latin typeface="Trebuchet MS"/>
                <a:cs typeface="Trebuchet MS"/>
              </a:rPr>
              <a:t>(instances)</a:t>
            </a:r>
            <a:r>
              <a:rPr dirty="0" sz="1400" spc="-75" i="1">
                <a:latin typeface="Trebuchet MS"/>
                <a:cs typeface="Trebuchet MS"/>
              </a:rPr>
              <a:t> </a:t>
            </a:r>
            <a:r>
              <a:rPr dirty="0" sz="1400" spc="-65" i="1">
                <a:latin typeface="Trebuchet MS"/>
                <a:cs typeface="Trebuchet MS"/>
              </a:rPr>
              <a:t>pour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10" i="1">
                <a:latin typeface="Trebuchet MS"/>
                <a:cs typeface="Trebuchet MS"/>
              </a:rPr>
              <a:t>chacun </a:t>
            </a:r>
            <a:r>
              <a:rPr dirty="0" sz="1400" spc="-20" i="1">
                <a:latin typeface="Trebuchet MS"/>
                <a:cs typeface="Trebuchet MS"/>
              </a:rPr>
              <a:t>des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sz="1400" spc="-10" i="1">
                <a:latin typeface="Trebuchet MS"/>
                <a:cs typeface="Trebuchet MS"/>
              </a:rPr>
              <a:t>observers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180</a:t>
            </a:fld>
          </a:p>
        </p:txBody>
      </p:sp>
      <p:sp>
        <p:nvSpPr>
          <p:cNvPr id="18" name="object 18" descr=""/>
          <p:cNvSpPr txBox="1"/>
          <p:nvPr/>
        </p:nvSpPr>
        <p:spPr>
          <a:xfrm>
            <a:off x="5410050" y="3828088"/>
            <a:ext cx="25241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70" i="1">
                <a:latin typeface="Trebuchet MS"/>
                <a:cs typeface="Trebuchet MS"/>
              </a:rPr>
              <a:t>Observable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30" i="1">
                <a:latin typeface="Trebuchet MS"/>
                <a:cs typeface="Trebuchet MS"/>
              </a:rPr>
              <a:t>chaud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25" i="1">
                <a:latin typeface="Trebuchet MS"/>
                <a:cs typeface="Trebuchet MS"/>
              </a:rPr>
              <a:t>un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40" i="1">
                <a:latin typeface="Trebuchet MS"/>
                <a:cs typeface="Trebuchet MS"/>
              </a:rPr>
              <a:t>seul</a:t>
            </a:r>
            <a:r>
              <a:rPr dirty="0" sz="1400" spc="-90" i="1">
                <a:latin typeface="Trebuchet MS"/>
                <a:cs typeface="Trebuchet MS"/>
              </a:rPr>
              <a:t> ﬂux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de</a:t>
            </a:r>
            <a:r>
              <a:rPr dirty="0" sz="1400" spc="-45" i="1">
                <a:latin typeface="Trebuchet MS"/>
                <a:cs typeface="Trebuchet MS"/>
              </a:rPr>
              <a:t> données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(instance)</a:t>
            </a:r>
            <a:r>
              <a:rPr dirty="0" sz="1400" spc="-75" i="1">
                <a:latin typeface="Trebuchet MS"/>
                <a:cs typeface="Trebuchet MS"/>
              </a:rPr>
              <a:t> </a:t>
            </a:r>
            <a:r>
              <a:rPr dirty="0" sz="1400" spc="-65" i="1">
                <a:latin typeface="Trebuchet MS"/>
                <a:cs typeface="Trebuchet MS"/>
              </a:rPr>
              <a:t>pour</a:t>
            </a:r>
            <a:r>
              <a:rPr dirty="0" sz="1400" spc="-80" i="1">
                <a:latin typeface="Trebuchet MS"/>
                <a:cs typeface="Trebuchet MS"/>
              </a:rPr>
              <a:t> </a:t>
            </a:r>
            <a:r>
              <a:rPr dirty="0" sz="1400" spc="-35" i="1">
                <a:latin typeface="Trebuchet MS"/>
                <a:cs typeface="Trebuchet MS"/>
              </a:rPr>
              <a:t>tous</a:t>
            </a:r>
            <a:r>
              <a:rPr dirty="0" sz="1400" spc="-75" i="1">
                <a:latin typeface="Trebuchet MS"/>
                <a:cs typeface="Trebuchet MS"/>
              </a:rPr>
              <a:t> </a:t>
            </a:r>
            <a:r>
              <a:rPr dirty="0" sz="1400" spc="-25" i="1">
                <a:latin typeface="Trebuchet MS"/>
                <a:cs typeface="Trebuchet MS"/>
              </a:rPr>
              <a:t>les </a:t>
            </a:r>
            <a:r>
              <a:rPr dirty="0" sz="1400" spc="-10" i="1">
                <a:latin typeface="Trebuchet MS"/>
                <a:cs typeface="Trebuchet MS"/>
              </a:rPr>
              <a:t>observers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5400" rIns="0" bIns="0" rtlCol="0" vert="horz">
            <a:spAutoFit/>
          </a:bodyPr>
          <a:lstStyle/>
          <a:p>
            <a:pPr marL="115951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Observable</a:t>
            </a:r>
            <a:r>
              <a:rPr dirty="0" spc="-110"/>
              <a:t> </a:t>
            </a:r>
            <a:r>
              <a:rPr dirty="0" spc="-50"/>
              <a:t>chaud</a:t>
            </a:r>
            <a:r>
              <a:rPr dirty="0" spc="-110"/>
              <a:t> </a:t>
            </a:r>
            <a:r>
              <a:rPr dirty="0" spc="65"/>
              <a:t>vs</a:t>
            </a:r>
            <a:r>
              <a:rPr dirty="0" spc="-110"/>
              <a:t> </a:t>
            </a:r>
            <a:r>
              <a:rPr dirty="0" spc="-50"/>
              <a:t>Observable</a:t>
            </a:r>
            <a:r>
              <a:rPr dirty="0" spc="-110"/>
              <a:t> </a:t>
            </a:r>
            <a:r>
              <a:rPr dirty="0" spc="-10"/>
              <a:t>froid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48499" y="1835437"/>
            <a:ext cx="1024890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3C78D8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ts val="1430"/>
              </a:lnSpc>
            </a:pPr>
            <a:r>
              <a:rPr dirty="0" sz="1200" spc="-25">
                <a:latin typeface="Arial"/>
                <a:cs typeface="Arial"/>
              </a:rPr>
              <a:t>Obs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35"/>
              </a:lnSpc>
            </a:pPr>
            <a:r>
              <a:rPr dirty="0" sz="1200" spc="-10">
                <a:latin typeface="Arial"/>
                <a:cs typeface="Arial"/>
              </a:rPr>
              <a:t>.subscribe()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275">
              <a:lnSpc>
                <a:spcPts val="1550"/>
              </a:lnSpc>
            </a:pPr>
            <a:fld id="{81D60167-4931-47E6-BA6A-407CBD079E47}" type="slidenum">
              <a:rPr dirty="0" spc="-25"/>
              <a:t>180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2775657" y="1827291"/>
            <a:ext cx="14090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Flux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données </a:t>
            </a:r>
            <a:r>
              <a:rPr dirty="0" sz="1200">
                <a:latin typeface="Trebuchet MS"/>
                <a:cs typeface="Trebuchet MS"/>
              </a:rPr>
              <a:t>retournées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par </a:t>
            </a:r>
            <a:r>
              <a:rPr dirty="0" sz="1200">
                <a:latin typeface="Trebuchet MS"/>
                <a:cs typeface="Trebuchet MS"/>
              </a:rPr>
              <a:t>itérations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une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seule </a:t>
            </a:r>
            <a:r>
              <a:rPr dirty="0" sz="1200" spc="-20">
                <a:latin typeface="Trebuchet MS"/>
                <a:cs typeface="Trebuchet MS"/>
              </a:rPr>
              <a:t>fois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77014" y="3045166"/>
            <a:ext cx="120523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Flux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données </a:t>
            </a:r>
            <a:r>
              <a:rPr dirty="0" sz="1200">
                <a:latin typeface="Trebuchet MS"/>
                <a:cs typeface="Trebuchet MS"/>
              </a:rPr>
              <a:t>retournées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par </a:t>
            </a:r>
            <a:r>
              <a:rPr dirty="0" sz="1200">
                <a:latin typeface="Trebuchet MS"/>
                <a:cs typeface="Trebuchet MS"/>
              </a:rPr>
              <a:t>itérations</a:t>
            </a:r>
            <a:r>
              <a:rPr dirty="0" sz="1200" spc="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(si</a:t>
            </a:r>
            <a:r>
              <a:rPr dirty="0" sz="1200" spc="6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n’a </a:t>
            </a:r>
            <a:r>
              <a:rPr dirty="0" sz="1200" spc="60">
                <a:latin typeface="Trebuchet MS"/>
                <a:cs typeface="Trebuchet MS"/>
              </a:rPr>
              <a:t>pas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été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init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pour </a:t>
            </a:r>
            <a:r>
              <a:rPr dirty="0" sz="1200" spc="-25">
                <a:latin typeface="Trebuchet MS"/>
                <a:cs typeface="Trebuchet MS"/>
              </a:rPr>
              <a:t>récupérer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un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ﬂux </a:t>
            </a:r>
            <a:r>
              <a:rPr dirty="0" sz="1200" spc="-10">
                <a:latin typeface="Trebuchet MS"/>
                <a:cs typeface="Trebuchet MS"/>
              </a:rPr>
              <a:t>vide)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8687" y="1835437"/>
            <a:ext cx="1024890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Times New Roman"/>
              <a:cs typeface="Times New Roman"/>
            </a:endParaRPr>
          </a:p>
          <a:p>
            <a:pPr marL="338455" marR="117475" indent="-216535">
              <a:lnSpc>
                <a:spcPts val="1430"/>
              </a:lnSpc>
            </a:pPr>
            <a:r>
              <a:rPr dirty="0" sz="1200" spc="-10">
                <a:latin typeface="Arial"/>
                <a:cs typeface="Arial"/>
              </a:rPr>
              <a:t>Observable Froid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0" y="1835437"/>
            <a:ext cx="473709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3C78D8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dirty="0" sz="1200" spc="-20">
                <a:latin typeface="Arial"/>
                <a:cs typeface="Arial"/>
              </a:rPr>
              <a:t>Flux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287899" y="1855212"/>
            <a:ext cx="1024890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37761C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imes New Roman"/>
              <a:cs typeface="Times New Roman"/>
            </a:endParaRPr>
          </a:p>
          <a:p>
            <a:pPr marL="374015" marR="124460" indent="-24257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Modifie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le </a:t>
            </a:r>
            <a:r>
              <a:rPr dirty="0" sz="1400" spc="-20">
                <a:latin typeface="Arial"/>
                <a:cs typeface="Arial"/>
              </a:rPr>
              <a:t>flux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87712" y="1855212"/>
            <a:ext cx="1126490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Arial"/>
                <a:cs typeface="Arial"/>
              </a:rPr>
              <a:t>unsubscribe()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88600" y="1855212"/>
            <a:ext cx="1024890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37761C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ts val="1430"/>
              </a:lnSpc>
            </a:pPr>
            <a:r>
              <a:rPr dirty="0" sz="1200" spc="-25">
                <a:latin typeface="Arial"/>
                <a:cs typeface="Arial"/>
              </a:rPr>
              <a:t>Obs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35"/>
              </a:lnSpc>
            </a:pPr>
            <a:r>
              <a:rPr dirty="0" sz="1200" spc="-10">
                <a:latin typeface="Arial"/>
                <a:cs typeface="Arial"/>
              </a:rPr>
              <a:t>.subscribe()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0" y="3230087"/>
            <a:ext cx="473709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FF00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dirty="0" sz="1200" spc="-20">
                <a:latin typeface="Arial"/>
                <a:cs typeface="Arial"/>
              </a:rPr>
              <a:t>Flux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8687" y="3230087"/>
            <a:ext cx="1024890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Times New Roman"/>
              <a:cs typeface="Times New Roman"/>
            </a:endParaRPr>
          </a:p>
          <a:p>
            <a:pPr marL="287655" marR="117475" indent="-165735">
              <a:lnSpc>
                <a:spcPts val="1430"/>
              </a:lnSpc>
            </a:pPr>
            <a:r>
              <a:rPr dirty="0" sz="1200" spc="-10">
                <a:latin typeface="Arial"/>
                <a:cs typeface="Arial"/>
              </a:rPr>
              <a:t>Observable Chaud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48499" y="3230087"/>
            <a:ext cx="1024890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FF00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ts val="1435"/>
              </a:lnSpc>
            </a:pPr>
            <a:r>
              <a:rPr dirty="0" sz="1200" spc="-25">
                <a:latin typeface="Arial"/>
                <a:cs typeface="Arial"/>
              </a:rPr>
              <a:t>Obs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35"/>
              </a:lnSpc>
            </a:pPr>
            <a:r>
              <a:rPr dirty="0" sz="1200" spc="-10">
                <a:latin typeface="Arial"/>
                <a:cs typeface="Arial"/>
              </a:rPr>
              <a:t>.subscribe()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287899" y="3230087"/>
            <a:ext cx="1024890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37761C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imes New Roman"/>
              <a:cs typeface="Times New Roman"/>
            </a:endParaRPr>
          </a:p>
          <a:p>
            <a:pPr marL="374015" marR="124460" indent="-24257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Modifie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le </a:t>
            </a:r>
            <a:r>
              <a:rPr dirty="0" sz="1400" spc="-20">
                <a:latin typeface="Arial"/>
                <a:cs typeface="Arial"/>
              </a:rPr>
              <a:t>flux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387699" y="3230087"/>
            <a:ext cx="1126490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37761C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imes New Roman"/>
              <a:cs typeface="Times New Roman"/>
            </a:endParaRPr>
          </a:p>
          <a:p>
            <a:pPr marL="424180" marR="175260" indent="-24257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Modifie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le </a:t>
            </a:r>
            <a:r>
              <a:rPr dirty="0" sz="1400" spc="-20">
                <a:latin typeface="Arial"/>
                <a:cs typeface="Arial"/>
              </a:rPr>
              <a:t>flux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588600" y="3230087"/>
            <a:ext cx="1024890" cy="758190"/>
          </a:xfrm>
          <a:prstGeom prst="rect">
            <a:avLst/>
          </a:prstGeom>
          <a:solidFill>
            <a:srgbClr val="CCCCCC"/>
          </a:solidFill>
          <a:ln w="9524">
            <a:solidFill>
              <a:srgbClr val="37761C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imes New Roman"/>
              <a:cs typeface="Times New Roman"/>
            </a:endParaRPr>
          </a:p>
          <a:p>
            <a:pPr marL="374015" marR="124460" indent="-24257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Modifie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le </a:t>
            </a:r>
            <a:r>
              <a:rPr dirty="0" sz="1400" spc="-20">
                <a:latin typeface="Arial"/>
                <a:cs typeface="Arial"/>
              </a:rPr>
              <a:t>flux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36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Exemples</a:t>
            </a:r>
            <a:r>
              <a:rPr dirty="0" spc="-135"/>
              <a:t> </a:t>
            </a:r>
            <a:r>
              <a:rPr dirty="0" spc="-35"/>
              <a:t>d’</a:t>
            </a:r>
            <a:r>
              <a:rPr dirty="0" spc="-35">
                <a:solidFill>
                  <a:srgbClr val="E1001A"/>
                </a:solidFill>
              </a:rPr>
              <a:t>observables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507899"/>
            <a:ext cx="2233930" cy="1057275"/>
            <a:chOff x="612575" y="507899"/>
            <a:chExt cx="2233930" cy="10572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606298" y="1351625"/>
              <a:ext cx="240665" cy="213360"/>
            </a:xfrm>
            <a:custGeom>
              <a:avLst/>
              <a:gdLst/>
              <a:ahLst/>
              <a:cxnLst/>
              <a:rect l="l" t="t" r="r" b="b"/>
              <a:pathLst>
                <a:path w="240664" h="213359">
                  <a:moveTo>
                    <a:pt x="240069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240069" y="0"/>
                  </a:lnTo>
                  <a:lnTo>
                    <a:pt x="240069" y="213359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58089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variable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obs</a:t>
            </a:r>
            <a:r>
              <a:rPr dirty="0" sz="1050" spc="-25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type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passe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30225" y="1545173"/>
            <a:ext cx="7499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méthode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10326" y="1564985"/>
            <a:ext cx="56070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next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99925" y="1545173"/>
            <a:ext cx="35318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paramètre.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paramètre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objet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65196" y="1564985"/>
            <a:ext cx="32067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20">
                <a:solidFill>
                  <a:srgbClr val="BD93F9"/>
                </a:solidFill>
                <a:latin typeface="Courier New"/>
                <a:cs typeface="Courier New"/>
              </a:rPr>
              <a:t>Math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71425" y="1778345"/>
            <a:ext cx="72072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random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421071" y="1758533"/>
            <a:ext cx="26485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retourne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aléatoirement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0225" y="1758533"/>
            <a:ext cx="21107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link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chiffre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entre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95">
                <a:latin typeface="Trebuchet MS"/>
                <a:cs typeface="Trebuchet MS"/>
              </a:rPr>
              <a:t>0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285">
                <a:latin typeface="Trebuchet MS"/>
                <a:cs typeface="Trebuchet MS"/>
              </a:rPr>
              <a:t>&amp;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325"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42925" y="2422235"/>
            <a:ext cx="400177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private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obs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b="1">
                <a:solidFill>
                  <a:srgbClr val="FF78C6"/>
                </a:solidFill>
                <a:latin typeface="Courier New"/>
                <a:cs typeface="Courier New"/>
              </a:rPr>
              <a:t>new</a:t>
            </a:r>
            <a:r>
              <a:rPr dirty="0" sz="1050" spc="-30" b="1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Observable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listXsubscribe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42925" y="2639405"/>
            <a:ext cx="31210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listXsubscribe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next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Math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random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2925" y="2856575"/>
            <a:ext cx="4006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});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94293" y="3198113"/>
            <a:ext cx="53092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effectue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quelques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petits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tests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constructor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comprendre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fonctionnement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42925" y="3858005"/>
            <a:ext cx="12807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constructor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42925" y="4075175"/>
            <a:ext cx="416179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.obs.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subscribe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console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log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42925" y="4292344"/>
            <a:ext cx="416179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.obs.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subscribe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console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log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42925" y="4509515"/>
            <a:ext cx="80645" cy="160020"/>
          </a:xfrm>
          <a:custGeom>
            <a:avLst/>
            <a:gdLst/>
            <a:ahLst/>
            <a:cxnLst/>
            <a:rect l="l" t="t" r="r" b="b"/>
            <a:pathLst>
              <a:path w="80645" h="160020">
                <a:moveTo>
                  <a:pt x="80023" y="160020"/>
                </a:moveTo>
                <a:lnTo>
                  <a:pt x="0" y="160020"/>
                </a:lnTo>
                <a:lnTo>
                  <a:pt x="0" y="0"/>
                </a:lnTo>
                <a:lnTo>
                  <a:pt x="80023" y="0"/>
                </a:lnTo>
                <a:lnTo>
                  <a:pt x="80023" y="160020"/>
                </a:lnTo>
                <a:close/>
              </a:path>
            </a:pathLst>
          </a:custGeom>
          <a:solidFill>
            <a:srgbClr val="282A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530225" y="4585994"/>
            <a:ext cx="106045" cy="176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85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910">
              <a:lnSpc>
                <a:spcPts val="1550"/>
              </a:lnSpc>
            </a:pPr>
            <a:fld id="{81D60167-4931-47E6-BA6A-407CBD079E47}" type="slidenum">
              <a:rPr dirty="0" spc="-25"/>
              <a:t>183</a:t>
            </a:fld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6733"/>
            <a:ext cx="3000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Exemples</a:t>
            </a:r>
            <a:r>
              <a:rPr dirty="0" spc="-125"/>
              <a:t> </a:t>
            </a:r>
            <a:r>
              <a:rPr dirty="0" spc="-80"/>
              <a:t>de</a:t>
            </a:r>
            <a:r>
              <a:rPr dirty="0" spc="-114"/>
              <a:t> </a:t>
            </a:r>
            <a:r>
              <a:rPr dirty="0" spc="-10">
                <a:solidFill>
                  <a:srgbClr val="E1001A"/>
                </a:solidFill>
              </a:rPr>
              <a:t>subjects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42925" y="507899"/>
            <a:ext cx="828040" cy="4234180"/>
            <a:chOff x="542925" y="507899"/>
            <a:chExt cx="828040" cy="42341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925" y="4581695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5" h="160020">
                  <a:moveTo>
                    <a:pt x="80023" y="160020"/>
                  </a:moveTo>
                  <a:lnTo>
                    <a:pt x="0" y="160020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2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23812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variable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0225" y="4585994"/>
            <a:ext cx="106045" cy="176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85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910">
              <a:lnSpc>
                <a:spcPts val="1550"/>
              </a:lnSpc>
            </a:pPr>
            <a:fld id="{81D60167-4931-47E6-BA6A-407CBD079E47}" type="slidenum">
              <a:rPr dirty="0" spc="-25"/>
              <a:t>183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2606298" y="1351625"/>
            <a:ext cx="32067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subj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55829" y="1331813"/>
            <a:ext cx="3204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type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Subject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laquelle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affecte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925" y="1564985"/>
            <a:ext cx="104076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b="1">
                <a:solidFill>
                  <a:srgbClr val="FF78C6"/>
                </a:solidFill>
                <a:latin typeface="Courier New"/>
                <a:cs typeface="Courier New"/>
              </a:rPr>
              <a:t>new</a:t>
            </a:r>
            <a:r>
              <a:rPr dirty="0" sz="1050" spc="-10" b="1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Subject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2925" y="2067905"/>
            <a:ext cx="23209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private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subj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b="1">
                <a:solidFill>
                  <a:srgbClr val="FF78C6"/>
                </a:solidFill>
                <a:latin typeface="Courier New"/>
                <a:cs typeface="Courier New"/>
              </a:rPr>
              <a:t>new</a:t>
            </a:r>
            <a:r>
              <a:rPr dirty="0" sz="1050" spc="-10" b="1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Subject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94293" y="2401613"/>
            <a:ext cx="57238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effectue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quelques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petits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tests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constructor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pour </a:t>
            </a:r>
            <a:r>
              <a:rPr dirty="0" sz="1400">
                <a:latin typeface="Trebuchet MS"/>
                <a:cs typeface="Trebuchet MS"/>
              </a:rPr>
              <a:t>comprendre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fonctionnement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subjects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2925" y="3061505"/>
            <a:ext cx="12807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constructor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2925" y="3278675"/>
            <a:ext cx="39211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.subj.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subscribe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console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log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42925" y="3495845"/>
            <a:ext cx="184086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.subj.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next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test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42925" y="3713015"/>
            <a:ext cx="20008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.subj.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next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test</a:t>
            </a:r>
            <a:r>
              <a:rPr dirty="0" sz="1050" spc="-7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1050" spc="-20">
                <a:solidFill>
                  <a:srgbClr val="F1FA8C"/>
                </a:solidFill>
                <a:latin typeface="Courier New"/>
                <a:cs typeface="Courier New"/>
              </a:rPr>
              <a:t>2</a:t>
            </a:r>
            <a:r>
              <a:rPr dirty="0" sz="1050" spc="-2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2925" y="3930185"/>
            <a:ext cx="39211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.subj.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subscribe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console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log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2925" y="4147355"/>
            <a:ext cx="24009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.subj.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next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Math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random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42925" y="4364525"/>
            <a:ext cx="39211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.subj.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subscribe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console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log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));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36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Exemples</a:t>
            </a:r>
            <a:r>
              <a:rPr dirty="0" spc="-125"/>
              <a:t> </a:t>
            </a:r>
            <a:r>
              <a:rPr dirty="0" spc="-80"/>
              <a:t>de</a:t>
            </a:r>
            <a:r>
              <a:rPr dirty="0" spc="-114"/>
              <a:t> </a:t>
            </a:r>
            <a:r>
              <a:rPr dirty="0" spc="-40">
                <a:solidFill>
                  <a:srgbClr val="E1001A"/>
                </a:solidFill>
              </a:rPr>
              <a:t>behaviorSubjects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58903" y="4827334"/>
            <a:ext cx="27368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999999"/>
                </a:solidFill>
                <a:latin typeface="Trebuchet MS"/>
                <a:cs typeface="Trebuchet MS"/>
              </a:rPr>
              <a:t>184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42925" y="507899"/>
            <a:ext cx="828040" cy="4451350"/>
            <a:chOff x="542925" y="507899"/>
            <a:chExt cx="828040" cy="44513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925" y="4798865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5" h="160020">
                  <a:moveTo>
                    <a:pt x="80023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19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94293" y="1331813"/>
            <a:ext cx="23812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variable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606298" y="1351625"/>
            <a:ext cx="48069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behave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115875" y="1331813"/>
            <a:ext cx="30549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type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BehaviorSubject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laquelle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0225" y="1545173"/>
            <a:ext cx="8420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latin typeface="Trebuchet MS"/>
                <a:cs typeface="Trebuchet MS"/>
              </a:rPr>
              <a:t>affecte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02730" y="1564985"/>
            <a:ext cx="176085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b="1">
                <a:solidFill>
                  <a:srgbClr val="FF78C6"/>
                </a:solidFill>
                <a:latin typeface="Courier New"/>
                <a:cs typeface="Courier New"/>
              </a:rPr>
              <a:t>new</a:t>
            </a:r>
            <a:r>
              <a:rPr dirty="0" sz="1050" spc="-10" b="1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BehaviorSubject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0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2925" y="1991705"/>
            <a:ext cx="32010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private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behave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b="1">
                <a:solidFill>
                  <a:srgbClr val="FF78C6"/>
                </a:solidFill>
                <a:latin typeface="Courier New"/>
                <a:cs typeface="Courier New"/>
              </a:rPr>
              <a:t>new</a:t>
            </a:r>
            <a:r>
              <a:rPr dirty="0" sz="1050" spc="-15" b="1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BehaviorSubject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0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94293" y="2401613"/>
            <a:ext cx="57238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effectue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quelques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petits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tests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constructor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pour </a:t>
            </a:r>
            <a:r>
              <a:rPr dirty="0" sz="1400">
                <a:latin typeface="Trebuchet MS"/>
                <a:cs typeface="Trebuchet MS"/>
              </a:rPr>
              <a:t>comprendre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fonctionnement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behaviorSubjects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542925" y="3061505"/>
          <a:ext cx="4081779" cy="1677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160"/>
                <a:gridCol w="320040"/>
                <a:gridCol w="960119"/>
                <a:gridCol w="1520190"/>
              </a:tblGrid>
              <a:tr h="188595">
                <a:tc>
                  <a:txBody>
                    <a:bodyPr/>
                    <a:lstStyle/>
                    <a:p>
                      <a:pPr marL="160020">
                        <a:lnSpc>
                          <a:spcPts val="1220"/>
                        </a:lnSpc>
                      </a:pPr>
                      <a:r>
                        <a:rPr dirty="0" sz="1050" spc="-1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constructor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(){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653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.behave.</a:t>
                      </a:r>
                      <a:r>
                        <a:rPr dirty="0" sz="105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subscribe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((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dirty="0" sz="1050" spc="-7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dirty="0" sz="1050" spc="-5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65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spc="-1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.behave.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next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71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.behave.</a:t>
                      </a:r>
                      <a:r>
                        <a:rPr dirty="0" sz="105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subscribe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((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dirty="0" sz="1050" spc="-7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dirty="0" sz="1050" spc="-5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65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spc="-1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.behave.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next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71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spc="-1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.behave.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next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Math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random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());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21653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.behave.</a:t>
                      </a:r>
                      <a:r>
                        <a:rPr dirty="0" sz="105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subscribe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((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dirty="0" sz="1050" spc="-7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dirty="0" sz="1050" spc="-5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8595">
                <a:tc gridSpan="4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.behave.</a:t>
                      </a:r>
                      <a:r>
                        <a:rPr dirty="0" sz="105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subscribe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((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dirty="0" sz="1050" spc="-7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dirty="0" sz="1050" spc="-5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530225" y="4780831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70732"/>
            <a:ext cx="3653790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25"/>
              <a:t>Commit</a:t>
            </a:r>
            <a:r>
              <a:rPr dirty="0" spc="-140"/>
              <a:t> </a:t>
            </a:r>
            <a:r>
              <a:rPr dirty="0" spc="-45"/>
              <a:t>21</a:t>
            </a:r>
            <a:r>
              <a:rPr dirty="0" spc="-130"/>
              <a:t> </a:t>
            </a:r>
            <a:r>
              <a:rPr dirty="0" spc="-220"/>
              <a:t>:</a:t>
            </a:r>
            <a:r>
              <a:rPr dirty="0" spc="-114"/>
              <a:t> </a:t>
            </a:r>
            <a:r>
              <a:rPr dirty="0" spc="-10">
                <a:solidFill>
                  <a:srgbClr val="E1001A"/>
                </a:solidFill>
              </a:rPr>
              <a:t>Observable, </a:t>
            </a:r>
            <a:r>
              <a:rPr dirty="0" spc="-55">
                <a:solidFill>
                  <a:srgbClr val="E1001A"/>
                </a:solidFill>
              </a:rPr>
              <a:t>Subject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55">
                <a:solidFill>
                  <a:srgbClr val="E1001A"/>
                </a:solidFill>
              </a:rPr>
              <a:t>BehaviorSubject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60693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10">
                <a:latin typeface="Trebuchet MS"/>
                <a:cs typeface="Trebuchet MS"/>
              </a:rPr>
              <a:t>21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concernant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observables,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subjects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behaviorSubjects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1550"/>
              </a:lnSpc>
            </a:pPr>
            <a:fld id="{81D60167-4931-47E6-BA6A-407CBD079E47}" type="slidenum">
              <a:rPr dirty="0" spc="-25"/>
              <a:t>189</a:t>
            </a:fld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1325" y="2523624"/>
            <a:ext cx="10737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75" b="1">
                <a:solidFill>
                  <a:srgbClr val="E1001A"/>
                </a:solidFill>
                <a:latin typeface="Trebuchet MS"/>
                <a:cs typeface="Trebuchet MS"/>
              </a:rPr>
              <a:t>18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325" y="3643383"/>
            <a:ext cx="20167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SharedModule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1550"/>
              </a:lnSpc>
            </a:pPr>
            <a:fld id="{81D60167-4931-47E6-BA6A-407CBD079E47}" type="slidenum">
              <a:rPr dirty="0" spc="-25"/>
              <a:t>189</a:t>
            </a:fld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14025" y="993078"/>
            <a:ext cx="2266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Imports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dans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OrdersModule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59099" y="1582974"/>
            <a:ext cx="2886710" cy="1974214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OrdersModule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59099" y="3870474"/>
            <a:ext cx="807085" cy="95631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85725" marR="130175">
              <a:lnSpc>
                <a:spcPts val="1650"/>
              </a:lnSpc>
              <a:spcBef>
                <a:spcPts val="5"/>
              </a:spcBef>
            </a:pPr>
            <a:r>
              <a:rPr dirty="0" sz="1400" spc="-10">
                <a:latin typeface="Arial"/>
                <a:cs typeface="Arial"/>
              </a:rPr>
              <a:t>Shared 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93674" y="3870474"/>
            <a:ext cx="1306195" cy="95631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155"/>
              </a:spcBef>
            </a:pPr>
            <a:r>
              <a:rPr dirty="0" sz="1400" spc="-10">
                <a:latin typeface="Arial"/>
                <a:cs typeface="Arial"/>
              </a:rPr>
              <a:t>IconsModule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336806" y="3566134"/>
            <a:ext cx="1214755" cy="309245"/>
            <a:chOff x="1336806" y="3566134"/>
            <a:chExt cx="1214755" cy="309245"/>
          </a:xfrm>
        </p:grpSpPr>
        <p:sp>
          <p:nvSpPr>
            <p:cNvPr id="11" name="object 11" descr=""/>
            <p:cNvSpPr/>
            <p:nvPr/>
          </p:nvSpPr>
          <p:spPr>
            <a:xfrm>
              <a:off x="1357298" y="3614113"/>
              <a:ext cx="5715" cy="256540"/>
            </a:xfrm>
            <a:custGeom>
              <a:avLst/>
              <a:gdLst/>
              <a:ahLst/>
              <a:cxnLst/>
              <a:rect l="l" t="t" r="r" b="b"/>
              <a:pathLst>
                <a:path w="5715" h="256539">
                  <a:moveTo>
                    <a:pt x="5151" y="25636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41568" y="35708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532"/>
                  </a:moveTo>
                  <a:lnTo>
                    <a:pt x="14861" y="0"/>
                  </a:lnTo>
                  <a:lnTo>
                    <a:pt x="31459" y="42900"/>
                  </a:lnTo>
                  <a:lnTo>
                    <a:pt x="0" y="4353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41568" y="35708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9" y="42900"/>
                  </a:moveTo>
                  <a:lnTo>
                    <a:pt x="14861" y="0"/>
                  </a:lnTo>
                  <a:lnTo>
                    <a:pt x="0" y="43532"/>
                  </a:lnTo>
                  <a:lnTo>
                    <a:pt x="31459" y="4290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287530" y="3615638"/>
              <a:ext cx="259715" cy="255270"/>
            </a:xfrm>
            <a:custGeom>
              <a:avLst/>
              <a:gdLst/>
              <a:ahLst/>
              <a:cxnLst/>
              <a:rect l="l" t="t" r="r" b="b"/>
              <a:pathLst>
                <a:path w="259714" h="255270">
                  <a:moveTo>
                    <a:pt x="259243" y="25483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256705" y="3585336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19796" y="41521"/>
                  </a:moveTo>
                  <a:lnTo>
                    <a:pt x="0" y="0"/>
                  </a:lnTo>
                  <a:lnTo>
                    <a:pt x="41854" y="19081"/>
                  </a:lnTo>
                  <a:lnTo>
                    <a:pt x="19796" y="4152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256705" y="3585336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41854" y="19081"/>
                  </a:moveTo>
                  <a:lnTo>
                    <a:pt x="0" y="0"/>
                  </a:lnTo>
                  <a:lnTo>
                    <a:pt x="19796" y="41521"/>
                  </a:lnTo>
                  <a:lnTo>
                    <a:pt x="41854" y="1908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119325" y="2006937"/>
            <a:ext cx="29114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On</a:t>
            </a:r>
            <a:r>
              <a:rPr dirty="0" sz="1400" spc="1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1400" spc="1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besoin</a:t>
            </a:r>
            <a:r>
              <a:rPr dirty="0" sz="1400" spc="1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de</a:t>
            </a:r>
            <a:r>
              <a:rPr dirty="0" sz="1400" spc="1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Shared</a:t>
            </a:r>
            <a:r>
              <a:rPr dirty="0" sz="1400" spc="1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Module</a:t>
            </a:r>
            <a:r>
              <a:rPr dirty="0" sz="1400" spc="2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45" b="0">
                <a:solidFill>
                  <a:srgbClr val="000000"/>
                </a:solidFill>
                <a:latin typeface="Trebuchet MS"/>
                <a:cs typeface="Trebuchet MS"/>
              </a:rPr>
              <a:t>et</a:t>
            </a:r>
            <a:r>
              <a:rPr dirty="0" sz="1400" spc="1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25" b="0">
                <a:solidFill>
                  <a:srgbClr val="000000"/>
                </a:solidFill>
                <a:latin typeface="Trebuchet MS"/>
                <a:cs typeface="Trebuchet MS"/>
              </a:rPr>
              <a:t>de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IconsModule</a:t>
            </a:r>
            <a:r>
              <a:rPr dirty="0" sz="1400" spc="18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70" b="0">
                <a:solidFill>
                  <a:srgbClr val="000000"/>
                </a:solidFill>
                <a:latin typeface="Trebuchet MS"/>
                <a:cs typeface="Trebuchet MS"/>
              </a:rPr>
              <a:t>dans</a:t>
            </a:r>
            <a:r>
              <a:rPr dirty="0" sz="1400" spc="18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 b="0">
                <a:solidFill>
                  <a:srgbClr val="000000"/>
                </a:solidFill>
                <a:latin typeface="Trebuchet MS"/>
                <a:cs typeface="Trebuchet MS"/>
              </a:rPr>
              <a:t>OrdersModule.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1550"/>
              </a:lnSpc>
            </a:pPr>
            <a:fld id="{81D60167-4931-47E6-BA6A-407CBD079E47}" type="slidenum">
              <a:rPr dirty="0" spc="-25"/>
              <a:t>189</a:t>
            </a:fld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14025" y="993078"/>
            <a:ext cx="4393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SharedModule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exporte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0" b="1">
                <a:solidFill>
                  <a:srgbClr val="B7B7B7"/>
                </a:solidFill>
                <a:latin typeface="Calibri"/>
                <a:cs typeface="Calibri"/>
              </a:rPr>
              <a:t>les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0" b="1">
                <a:solidFill>
                  <a:srgbClr val="B7B7B7"/>
                </a:solidFill>
                <a:latin typeface="Calibri"/>
                <a:cs typeface="Calibri"/>
              </a:rPr>
              <a:t>modules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Templates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et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Icons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59199" y="1794899"/>
            <a:ext cx="2281555" cy="155384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OrdersModule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47900" y="1278574"/>
            <a:ext cx="1306195" cy="956310"/>
          </a:xfrm>
          <a:prstGeom prst="rect"/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85725" marR="402590">
              <a:lnSpc>
                <a:spcPts val="1650"/>
              </a:lnSpc>
              <a:spcBef>
                <a:spcPts val="5"/>
              </a:spcBef>
            </a:pPr>
            <a:r>
              <a:rPr dirty="0" sz="1400" spc="-30" b="0">
                <a:solidFill>
                  <a:srgbClr val="000000"/>
                </a:solidFill>
                <a:latin typeface="Arial"/>
                <a:cs typeface="Arial"/>
              </a:rPr>
              <a:t>Templates </a:t>
            </a:r>
            <a:r>
              <a:rPr dirty="0" sz="1400" spc="-10" b="0">
                <a:solidFill>
                  <a:srgbClr val="000000"/>
                </a:solidFill>
                <a:latin typeface="Arial"/>
                <a:cs typeface="Arial"/>
              </a:rPr>
              <a:t>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765100" y="2093849"/>
            <a:ext cx="1821814" cy="95631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155"/>
              </a:spcBef>
            </a:pPr>
            <a:r>
              <a:rPr dirty="0" sz="1400" spc="-10">
                <a:latin typeface="Arial"/>
                <a:cs typeface="Arial"/>
              </a:rPr>
              <a:t>SharedModule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247900" y="2902274"/>
            <a:ext cx="1306195" cy="95631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155"/>
              </a:spcBef>
            </a:pPr>
            <a:r>
              <a:rPr dirty="0" sz="1400" spc="-10">
                <a:latin typeface="Arial"/>
                <a:cs typeface="Arial"/>
              </a:rPr>
              <a:t>IconsModule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249862" y="1751712"/>
            <a:ext cx="3002915" cy="2959100"/>
            <a:chOff x="3249862" y="1751712"/>
            <a:chExt cx="3002915" cy="2959100"/>
          </a:xfrm>
        </p:grpSpPr>
        <p:sp>
          <p:nvSpPr>
            <p:cNvPr id="12" name="object 12" descr=""/>
            <p:cNvSpPr/>
            <p:nvPr/>
          </p:nvSpPr>
          <p:spPr>
            <a:xfrm>
              <a:off x="5622695" y="1756474"/>
              <a:ext cx="625475" cy="771525"/>
            </a:xfrm>
            <a:custGeom>
              <a:avLst/>
              <a:gdLst/>
              <a:ahLst/>
              <a:cxnLst/>
              <a:rect l="l" t="t" r="r" b="b"/>
              <a:pathLst>
                <a:path w="625475" h="771525">
                  <a:moveTo>
                    <a:pt x="625204" y="0"/>
                  </a:moveTo>
                  <a:lnTo>
                    <a:pt x="0" y="77101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595470" y="251757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0" y="43483"/>
                  </a:moveTo>
                  <a:lnTo>
                    <a:pt x="15005" y="0"/>
                  </a:lnTo>
                  <a:lnTo>
                    <a:pt x="39444" y="19818"/>
                  </a:lnTo>
                  <a:lnTo>
                    <a:pt x="0" y="4348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595470" y="251757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15005" y="0"/>
                  </a:moveTo>
                  <a:lnTo>
                    <a:pt x="0" y="43483"/>
                  </a:lnTo>
                  <a:lnTo>
                    <a:pt x="39444" y="19818"/>
                  </a:lnTo>
                  <a:lnTo>
                    <a:pt x="15005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622879" y="2615914"/>
              <a:ext cx="625475" cy="764540"/>
            </a:xfrm>
            <a:custGeom>
              <a:avLst/>
              <a:gdLst/>
              <a:ahLst/>
              <a:cxnLst/>
              <a:rect l="l" t="t" r="r" b="b"/>
              <a:pathLst>
                <a:path w="625475" h="764539">
                  <a:moveTo>
                    <a:pt x="625020" y="76426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595515" y="2582454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15185" y="43420"/>
                  </a:moveTo>
                  <a:lnTo>
                    <a:pt x="0" y="0"/>
                  </a:lnTo>
                  <a:lnTo>
                    <a:pt x="39542" y="23500"/>
                  </a:lnTo>
                  <a:lnTo>
                    <a:pt x="15185" y="434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95515" y="2582454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39542" y="23500"/>
                  </a:moveTo>
                  <a:lnTo>
                    <a:pt x="0" y="0"/>
                  </a:lnTo>
                  <a:lnTo>
                    <a:pt x="15185" y="43420"/>
                  </a:lnTo>
                  <a:lnTo>
                    <a:pt x="39542" y="2350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297849" y="2571750"/>
              <a:ext cx="467359" cy="0"/>
            </a:xfrm>
            <a:custGeom>
              <a:avLst/>
              <a:gdLst/>
              <a:ahLst/>
              <a:cxnLst/>
              <a:rect l="l" t="t" r="r" b="b"/>
              <a:pathLst>
                <a:path w="467360" h="0">
                  <a:moveTo>
                    <a:pt x="46724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254624" y="2556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31465"/>
                  </a:moveTo>
                  <a:lnTo>
                    <a:pt x="0" y="15732"/>
                  </a:lnTo>
                  <a:lnTo>
                    <a:pt x="43225" y="0"/>
                  </a:lnTo>
                  <a:lnTo>
                    <a:pt x="43225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254624" y="2556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5" y="0"/>
                  </a:moveTo>
                  <a:lnTo>
                    <a:pt x="0" y="15732"/>
                  </a:lnTo>
                  <a:lnTo>
                    <a:pt x="43225" y="31465"/>
                  </a:lnTo>
                  <a:lnTo>
                    <a:pt x="43225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7618" y="3156674"/>
              <a:ext cx="2521081" cy="1553699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1550"/>
              </a:lnSpc>
            </a:pPr>
            <a:fld id="{81D60167-4931-47E6-BA6A-407CBD079E47}" type="slidenum">
              <a:rPr dirty="0" spc="-25"/>
              <a:t>189</a:t>
            </a:fld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83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Les</a:t>
            </a:r>
            <a:r>
              <a:rPr dirty="0" spc="-114"/>
              <a:t> </a:t>
            </a:r>
            <a:r>
              <a:rPr dirty="0" spc="-35"/>
              <a:t>imports</a:t>
            </a:r>
            <a:r>
              <a:rPr dirty="0" spc="-114"/>
              <a:t> </a:t>
            </a:r>
            <a:r>
              <a:rPr dirty="0" spc="-145"/>
              <a:t>&amp;</a:t>
            </a:r>
            <a:r>
              <a:rPr dirty="0" spc="-110"/>
              <a:t> </a:t>
            </a:r>
            <a:r>
              <a:rPr dirty="0" spc="-45"/>
              <a:t>exports</a:t>
            </a:r>
            <a:r>
              <a:rPr dirty="0" spc="-85"/>
              <a:t> </a:t>
            </a:r>
            <a:r>
              <a:rPr dirty="0" spc="-10">
                <a:solidFill>
                  <a:srgbClr val="E1001A"/>
                </a:solidFill>
              </a:rPr>
              <a:t>necessaires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507899"/>
            <a:ext cx="758190" cy="2371725"/>
            <a:chOff x="612575" y="507899"/>
            <a:chExt cx="758190" cy="23717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00125" y="2719415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4" h="160019">
                  <a:moveTo>
                    <a:pt x="80023" y="160020"/>
                  </a:moveTo>
                  <a:lnTo>
                    <a:pt x="0" y="160020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2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55105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60">
                <a:latin typeface="Trebuchet MS"/>
                <a:cs typeface="Trebuchet MS"/>
              </a:rPr>
              <a:t>Sur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SharedModule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exporte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TemplatesModule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IconsModule</a:t>
            </a: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 b="1">
                <a:latin typeface="Trebuchet MS"/>
                <a:cs typeface="Trebuchet MS"/>
              </a:rPr>
              <a:t>shared.module.ts</a:t>
            </a:r>
            <a:r>
              <a:rPr dirty="0" sz="1400" spc="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0125" y="2067905"/>
            <a:ext cx="9607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exports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0125" y="2285075"/>
            <a:ext cx="16135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TemplatesModule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0125" y="2502245"/>
            <a:ext cx="12007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IconsModule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4293" y="2701381"/>
            <a:ext cx="3872229" cy="810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5815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urier New"/>
              <a:cs typeface="Courier New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60">
                <a:latin typeface="Trebuchet MS"/>
                <a:cs typeface="Trebuchet MS"/>
              </a:rPr>
              <a:t>Sur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OrdersModule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SharedModule</a:t>
            </a: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 b="1">
                <a:latin typeface="Trebuchet MS"/>
                <a:cs typeface="Trebuchet MS"/>
              </a:rPr>
              <a:t>orders.module.ts</a:t>
            </a:r>
            <a:r>
              <a:rPr dirty="0" sz="1400" spc="-2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0125" y="3795605"/>
            <a:ext cx="8007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imports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0125" y="4012775"/>
            <a:ext cx="10534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CommonModule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00125" y="4229945"/>
            <a:ext cx="16135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OrdersRoutingModule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00125" y="4447115"/>
            <a:ext cx="9607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SharedModule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000125" y="4664285"/>
            <a:ext cx="80645" cy="160020"/>
          </a:xfrm>
          <a:custGeom>
            <a:avLst/>
            <a:gdLst/>
            <a:ahLst/>
            <a:cxnLst/>
            <a:rect l="l" t="t" r="r" b="b"/>
            <a:pathLst>
              <a:path w="80644" h="160020">
                <a:moveTo>
                  <a:pt x="80023" y="160020"/>
                </a:moveTo>
                <a:lnTo>
                  <a:pt x="0" y="160020"/>
                </a:lnTo>
                <a:lnTo>
                  <a:pt x="0" y="0"/>
                </a:lnTo>
                <a:lnTo>
                  <a:pt x="80023" y="0"/>
                </a:lnTo>
                <a:lnTo>
                  <a:pt x="80023" y="160020"/>
                </a:lnTo>
                <a:close/>
              </a:path>
            </a:pathLst>
          </a:custGeom>
          <a:solidFill>
            <a:srgbClr val="282A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987425" y="4646251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1550"/>
              </a:lnSpc>
            </a:pPr>
            <a:fld id="{81D60167-4931-47E6-BA6A-407CBD079E47}" type="slidenum">
              <a:rPr dirty="0" spc="-25"/>
              <a:t>189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65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Install</a:t>
            </a:r>
            <a:r>
              <a:rPr dirty="0" spc="-100"/>
              <a:t> </a:t>
            </a:r>
            <a:r>
              <a:rPr dirty="0" spc="-35">
                <a:solidFill>
                  <a:srgbClr val="E1001A"/>
                </a:solidFill>
              </a:rPr>
              <a:t>Angular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>
                <a:solidFill>
                  <a:srgbClr val="E1001A"/>
                </a:solidFill>
              </a:rPr>
              <a:t>CLI</a:t>
            </a:r>
            <a:r>
              <a:rPr dirty="0" spc="-105">
                <a:solidFill>
                  <a:srgbClr val="E1001A"/>
                </a:solidFill>
              </a:rPr>
              <a:t> </a:t>
            </a:r>
            <a:r>
              <a:rPr dirty="0" spc="-95">
                <a:solidFill>
                  <a:srgbClr val="E1001A"/>
                </a:solidFill>
              </a:rPr>
              <a:t>en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global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56779" y="4827334"/>
            <a:ext cx="17589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0">
                <a:solidFill>
                  <a:srgbClr val="999999"/>
                </a:solidFill>
                <a:latin typeface="Trebuchet MS"/>
                <a:cs typeface="Trebuchet MS"/>
              </a:rPr>
              <a:t>19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9" y="1331813"/>
            <a:ext cx="46228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Doc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ofﬁcielle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85">
                <a:latin typeface="Trebuchet MS"/>
                <a:cs typeface="Trebuchet MS"/>
              </a:rPr>
              <a:t>=&gt;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Getting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started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85">
                <a:latin typeface="Trebuchet MS"/>
                <a:cs typeface="Trebuchet MS"/>
              </a:rPr>
              <a:t>=&gt;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Setup </a:t>
            </a:r>
            <a:r>
              <a:rPr dirty="0" sz="1400" spc="-10">
                <a:latin typeface="Trebuchet MS"/>
                <a:cs typeface="Trebuchet MS"/>
                <a:hlinkClick r:id="rId3"/>
              </a:rPr>
              <a:t>https://www.npmjs.com/package/@angular/cli/v/14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0131" y="1991705"/>
            <a:ext cx="2240915" cy="160020"/>
          </a:xfrm>
          <a:prstGeom prst="rect">
            <a:avLst/>
          </a:prstGeom>
          <a:solidFill>
            <a:srgbClr val="DBFFD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latin typeface="Courier New"/>
                <a:cs typeface="Courier New"/>
              </a:rPr>
              <a:t>npm</a:t>
            </a:r>
            <a:r>
              <a:rPr dirty="0" sz="1050" spc="-2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i</a:t>
            </a:r>
            <a:r>
              <a:rPr dirty="0" sz="1050" spc="-5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-</a:t>
            </a:r>
            <a:r>
              <a:rPr dirty="0" sz="1050">
                <a:latin typeface="Courier New"/>
                <a:cs typeface="Courier New"/>
              </a:rPr>
              <a:t>g</a:t>
            </a:r>
            <a:r>
              <a:rPr dirty="0" sz="1050" spc="-5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@angular/cli@14.0.0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94293" y="2370713"/>
            <a:ext cx="464756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CLI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outil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développé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Teams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Gestionnaire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Bundle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Permet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concevoir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applications</a:t>
            </a:r>
            <a:r>
              <a:rPr dirty="0" sz="1400" spc="-10">
                <a:latin typeface="Trebuchet MS"/>
                <a:cs typeface="Trebuchet MS"/>
              </a:rPr>
              <a:t> modulaires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94293" y="3650872"/>
            <a:ext cx="555244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Permet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ligne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commande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workspaces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Angular, </a:t>
            </a:r>
            <a:r>
              <a:rPr dirty="0" sz="1400">
                <a:latin typeface="Trebuchet MS"/>
                <a:cs typeface="Trebuchet MS"/>
              </a:rPr>
              <a:t>applications,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librairies,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composants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(Modules,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services,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pipes, </a:t>
            </a:r>
            <a:r>
              <a:rPr dirty="0" sz="1400" spc="-25">
                <a:latin typeface="Trebuchet MS"/>
                <a:cs typeface="Trebuchet MS"/>
              </a:rPr>
              <a:t>directives,</a:t>
            </a:r>
            <a:r>
              <a:rPr dirty="0" sz="1400" spc="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components,</a:t>
            </a:r>
            <a:r>
              <a:rPr dirty="0" sz="1400" spc="7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……)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4293" y="4504312"/>
            <a:ext cx="52114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Install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défaut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ensemble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d’outils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dépendances </a:t>
            </a:r>
            <a:r>
              <a:rPr dirty="0" sz="1400" spc="-40">
                <a:latin typeface="Trebuchet MS"/>
                <a:cs typeface="Trebuchet MS"/>
              </a:rPr>
              <a:t>(TypeScript,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compilateur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JS,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Karma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Test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Unitaires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et Protractor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tests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End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114">
                <a:latin typeface="Trebuchet MS"/>
                <a:cs typeface="Trebuchet MS"/>
              </a:rPr>
              <a:t>To</a:t>
            </a:r>
            <a:r>
              <a:rPr dirty="0" sz="1400" spc="-20">
                <a:latin typeface="Trebuchet MS"/>
                <a:cs typeface="Trebuchet MS"/>
              </a:rPr>
              <a:t> End)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70175" y="4156350"/>
            <a:ext cx="2989580" cy="89598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46355" rIns="0" bIns="0" rtlCol="0" vert="horz">
            <a:spAutoFit/>
          </a:bodyPr>
          <a:lstStyle/>
          <a:p>
            <a:pPr marL="85090" marR="437515">
              <a:lnSpc>
                <a:spcPct val="114999"/>
              </a:lnSpc>
              <a:spcBef>
                <a:spcPts val="365"/>
              </a:spcBef>
            </a:pPr>
            <a:r>
              <a:rPr dirty="0" sz="1400" spc="75">
                <a:latin typeface="Trebuchet MS"/>
                <a:cs typeface="Trebuchet MS"/>
              </a:rPr>
              <a:t>npm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uninstall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-g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@angular/cli </a:t>
            </a:r>
            <a:r>
              <a:rPr dirty="0" sz="1400" spc="75">
                <a:latin typeface="Trebuchet MS"/>
                <a:cs typeface="Trebuchet MS"/>
              </a:rPr>
              <a:t>npm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install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-</a:t>
            </a:r>
            <a:r>
              <a:rPr dirty="0" sz="1400" spc="-50">
                <a:latin typeface="Trebuchet MS"/>
                <a:cs typeface="Trebuchet MS"/>
              </a:rPr>
              <a:t>g </a:t>
            </a:r>
            <a:r>
              <a:rPr dirty="0" sz="1400" spc="-10">
                <a:latin typeface="Trebuchet MS"/>
                <a:cs typeface="Trebuchet MS"/>
              </a:rPr>
              <a:t>@angular/cli@latest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2094237"/>
            <a:ext cx="3265170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19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20"/>
              <a:t>@Input()</a:t>
            </a:r>
            <a:r>
              <a:rPr dirty="0" spc="-105"/>
              <a:t> </a:t>
            </a:r>
            <a:r>
              <a:rPr dirty="0" spc="-60"/>
              <a:t>data</a:t>
            </a:r>
            <a:r>
              <a:rPr dirty="0" spc="-100"/>
              <a:t> </a:t>
            </a:r>
            <a:r>
              <a:rPr dirty="0" spc="-55"/>
              <a:t>binding</a:t>
            </a:r>
            <a:r>
              <a:rPr dirty="0" spc="-105"/>
              <a:t> </a:t>
            </a:r>
            <a:r>
              <a:rPr dirty="0" spc="-60"/>
              <a:t>&amp; </a:t>
            </a:r>
            <a:r>
              <a:rPr dirty="0" spc="-65"/>
              <a:t>lifecycle</a:t>
            </a:r>
            <a:r>
              <a:rPr dirty="0" spc="-100"/>
              <a:t> </a:t>
            </a:r>
            <a:r>
              <a:rPr dirty="0" spc="-10"/>
              <a:t>hooks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1550"/>
              </a:lnSpc>
            </a:pPr>
            <a:fld id="{81D60167-4931-47E6-BA6A-407CBD079E47}" type="slidenum">
              <a:rPr dirty="0" spc="-25"/>
              <a:t>189</a:t>
            </a:fld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6950" y="1183474"/>
            <a:ext cx="3618865" cy="269811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dirty="0" sz="1400" spc="-20"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Arial"/>
                <a:cs typeface="Arial"/>
              </a:rPr>
              <a:t>&lt;app-</a:t>
            </a:r>
            <a:r>
              <a:rPr dirty="0" sz="1400">
                <a:latin typeface="Arial"/>
                <a:cs typeface="Arial"/>
              </a:rPr>
              <a:t>enfant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label=”Supprimer”&gt;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1550"/>
              </a:lnSpc>
            </a:pPr>
            <a:fld id="{81D60167-4931-47E6-BA6A-407CBD079E47}" type="slidenum">
              <a:rPr dirty="0" spc="-25"/>
              <a:t>189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903125" y="2135450"/>
            <a:ext cx="2484120" cy="1373505"/>
          </a:xfrm>
          <a:prstGeom prst="rect">
            <a:avLst/>
          </a:prstGeom>
          <a:solidFill>
            <a:srgbClr val="DCDCAA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5725">
              <a:lnSpc>
                <a:spcPts val="1240"/>
              </a:lnSpc>
            </a:pPr>
            <a:r>
              <a:rPr dirty="0" sz="1400">
                <a:latin typeface="Arial"/>
                <a:cs typeface="Arial"/>
              </a:rPr>
              <a:t>TS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du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composant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enfant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@Input()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85725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HTML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du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composant</a:t>
            </a:r>
            <a:r>
              <a:rPr dirty="0" sz="1400" spc="-10">
                <a:latin typeface="Arial"/>
                <a:cs typeface="Arial"/>
              </a:rPr>
              <a:t> enfant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1664"/>
              </a:lnSpc>
            </a:pPr>
            <a:r>
              <a:rPr dirty="0" sz="1400" spc="-10">
                <a:latin typeface="Arial"/>
                <a:cs typeface="Arial"/>
              </a:rPr>
              <a:t>{{title}}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05025" y="1786838"/>
            <a:ext cx="3399790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passe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valeur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directement.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700" marR="175069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Trebuchet MS"/>
                <a:cs typeface="Trebuchet MS"/>
              </a:rPr>
              <a:t>TS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app-enfant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lu </a:t>
            </a:r>
            <a:r>
              <a:rPr dirty="0" sz="1400">
                <a:latin typeface="Trebuchet MS"/>
                <a:cs typeface="Trebuchet MS"/>
              </a:rPr>
              <a:t>HTML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app-</a:t>
            </a:r>
            <a:r>
              <a:rPr dirty="0" sz="1400" spc="-10">
                <a:latin typeface="Trebuchet MS"/>
                <a:cs typeface="Trebuchet MS"/>
              </a:rPr>
              <a:t>enfant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55">
                <a:latin typeface="Trebuchet MS"/>
                <a:cs typeface="Trebuchet MS"/>
              </a:rPr>
              <a:t>Puis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valeur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title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modiﬁe</a:t>
            </a:r>
            <a:r>
              <a:rPr dirty="0" sz="1400" spc="-45">
                <a:latin typeface="Trebuchet MS"/>
                <a:cs typeface="Trebuchet MS"/>
              </a:rPr>
              <a:t> 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template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HTML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700" marR="118110">
              <a:lnSpc>
                <a:spcPct val="100000"/>
              </a:lnSpc>
            </a:pPr>
            <a:r>
              <a:rPr dirty="0" sz="1400" spc="105">
                <a:latin typeface="Trebuchet MS"/>
                <a:cs typeface="Trebuchet MS"/>
              </a:rPr>
              <a:t>Sans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@Input,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agir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>
                <a:latin typeface="Trebuchet MS"/>
                <a:cs typeface="Trebuchet MS"/>
              </a:rPr>
              <a:t>props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composant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enfant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9975" y="568738"/>
            <a:ext cx="123698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 b="0">
                <a:solidFill>
                  <a:srgbClr val="000000"/>
                </a:solidFill>
                <a:latin typeface="Trebuchet MS"/>
                <a:cs typeface="Trebuchet MS"/>
              </a:rPr>
              <a:t>Parent</a:t>
            </a:r>
            <a:r>
              <a:rPr dirty="0" sz="1400" spc="-6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40" b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dirty="0" sz="1400" spc="-6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 b="0">
                <a:solidFill>
                  <a:srgbClr val="000000"/>
                </a:solidFill>
                <a:latin typeface="Trebuchet MS"/>
                <a:cs typeface="Trebuchet MS"/>
              </a:rPr>
              <a:t>Enfant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6950" y="1218575"/>
            <a:ext cx="3618865" cy="3284854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78105" rIns="0" bIns="0" rtlCol="0" vert="horz">
            <a:spAutoFit/>
          </a:bodyPr>
          <a:lstStyle/>
          <a:p>
            <a:pPr marL="85725">
              <a:lnSpc>
                <a:spcPts val="1664"/>
              </a:lnSpc>
              <a:spcBef>
                <a:spcPts val="615"/>
              </a:spcBef>
            </a:pPr>
            <a:r>
              <a:rPr dirty="0" sz="1400">
                <a:latin typeface="Arial"/>
                <a:cs typeface="Arial"/>
              </a:rPr>
              <a:t>composant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parent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public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propParent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=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“Titre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depuis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le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parent”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85725">
              <a:lnSpc>
                <a:spcPts val="1664"/>
              </a:lnSpc>
              <a:spcBef>
                <a:spcPts val="5"/>
              </a:spcBef>
            </a:pPr>
            <a:r>
              <a:rPr dirty="0" sz="1400">
                <a:latin typeface="Arial"/>
                <a:cs typeface="Arial"/>
              </a:rPr>
              <a:t>&lt;span</a:t>
            </a:r>
            <a:r>
              <a:rPr dirty="0" sz="1400" spc="-10">
                <a:latin typeface="Arial"/>
                <a:cs typeface="Arial"/>
              </a:rPr>
              <a:t> *ngIf=’!propParent’&gt;Loading…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&lt;span</a:t>
            </a:r>
            <a:r>
              <a:rPr dirty="0" sz="1400" spc="-10">
                <a:latin typeface="Arial"/>
                <a:cs typeface="Arial"/>
              </a:rPr>
              <a:t> *ngIf=’propParent’&gt;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1664"/>
              </a:lnSpc>
            </a:pPr>
            <a:r>
              <a:rPr dirty="0" sz="1400" spc="-10">
                <a:latin typeface="Arial"/>
                <a:cs typeface="Arial"/>
              </a:rPr>
              <a:t>&lt;app-</a:t>
            </a:r>
            <a:r>
              <a:rPr dirty="0" sz="1400">
                <a:latin typeface="Arial"/>
                <a:cs typeface="Arial"/>
              </a:rPr>
              <a:t>enfant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[title]=”propParent”&gt;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1550"/>
              </a:lnSpc>
            </a:pPr>
            <a:fld id="{81D60167-4931-47E6-BA6A-407CBD079E47}" type="slidenum">
              <a:rPr dirty="0" spc="-25"/>
              <a:t>189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004850" y="2662900"/>
            <a:ext cx="2484120" cy="1659255"/>
          </a:xfrm>
          <a:prstGeom prst="rect">
            <a:avLst/>
          </a:prstGeom>
          <a:solidFill>
            <a:srgbClr val="DCDCAA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5725">
              <a:lnSpc>
                <a:spcPts val="1540"/>
              </a:lnSpc>
            </a:pPr>
            <a:r>
              <a:rPr dirty="0" sz="1400">
                <a:latin typeface="Arial"/>
                <a:cs typeface="Arial"/>
              </a:rPr>
              <a:t>composant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enfant</a:t>
            </a:r>
            <a:endParaRPr sz="1400">
              <a:latin typeface="Arial"/>
              <a:cs typeface="Arial"/>
            </a:endParaRPr>
          </a:p>
          <a:p>
            <a:pPr marL="85725" marR="1333500">
              <a:lnSpc>
                <a:spcPts val="1650"/>
              </a:lnSpc>
              <a:spcBef>
                <a:spcPts val="65"/>
              </a:spcBef>
            </a:pPr>
            <a:r>
              <a:rPr dirty="0" sz="1400">
                <a:latin typeface="Arial"/>
                <a:cs typeface="Arial"/>
              </a:rPr>
              <a:t>@Input()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title constructor(){</a:t>
            </a:r>
            <a:endParaRPr sz="1400">
              <a:latin typeface="Arial"/>
              <a:cs typeface="Arial"/>
            </a:endParaRPr>
          </a:p>
          <a:p>
            <a:pPr marL="542925">
              <a:lnSpc>
                <a:spcPts val="1585"/>
              </a:lnSpc>
            </a:pPr>
            <a:r>
              <a:rPr dirty="0" sz="1400" spc="-10">
                <a:latin typeface="Arial"/>
                <a:cs typeface="Arial"/>
              </a:rPr>
              <a:t>console.log(this.title)</a:t>
            </a:r>
            <a:endParaRPr sz="1400">
              <a:latin typeface="Arial"/>
              <a:cs typeface="Arial"/>
            </a:endParaRPr>
          </a:p>
          <a:p>
            <a:pPr marL="85725" marR="1007110">
              <a:lnSpc>
                <a:spcPts val="1650"/>
              </a:lnSpc>
              <a:spcBef>
                <a:spcPts val="65"/>
              </a:spcBef>
            </a:pPr>
            <a:r>
              <a:rPr dirty="0" sz="1400">
                <a:latin typeface="Arial"/>
                <a:cs typeface="Arial"/>
              </a:rPr>
              <a:t>}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//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undefined ngOnInit(){} ngOnChanges(){}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86400" y="1284487"/>
            <a:ext cx="32372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propriété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existe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composant </a:t>
            </a:r>
            <a:r>
              <a:rPr dirty="0" sz="1400" spc="-35">
                <a:latin typeface="Trebuchet MS"/>
                <a:cs typeface="Trebuchet MS"/>
              </a:rPr>
              <a:t>parent,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ici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propParent.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586400" y="1924567"/>
            <a:ext cx="33489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passer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cette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information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au </a:t>
            </a:r>
            <a:r>
              <a:rPr dirty="0" sz="1400" spc="50">
                <a:latin typeface="Trebuchet MS"/>
                <a:cs typeface="Trebuchet MS"/>
              </a:rPr>
              <a:t>composant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enfant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façon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dynamique.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86400" y="2564647"/>
            <a:ext cx="33953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relie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propriété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composant </a:t>
            </a:r>
            <a:r>
              <a:rPr dirty="0" sz="1400" spc="-30">
                <a:latin typeface="Trebuchet MS"/>
                <a:cs typeface="Trebuchet MS"/>
              </a:rPr>
              <a:t>enfant,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title,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propriété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parent.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86400" y="3204727"/>
            <a:ext cx="33343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Besoin</a:t>
            </a:r>
            <a:r>
              <a:rPr dirty="0" sz="1400" spc="9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d’utiliser</a:t>
            </a:r>
            <a:r>
              <a:rPr dirty="0" sz="1400" spc="9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@Input()</a:t>
            </a:r>
            <a:r>
              <a:rPr dirty="0" sz="1400" spc="9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10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récupérer </a:t>
            </a:r>
            <a:r>
              <a:rPr dirty="0" sz="1400" spc="-30">
                <a:latin typeface="Trebuchet MS"/>
                <a:cs typeface="Trebuchet MS"/>
              </a:rPr>
              <a:t>cette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valeur.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925" y="1134573"/>
            <a:ext cx="4640617" cy="229792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167525" y="1873612"/>
            <a:ext cx="27736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Maintenant,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accès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0">
                <a:latin typeface="Trebuchet MS"/>
                <a:cs typeface="Trebuchet MS"/>
              </a:rPr>
              <a:t> valeur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composant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enfant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1550"/>
              </a:lnSpc>
            </a:pPr>
            <a:fld id="{81D60167-4931-47E6-BA6A-407CBD079E47}" type="slidenum">
              <a:rPr dirty="0" spc="-25"/>
              <a:t>189</a:t>
            </a:fld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45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Les</a:t>
            </a:r>
            <a:r>
              <a:rPr dirty="0" spc="-80"/>
              <a:t> </a:t>
            </a:r>
            <a:r>
              <a:rPr dirty="0" spc="-65">
                <a:solidFill>
                  <a:srgbClr val="E1001A"/>
                </a:solidFill>
              </a:rPr>
              <a:t>lifecycle</a:t>
            </a:r>
            <a:r>
              <a:rPr dirty="0" spc="-8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hooks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64598" y="4827334"/>
            <a:ext cx="26797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999999"/>
                </a:solidFill>
                <a:latin typeface="Trebuchet MS"/>
                <a:cs typeface="Trebuchet MS"/>
              </a:rPr>
              <a:t>194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12575" y="507899"/>
            <a:ext cx="8154670" cy="4089400"/>
            <a:chOff x="612575" y="507899"/>
            <a:chExt cx="8154670" cy="40894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5100" y="948800"/>
              <a:ext cx="2971799" cy="364807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3025" y="1331813"/>
            <a:ext cx="5502910" cy="3281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marR="103505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lifecycle</a:t>
            </a:r>
            <a:r>
              <a:rPr dirty="0" sz="1400" spc="4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hooks</a:t>
            </a:r>
            <a:r>
              <a:rPr dirty="0" sz="1400" spc="1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appelées 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manière </a:t>
            </a:r>
            <a:r>
              <a:rPr dirty="0" sz="1400">
                <a:latin typeface="Trebuchet MS"/>
                <a:cs typeface="Trebuchet MS"/>
              </a:rPr>
              <a:t>séquentielle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ordre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précis.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choisir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suivant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besoins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5">
                <a:latin typeface="Trebuchet MS"/>
                <a:cs typeface="Trebuchet MS"/>
              </a:rPr>
              <a:t> plus </a:t>
            </a:r>
            <a:r>
              <a:rPr dirty="0" sz="1400">
                <a:latin typeface="Trebuchet MS"/>
                <a:cs typeface="Trebuchet MS"/>
              </a:rPr>
              <a:t>souvent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utilisés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sont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926465" indent="-335915">
              <a:lnSpc>
                <a:spcPct val="100000"/>
              </a:lnSpc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 spc="-10" b="1">
                <a:latin typeface="Trebuchet MS"/>
                <a:cs typeface="Trebuchet MS"/>
              </a:rPr>
              <a:t>ngOnInit()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450">
              <a:latin typeface="Trebuchet MS"/>
              <a:cs typeface="Trebuchet MS"/>
            </a:endParaRPr>
          </a:p>
          <a:p>
            <a:pPr lvl="1" marL="926465" indent="-335915">
              <a:lnSpc>
                <a:spcPct val="100000"/>
              </a:lnSpc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 b="1">
                <a:latin typeface="Trebuchet MS"/>
                <a:cs typeface="Trebuchet MS"/>
              </a:rPr>
              <a:t>ngOnChanges()</a:t>
            </a:r>
            <a:r>
              <a:rPr dirty="0" sz="1400" spc="200" b="1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--</a:t>
            </a:r>
            <a:r>
              <a:rPr dirty="0" sz="1400" spc="-75">
                <a:latin typeface="Trebuchet MS"/>
                <a:cs typeface="Trebuchet MS"/>
              </a:rPr>
              <a:t>&gt;</a:t>
            </a:r>
            <a:r>
              <a:rPr dirty="0" sz="1400" spc="220">
                <a:latin typeface="Trebuchet MS"/>
                <a:cs typeface="Trebuchet MS"/>
              </a:rPr>
              <a:t> </a:t>
            </a:r>
            <a:r>
              <a:rPr dirty="0" sz="1400" spc="-10" i="1">
                <a:latin typeface="Trebuchet MS"/>
                <a:cs typeface="Trebuchet MS"/>
              </a:rPr>
              <a:t>*ChangeDetection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926465" indent="-335915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 spc="-10" b="1">
                <a:latin typeface="Trebuchet MS"/>
                <a:cs typeface="Trebuchet MS"/>
              </a:rPr>
              <a:t>ngOnDestroy()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400" spc="-65" i="1">
                <a:latin typeface="Trebuchet MS"/>
                <a:cs typeface="Trebuchet MS"/>
              </a:rPr>
              <a:t>*ChangeDetection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229" i="1">
                <a:latin typeface="Trebuchet MS"/>
                <a:cs typeface="Trebuchet MS"/>
              </a:rPr>
              <a:t>:</a:t>
            </a:r>
            <a:r>
              <a:rPr dirty="0" sz="1400" spc="-55" i="1">
                <a:latin typeface="Trebuchet MS"/>
                <a:cs typeface="Trebuchet MS"/>
              </a:rPr>
              <a:t> </a:t>
            </a:r>
            <a:r>
              <a:rPr dirty="0" sz="1400" spc="-90" i="1">
                <a:latin typeface="Trebuchet MS"/>
                <a:cs typeface="Trebuchet MS"/>
              </a:rPr>
              <a:t>détecte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les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35" i="1">
                <a:latin typeface="Trebuchet MS"/>
                <a:cs typeface="Trebuchet MS"/>
              </a:rPr>
              <a:t>changements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de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80" i="1">
                <a:latin typeface="Trebuchet MS"/>
                <a:cs typeface="Trebuchet MS"/>
              </a:rPr>
              <a:t>valeur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120" i="1">
                <a:latin typeface="Trebuchet MS"/>
                <a:cs typeface="Trebuchet MS"/>
              </a:rPr>
              <a:t>et</a:t>
            </a:r>
            <a:r>
              <a:rPr dirty="0" sz="1400" spc="-85" i="1">
                <a:latin typeface="Trebuchet MS"/>
                <a:cs typeface="Trebuchet MS"/>
              </a:rPr>
              <a:t> permet </a:t>
            </a:r>
            <a:r>
              <a:rPr dirty="0" sz="1400" spc="-45" i="1">
                <a:latin typeface="Trebuchet MS"/>
                <a:cs typeface="Trebuchet MS"/>
              </a:rPr>
              <a:t>à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20" i="1">
                <a:latin typeface="Trebuchet MS"/>
                <a:cs typeface="Trebuchet MS"/>
              </a:rPr>
              <a:t>Angular</a:t>
            </a:r>
            <a:r>
              <a:rPr dirty="0" sz="1400" spc="-20" i="1">
                <a:latin typeface="Trebuchet MS"/>
                <a:cs typeface="Trebuchet MS"/>
              </a:rPr>
              <a:t> </a:t>
            </a:r>
            <a:r>
              <a:rPr dirty="0" sz="1400" spc="-70" i="1">
                <a:latin typeface="Trebuchet MS"/>
                <a:cs typeface="Trebuchet MS"/>
              </a:rPr>
              <a:t>d’actualiser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la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85" i="1">
                <a:latin typeface="Trebuchet MS"/>
                <a:cs typeface="Trebuchet MS"/>
              </a:rPr>
              <a:t>partie </a:t>
            </a:r>
            <a:r>
              <a:rPr dirty="0" sz="1400" spc="-65" i="1">
                <a:latin typeface="Trebuchet MS"/>
                <a:cs typeface="Trebuchet MS"/>
              </a:rPr>
              <a:t>html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i="1">
                <a:latin typeface="Trebuchet MS"/>
                <a:cs typeface="Trebuchet MS"/>
              </a:rPr>
              <a:t>sans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70" i="1">
                <a:latin typeface="Trebuchet MS"/>
                <a:cs typeface="Trebuchet MS"/>
              </a:rPr>
              <a:t>avoir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40" i="1">
                <a:latin typeface="Trebuchet MS"/>
                <a:cs typeface="Trebuchet MS"/>
              </a:rPr>
              <a:t>besoin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de</a:t>
            </a:r>
            <a:r>
              <a:rPr dirty="0" sz="1400" spc="-85" i="1">
                <a:latin typeface="Trebuchet MS"/>
                <a:cs typeface="Trebuchet MS"/>
              </a:rPr>
              <a:t> détruire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110" i="1">
                <a:latin typeface="Trebuchet MS"/>
                <a:cs typeface="Trebuchet MS"/>
              </a:rPr>
              <a:t>le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20" i="1">
                <a:latin typeface="Trebuchet MS"/>
                <a:cs typeface="Trebuchet MS"/>
              </a:rPr>
              <a:t>ts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120" i="1">
                <a:latin typeface="Trebuchet MS"/>
                <a:cs typeface="Trebuchet MS"/>
              </a:rPr>
              <a:t>et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110" i="1">
                <a:latin typeface="Trebuchet MS"/>
                <a:cs typeface="Trebuchet MS"/>
              </a:rPr>
              <a:t>le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65" i="1">
                <a:latin typeface="Trebuchet MS"/>
                <a:cs typeface="Trebuchet MS"/>
              </a:rPr>
              <a:t>html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25" i="1">
                <a:latin typeface="Trebuchet MS"/>
                <a:cs typeface="Trebuchet MS"/>
              </a:rPr>
              <a:t>du </a:t>
            </a:r>
            <a:r>
              <a:rPr dirty="0" sz="1400" spc="-100" i="1">
                <a:latin typeface="Trebuchet MS"/>
                <a:cs typeface="Trebuchet MS"/>
              </a:rPr>
              <a:t>web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sz="1400" spc="-10" i="1">
                <a:latin typeface="Trebuchet MS"/>
                <a:cs typeface="Trebuchet MS"/>
              </a:rPr>
              <a:t>component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025" y="4800753"/>
            <a:ext cx="1602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latin typeface="Arial"/>
                <a:cs typeface="Arial"/>
              </a:rPr>
              <a:t>Doc</a:t>
            </a:r>
            <a:r>
              <a:rPr dirty="0" sz="1400" spc="1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:</a:t>
            </a:r>
            <a:r>
              <a:rPr dirty="0" sz="1400" spc="20" i="1">
                <a:latin typeface="Arial"/>
                <a:cs typeface="Arial"/>
              </a:rPr>
              <a:t> </a:t>
            </a:r>
            <a:r>
              <a:rPr dirty="0" u="heavy" sz="1400" spc="-8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4"/>
              </a:rPr>
              <a:t>Lifecycle</a:t>
            </a:r>
            <a:r>
              <a:rPr dirty="0" u="heavy" sz="1400" spc="-11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dirty="0" u="heavy" sz="1400" spc="-1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4"/>
              </a:rPr>
              <a:t>hooks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35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Les</a:t>
            </a:r>
            <a:r>
              <a:rPr dirty="0" spc="-105"/>
              <a:t> </a:t>
            </a:r>
            <a:r>
              <a:rPr dirty="0" spc="-65"/>
              <a:t>lifecycle</a:t>
            </a:r>
            <a:r>
              <a:rPr dirty="0" spc="-105"/>
              <a:t> </a:t>
            </a:r>
            <a:r>
              <a:rPr dirty="0"/>
              <a:t>hooks</a:t>
            </a:r>
            <a:r>
              <a:rPr dirty="0" spc="-80"/>
              <a:t> </a:t>
            </a:r>
            <a:r>
              <a:rPr dirty="0">
                <a:solidFill>
                  <a:srgbClr val="E1001A"/>
                </a:solidFill>
              </a:rPr>
              <a:t>les</a:t>
            </a:r>
            <a:r>
              <a:rPr dirty="0" spc="-105">
                <a:solidFill>
                  <a:srgbClr val="E1001A"/>
                </a:solidFill>
              </a:rPr>
              <a:t> </a:t>
            </a:r>
            <a:r>
              <a:rPr dirty="0">
                <a:solidFill>
                  <a:srgbClr val="E1001A"/>
                </a:solidFill>
              </a:rPr>
              <a:t>plus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courants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858000" cy="34944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ngOnInit()</a:t>
            </a:r>
            <a:r>
              <a:rPr dirty="0" sz="1400" spc="254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lvl="1" marL="805180" marR="8255" indent="-32766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300">
                <a:latin typeface="Trebuchet MS"/>
                <a:cs typeface="Trebuchet MS"/>
              </a:rPr>
              <a:t>On</a:t>
            </a:r>
            <a:r>
              <a:rPr dirty="0" sz="1300" spc="1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l’utilise</a:t>
            </a:r>
            <a:r>
              <a:rPr dirty="0" sz="1300" spc="1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quand</a:t>
            </a:r>
            <a:r>
              <a:rPr dirty="0" sz="1300" spc="1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on</a:t>
            </a:r>
            <a:r>
              <a:rPr dirty="0" sz="1300" spc="1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veut</a:t>
            </a:r>
            <a:r>
              <a:rPr dirty="0" sz="1300" spc="1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initialiser</a:t>
            </a:r>
            <a:r>
              <a:rPr dirty="0" sz="1300" spc="1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des</a:t>
            </a:r>
            <a:r>
              <a:rPr dirty="0" sz="1300" spc="1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propriétés</a:t>
            </a:r>
            <a:r>
              <a:rPr dirty="0" sz="1300" spc="1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au</a:t>
            </a:r>
            <a:r>
              <a:rPr dirty="0" sz="1300" spc="1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moment</a:t>
            </a:r>
            <a:r>
              <a:rPr dirty="0" sz="1300" spc="1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ou</a:t>
            </a:r>
            <a:r>
              <a:rPr dirty="0" sz="1300" spc="15">
                <a:latin typeface="Trebuchet MS"/>
                <a:cs typeface="Trebuchet MS"/>
              </a:rPr>
              <a:t> </a:t>
            </a:r>
            <a:r>
              <a:rPr dirty="0" sz="1300" spc="65">
                <a:latin typeface="Trebuchet MS"/>
                <a:cs typeface="Trebuchet MS"/>
              </a:rPr>
              <a:t>un</a:t>
            </a:r>
            <a:r>
              <a:rPr dirty="0" sz="1300" spc="10">
                <a:latin typeface="Trebuchet MS"/>
                <a:cs typeface="Trebuchet MS"/>
              </a:rPr>
              <a:t> </a:t>
            </a:r>
            <a:r>
              <a:rPr dirty="0" sz="1300" spc="-25">
                <a:latin typeface="Trebuchet MS"/>
                <a:cs typeface="Trebuchet MS"/>
              </a:rPr>
              <a:t>web </a:t>
            </a:r>
            <a:r>
              <a:rPr dirty="0" sz="1300">
                <a:latin typeface="Trebuchet MS"/>
                <a:cs typeface="Trebuchet MS"/>
              </a:rPr>
              <a:t>component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 spc="-45">
                <a:latin typeface="Trebuchet MS"/>
                <a:cs typeface="Trebuchet MS"/>
              </a:rPr>
              <a:t>(</a:t>
            </a:r>
            <a:r>
              <a:rPr dirty="0" sz="1300" spc="-45" i="1">
                <a:latin typeface="Trebuchet MS"/>
                <a:cs typeface="Trebuchet MS"/>
              </a:rPr>
              <a:t>ou</a:t>
            </a:r>
            <a:r>
              <a:rPr dirty="0" sz="1300" spc="-35" i="1">
                <a:latin typeface="Trebuchet MS"/>
                <a:cs typeface="Trebuchet MS"/>
              </a:rPr>
              <a:t> </a:t>
            </a:r>
            <a:r>
              <a:rPr dirty="0" sz="1300" spc="-65" i="1">
                <a:latin typeface="Trebuchet MS"/>
                <a:cs typeface="Trebuchet MS"/>
              </a:rPr>
              <a:t>directive</a:t>
            </a:r>
            <a:r>
              <a:rPr dirty="0" sz="1300" spc="-65">
                <a:latin typeface="Trebuchet MS"/>
                <a:cs typeface="Trebuchet MS"/>
              </a:rPr>
              <a:t>)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est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initialisé.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Par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exemple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AddOrdersComponent</a:t>
            </a:r>
            <a:r>
              <a:rPr dirty="0" sz="1300" spc="40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n’aura </a:t>
            </a:r>
            <a:r>
              <a:rPr dirty="0" sz="1300">
                <a:latin typeface="Trebuchet MS"/>
                <a:cs typeface="Trebuchet MS"/>
              </a:rPr>
              <a:t>à</a:t>
            </a:r>
            <a:r>
              <a:rPr dirty="0" sz="1300" spc="-1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initialiser</a:t>
            </a:r>
            <a:r>
              <a:rPr dirty="0" sz="1300" spc="-10">
                <a:latin typeface="Trebuchet MS"/>
                <a:cs typeface="Trebuchet MS"/>
              </a:rPr>
              <a:t> qu’une </a:t>
            </a:r>
            <a:r>
              <a:rPr dirty="0" sz="1300">
                <a:latin typeface="Trebuchet MS"/>
                <a:cs typeface="Trebuchet MS"/>
              </a:rPr>
              <a:t>seule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fois</a:t>
            </a:r>
            <a:r>
              <a:rPr dirty="0" sz="1300" spc="-10">
                <a:latin typeface="Trebuchet MS"/>
                <a:cs typeface="Trebuchet MS"/>
              </a:rPr>
              <a:t> notre formulaire</a:t>
            </a:r>
            <a:endParaRPr sz="13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○"/>
            </a:pPr>
            <a:endParaRPr sz="13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ngOnChanges()</a:t>
            </a:r>
            <a:r>
              <a:rPr dirty="0" sz="1400" spc="45" b="1">
                <a:latin typeface="Trebuchet MS"/>
                <a:cs typeface="Trebuchet MS"/>
              </a:rPr>
              <a:t> 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lvl="1" marL="805180" marR="5080" indent="-32766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300">
                <a:latin typeface="Trebuchet MS"/>
                <a:cs typeface="Trebuchet MS"/>
              </a:rPr>
              <a:t>On</a:t>
            </a:r>
            <a:r>
              <a:rPr dirty="0" sz="1300" spc="-10">
                <a:latin typeface="Trebuchet MS"/>
                <a:cs typeface="Trebuchet MS"/>
              </a:rPr>
              <a:t> l’utilise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quand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on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veut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à</a:t>
            </a:r>
            <a:r>
              <a:rPr dirty="0" sz="1300" spc="-1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chaque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fois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qu’un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 spc="55">
                <a:latin typeface="Trebuchet MS"/>
                <a:cs typeface="Trebuchet MS"/>
              </a:rPr>
              <a:t>@Input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change</a:t>
            </a:r>
            <a:r>
              <a:rPr dirty="0" sz="1300" spc="-1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de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valeur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 spc="-25">
                <a:latin typeface="Trebuchet MS"/>
                <a:cs typeface="Trebuchet MS"/>
              </a:rPr>
              <a:t>on </a:t>
            </a:r>
            <a:r>
              <a:rPr dirty="0" sz="1300" spc="-30">
                <a:latin typeface="Trebuchet MS"/>
                <a:cs typeface="Trebuchet MS"/>
              </a:rPr>
              <a:t>détecte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ce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changement.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Il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-60">
                <a:latin typeface="Trebuchet MS"/>
                <a:cs typeface="Trebuchet MS"/>
              </a:rPr>
              <a:t>n’y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65">
                <a:latin typeface="Trebuchet MS"/>
                <a:cs typeface="Trebuchet MS"/>
              </a:rPr>
              <a:t>pas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besoin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de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-35">
                <a:latin typeface="Trebuchet MS"/>
                <a:cs typeface="Trebuchet MS"/>
              </a:rPr>
              <a:t>le créer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50">
                <a:latin typeface="Trebuchet MS"/>
                <a:cs typeface="Trebuchet MS"/>
              </a:rPr>
              <a:t>sauf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80">
                <a:latin typeface="Trebuchet MS"/>
                <a:cs typeface="Trebuchet MS"/>
              </a:rPr>
              <a:t>si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on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besoin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de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code </a:t>
            </a:r>
            <a:r>
              <a:rPr dirty="0" sz="1300">
                <a:latin typeface="Trebuchet MS"/>
                <a:cs typeface="Trebuchet MS"/>
              </a:rPr>
              <a:t>au</a:t>
            </a:r>
            <a:r>
              <a:rPr dirty="0" sz="1300" spc="6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moment</a:t>
            </a:r>
            <a:r>
              <a:rPr dirty="0" sz="1300" spc="6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où</a:t>
            </a:r>
            <a:r>
              <a:rPr dirty="0" sz="1300" spc="65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ce</a:t>
            </a:r>
            <a:r>
              <a:rPr dirty="0" sz="1300" spc="6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changement</a:t>
            </a:r>
            <a:r>
              <a:rPr dirty="0" sz="1300" spc="6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est</a:t>
            </a:r>
            <a:r>
              <a:rPr dirty="0" sz="1300" spc="6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effectué</a:t>
            </a:r>
            <a:endParaRPr sz="13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○"/>
            </a:pPr>
            <a:endParaRPr sz="13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ngOnDestroy()</a:t>
            </a:r>
            <a:r>
              <a:rPr dirty="0" sz="1400" spc="21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●"/>
            </a:pPr>
            <a:endParaRPr sz="1500">
              <a:latin typeface="Trebuchet MS"/>
              <a:cs typeface="Trebuchet MS"/>
            </a:endParaRPr>
          </a:p>
          <a:p>
            <a:pPr lvl="1" marL="805180" marR="38735" indent="-335915">
              <a:lnSpc>
                <a:spcPct val="100800"/>
              </a:lnSpc>
              <a:buSzPct val="107692"/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300">
                <a:latin typeface="Trebuchet MS"/>
                <a:cs typeface="Trebuchet MS"/>
              </a:rPr>
              <a:t>On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l’utilise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quand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on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veut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que </a:t>
            </a:r>
            <a:r>
              <a:rPr dirty="0" sz="1300" spc="50">
                <a:latin typeface="Trebuchet MS"/>
                <a:cs typeface="Trebuchet MS"/>
              </a:rPr>
              <a:t>du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code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soit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exécuté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au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moment ou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 spc="-35">
                <a:latin typeface="Trebuchet MS"/>
                <a:cs typeface="Trebuchet MS"/>
              </a:rPr>
              <a:t>le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 spc="-25">
                <a:latin typeface="Trebuchet MS"/>
                <a:cs typeface="Trebuchet MS"/>
              </a:rPr>
              <a:t>web </a:t>
            </a:r>
            <a:r>
              <a:rPr dirty="0" sz="1300">
                <a:latin typeface="Trebuchet MS"/>
                <a:cs typeface="Trebuchet MS"/>
              </a:rPr>
              <a:t>component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est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-45">
                <a:latin typeface="Trebuchet MS"/>
                <a:cs typeface="Trebuchet MS"/>
              </a:rPr>
              <a:t>détruit.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Par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exemple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65">
                <a:latin typeface="Trebuchet MS"/>
                <a:cs typeface="Trebuchet MS"/>
              </a:rPr>
              <a:t>un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formulaire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devra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-25">
                <a:latin typeface="Trebuchet MS"/>
                <a:cs typeface="Trebuchet MS"/>
              </a:rPr>
              <a:t>retenir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les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70">
                <a:latin typeface="Trebuchet MS"/>
                <a:cs typeface="Trebuchet MS"/>
              </a:rPr>
              <a:t>champs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déjà </a:t>
            </a:r>
            <a:r>
              <a:rPr dirty="0" sz="1300">
                <a:latin typeface="Trebuchet MS"/>
                <a:cs typeface="Trebuchet MS"/>
              </a:rPr>
              <a:t>renseignés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80">
                <a:latin typeface="Trebuchet MS"/>
                <a:cs typeface="Trebuchet MS"/>
              </a:rPr>
              <a:t>si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l’utilisateur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quitte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la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page</a:t>
            </a:r>
            <a:r>
              <a:rPr dirty="0" sz="1300" spc="-2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pour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-45">
                <a:latin typeface="Trebuchet MS"/>
                <a:cs typeface="Trebuchet MS"/>
              </a:rPr>
              <a:t>y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revenir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50">
                <a:latin typeface="Trebuchet MS"/>
                <a:cs typeface="Trebuchet MS"/>
              </a:rPr>
              <a:t>plus</a:t>
            </a:r>
            <a:r>
              <a:rPr dirty="0" sz="1300" spc="-30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tard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200</a:t>
            </a:fld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63232"/>
            <a:ext cx="3640454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25"/>
              <a:t>Commit</a:t>
            </a:r>
            <a:r>
              <a:rPr dirty="0" spc="-140"/>
              <a:t> </a:t>
            </a:r>
            <a:r>
              <a:rPr dirty="0" spc="-45"/>
              <a:t>23</a:t>
            </a:r>
            <a:r>
              <a:rPr dirty="0" spc="-135"/>
              <a:t> </a:t>
            </a:r>
            <a:r>
              <a:rPr dirty="0" spc="-220"/>
              <a:t>:</a:t>
            </a:r>
            <a:r>
              <a:rPr dirty="0" spc="-114"/>
              <a:t> </a:t>
            </a:r>
            <a:r>
              <a:rPr dirty="0" spc="-20">
                <a:solidFill>
                  <a:srgbClr val="E1001A"/>
                </a:solidFill>
              </a:rPr>
              <a:t>@Input()</a:t>
            </a:r>
            <a:r>
              <a:rPr dirty="0" spc="-130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data </a:t>
            </a:r>
            <a:r>
              <a:rPr dirty="0" spc="-55">
                <a:solidFill>
                  <a:srgbClr val="E1001A"/>
                </a:solidFill>
              </a:rPr>
              <a:t>binding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95">
                <a:solidFill>
                  <a:srgbClr val="E1001A"/>
                </a:solidFill>
              </a:rPr>
              <a:t> </a:t>
            </a:r>
            <a:r>
              <a:rPr dirty="0" spc="-65">
                <a:solidFill>
                  <a:srgbClr val="E1001A"/>
                </a:solidFill>
              </a:rPr>
              <a:t>lifecycle</a:t>
            </a:r>
            <a:r>
              <a:rPr dirty="0" spc="-9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hooks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51504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23 </a:t>
            </a:r>
            <a:r>
              <a:rPr dirty="0" sz="1400">
                <a:latin typeface="Trebuchet MS"/>
                <a:cs typeface="Trebuchet MS"/>
              </a:rPr>
              <a:t>concernant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34343"/>
                </a:solidFill>
                <a:latin typeface="Trebuchet MS"/>
                <a:cs typeface="Trebuchet MS"/>
              </a:rPr>
              <a:t>les</a:t>
            </a:r>
            <a:r>
              <a:rPr dirty="0" sz="1400" spc="-3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34343"/>
                </a:solidFill>
                <a:latin typeface="Trebuchet MS"/>
                <a:cs typeface="Trebuchet MS"/>
              </a:rPr>
              <a:t>@input()</a:t>
            </a:r>
            <a:r>
              <a:rPr dirty="0" sz="1400" spc="-3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434343"/>
                </a:solidFill>
                <a:latin typeface="Trebuchet MS"/>
                <a:cs typeface="Trebuchet MS"/>
              </a:rPr>
              <a:t>data</a:t>
            </a:r>
            <a:r>
              <a:rPr dirty="0" sz="1400" spc="-3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34343"/>
                </a:solidFill>
                <a:latin typeface="Trebuchet MS"/>
                <a:cs typeface="Trebuchet MS"/>
              </a:rPr>
              <a:t>binding</a:t>
            </a:r>
            <a:r>
              <a:rPr dirty="0" sz="1400" spc="-3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434343"/>
                </a:solidFill>
                <a:latin typeface="Trebuchet MS"/>
                <a:cs typeface="Trebuchet MS"/>
              </a:rPr>
              <a:t>et</a:t>
            </a:r>
            <a:r>
              <a:rPr dirty="0" sz="1400" spc="-3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434343"/>
                </a:solidFill>
                <a:latin typeface="Trebuchet MS"/>
                <a:cs typeface="Trebuchet MS"/>
              </a:rPr>
              <a:t>les</a:t>
            </a:r>
            <a:r>
              <a:rPr dirty="0" sz="1400" spc="-3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400" spc="-40">
                <a:solidFill>
                  <a:srgbClr val="434343"/>
                </a:solidFill>
                <a:latin typeface="Trebuchet MS"/>
                <a:cs typeface="Trebuchet MS"/>
              </a:rPr>
              <a:t>lifecycle</a:t>
            </a:r>
            <a:r>
              <a:rPr dirty="0" sz="1400" spc="-3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34343"/>
                </a:solidFill>
                <a:latin typeface="Trebuchet MS"/>
                <a:cs typeface="Trebuchet MS"/>
              </a:rPr>
              <a:t>hooks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200</a:t>
            </a:fld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0325" y="2094286"/>
            <a:ext cx="3453129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20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/>
              <a:t>Cpnts</a:t>
            </a:r>
            <a:r>
              <a:rPr dirty="0" spc="-145"/>
              <a:t> </a:t>
            </a:r>
            <a:r>
              <a:rPr dirty="0" spc="-30"/>
              <a:t>simples,</a:t>
            </a:r>
            <a:r>
              <a:rPr dirty="0" spc="-140"/>
              <a:t> </a:t>
            </a:r>
            <a:r>
              <a:rPr dirty="0" spc="-10"/>
              <a:t>property </a:t>
            </a:r>
            <a:r>
              <a:rPr dirty="0" spc="-55"/>
              <a:t>binding</a:t>
            </a:r>
            <a:r>
              <a:rPr dirty="0" spc="-100"/>
              <a:t> </a:t>
            </a:r>
            <a:r>
              <a:rPr dirty="0" spc="-145"/>
              <a:t>&amp;</a:t>
            </a:r>
            <a:r>
              <a:rPr dirty="0" spc="-95"/>
              <a:t> </a:t>
            </a:r>
            <a:r>
              <a:rPr dirty="0" spc="-65"/>
              <a:t>lifecycle</a:t>
            </a:r>
            <a:r>
              <a:rPr dirty="0" spc="-95"/>
              <a:t> </a:t>
            </a:r>
            <a:r>
              <a:rPr dirty="0" spc="-10"/>
              <a:t>hooks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200</a:t>
            </a:fld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1325" y="3545085"/>
            <a:ext cx="602742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330">
                <a:solidFill>
                  <a:srgbClr val="000000"/>
                </a:solidFill>
                <a:latin typeface="Calibri"/>
                <a:cs typeface="Calibri"/>
              </a:rPr>
              <a:t>Objectif</a:t>
            </a:r>
            <a:r>
              <a:rPr dirty="0" sz="3000" spc="17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dirty="0" sz="3000" spc="17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000" spc="360">
                <a:solidFill>
                  <a:srgbClr val="000000"/>
                </a:solidFill>
                <a:latin typeface="Calibri"/>
                <a:cs typeface="Calibri"/>
              </a:rPr>
              <a:t>afﬁcher</a:t>
            </a:r>
            <a:r>
              <a:rPr dirty="0" sz="3000" spc="17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000" spc="265">
                <a:solidFill>
                  <a:srgbClr val="000000"/>
                </a:solidFill>
                <a:latin typeface="Calibri"/>
                <a:cs typeface="Calibri"/>
              </a:rPr>
              <a:t>la</a:t>
            </a:r>
            <a:r>
              <a:rPr dirty="0" sz="3000" spc="17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000" spc="254">
                <a:solidFill>
                  <a:srgbClr val="000000"/>
                </a:solidFill>
                <a:latin typeface="Calibri"/>
                <a:cs typeface="Calibri"/>
              </a:rPr>
              <a:t>liste</a:t>
            </a:r>
            <a:r>
              <a:rPr dirty="0" sz="3000" spc="17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000" spc="390">
                <a:solidFill>
                  <a:srgbClr val="000000"/>
                </a:solidFill>
                <a:latin typeface="Calibri"/>
                <a:cs typeface="Calibri"/>
              </a:rPr>
              <a:t>dans </a:t>
            </a:r>
            <a:r>
              <a:rPr dirty="0" sz="3000" spc="265">
                <a:solidFill>
                  <a:srgbClr val="000000"/>
                </a:solidFill>
                <a:latin typeface="Calibri"/>
                <a:cs typeface="Calibri"/>
              </a:rPr>
              <a:t>le</a:t>
            </a:r>
            <a:r>
              <a:rPr dirty="0" sz="3000" spc="2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000" spc="415">
                <a:solidFill>
                  <a:srgbClr val="000000"/>
                </a:solidFill>
                <a:latin typeface="Calibri"/>
                <a:cs typeface="Calibri"/>
              </a:rPr>
              <a:t>composant</a:t>
            </a:r>
            <a:r>
              <a:rPr dirty="0" sz="3000" spc="2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000" spc="420">
                <a:solidFill>
                  <a:srgbClr val="000000"/>
                </a:solidFill>
                <a:latin typeface="Calibri"/>
                <a:cs typeface="Calibri"/>
              </a:rPr>
              <a:t>page-</a:t>
            </a:r>
            <a:r>
              <a:rPr dirty="0" sz="3000" spc="235">
                <a:solidFill>
                  <a:srgbClr val="000000"/>
                </a:solidFill>
                <a:latin typeface="Calibri"/>
                <a:cs typeface="Calibri"/>
              </a:rPr>
              <a:t>list-</a:t>
            </a:r>
            <a:r>
              <a:rPr dirty="0" sz="3000" spc="320">
                <a:solidFill>
                  <a:srgbClr val="000000"/>
                </a:solidFill>
                <a:latin typeface="Calibri"/>
                <a:cs typeface="Calibri"/>
              </a:rPr>
              <a:t>orders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200</a:t>
            </a:fld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50032"/>
            <a:ext cx="3535679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70"/>
              <a:t>Création</a:t>
            </a:r>
            <a:r>
              <a:rPr dirty="0" spc="-95"/>
              <a:t> </a:t>
            </a:r>
            <a:r>
              <a:rPr dirty="0"/>
              <a:t>des</a:t>
            </a:r>
            <a:r>
              <a:rPr dirty="0" spc="-90"/>
              <a:t> </a:t>
            </a:r>
            <a:r>
              <a:rPr dirty="0" spc="-20"/>
              <a:t>components </a:t>
            </a:r>
            <a:r>
              <a:rPr dirty="0"/>
              <a:t>simples</a:t>
            </a:r>
            <a:r>
              <a:rPr dirty="0" spc="-60"/>
              <a:t> </a:t>
            </a:r>
            <a:r>
              <a:rPr dirty="0">
                <a:solidFill>
                  <a:srgbClr val="E1001A"/>
                </a:solidFill>
              </a:rPr>
              <a:t>dans</a:t>
            </a:r>
            <a:r>
              <a:rPr dirty="0" spc="-6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shared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727065" cy="2145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sharedModule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commencer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dossier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lequel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générer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2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155">
                <a:latin typeface="Trebuchet MS"/>
                <a:cs typeface="Trebuchet MS"/>
              </a:rPr>
              <a:t>;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table-</a:t>
            </a:r>
            <a:r>
              <a:rPr dirty="0" sz="1400" spc="-10" b="1">
                <a:latin typeface="Trebuchet MS"/>
                <a:cs typeface="Trebuchet MS"/>
              </a:rPr>
              <a:t>light </a:t>
            </a:r>
            <a:r>
              <a:rPr dirty="0" sz="1400" spc="-50">
                <a:latin typeface="Trebuchet MS"/>
                <a:cs typeface="Trebuchet MS"/>
              </a:rPr>
              <a:t>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btn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2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20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btn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--</a:t>
            </a:r>
            <a:r>
              <a:rPr dirty="0" sz="1400" spc="-10" b="1">
                <a:latin typeface="Trebuchet MS"/>
                <a:cs typeface="Trebuchet MS"/>
              </a:rPr>
              <a:t>export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600">
              <a:latin typeface="Trebuchet MS"/>
              <a:cs typeface="Trebuchet MS"/>
            </a:endParaRPr>
          </a:p>
          <a:p>
            <a:pPr marL="347980" marR="13335" indent="-335915">
              <a:lnSpc>
                <a:spcPct val="100000"/>
              </a:lnSpc>
              <a:spcBef>
                <a:spcPts val="139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55">
                <a:latin typeface="Trebuchet MS"/>
                <a:cs typeface="Trebuchet MS"/>
              </a:rPr>
              <a:t>Puis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placer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 </a:t>
            </a:r>
            <a:r>
              <a:rPr dirty="0" sz="1400" spc="-10">
                <a:latin typeface="Trebuchet MS"/>
                <a:cs typeface="Trebuchet MS"/>
              </a:rPr>
              <a:t>selector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</a:t>
            </a:r>
            <a:r>
              <a:rPr dirty="0" sz="1400" spc="3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template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 spc="-10">
                <a:latin typeface="Trebuchet MS"/>
                <a:cs typeface="Trebuchet MS"/>
              </a:rPr>
              <a:t>notre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page-list-orders.component.html</a:t>
            </a:r>
            <a:r>
              <a:rPr dirty="0" sz="1400" spc="4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200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42925" y="3902075"/>
            <a:ext cx="15335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app-btn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btn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21325" y="2295023"/>
            <a:ext cx="13392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300" b="1">
                <a:solidFill>
                  <a:srgbClr val="E1001A"/>
                </a:solidFill>
                <a:latin typeface="Trebuchet MS"/>
                <a:cs typeface="Trebuchet MS"/>
              </a:rPr>
              <a:t>0.1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21325" y="3414783"/>
            <a:ext cx="19361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434343"/>
                </a:solidFill>
                <a:latin typeface="Trebuchet MS"/>
                <a:cs typeface="Trebuchet MS"/>
              </a:rPr>
              <a:t>Présentations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1865637"/>
            <a:ext cx="3483610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300">
                <a:solidFill>
                  <a:srgbClr val="E1001A"/>
                </a:solidFill>
              </a:rPr>
              <a:t>0.8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30"/>
              <a:t>Workspace</a:t>
            </a:r>
            <a:r>
              <a:rPr dirty="0" spc="-114"/>
              <a:t> </a:t>
            </a:r>
            <a:r>
              <a:rPr dirty="0" spc="-125"/>
              <a:t>et</a:t>
            </a:r>
            <a:r>
              <a:rPr dirty="0" spc="-114"/>
              <a:t> </a:t>
            </a:r>
            <a:r>
              <a:rPr dirty="0" spc="-45"/>
              <a:t>application </a:t>
            </a:r>
            <a:r>
              <a:rPr dirty="0" spc="-35"/>
              <a:t>Angular</a:t>
            </a:r>
            <a:r>
              <a:rPr dirty="0" spc="-120"/>
              <a:t> </a:t>
            </a:r>
            <a:r>
              <a:rPr dirty="0" spc="-50"/>
              <a:t>avec</a:t>
            </a:r>
            <a:r>
              <a:rPr dirty="0" spc="-120"/>
              <a:t> </a:t>
            </a:r>
            <a:r>
              <a:rPr dirty="0" spc="-35"/>
              <a:t>Angular</a:t>
            </a:r>
            <a:r>
              <a:rPr dirty="0" spc="-114"/>
              <a:t> </a:t>
            </a:r>
            <a:r>
              <a:rPr dirty="0" spc="-25"/>
              <a:t>CLI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13453" y="4827334"/>
            <a:ext cx="21907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45">
                <a:solidFill>
                  <a:srgbClr val="999999"/>
                </a:solidFill>
                <a:latin typeface="Trebuchet MS"/>
                <a:cs typeface="Trebuchet MS"/>
              </a:rPr>
              <a:t>20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9140" rIns="0" bIns="0" rtlCol="0" vert="horz">
            <a:spAutoFit/>
          </a:bodyPr>
          <a:lstStyle/>
          <a:p>
            <a:pPr marL="1116965" marR="5080">
              <a:lnSpc>
                <a:spcPts val="2850"/>
              </a:lnSpc>
              <a:spcBef>
                <a:spcPts val="220"/>
              </a:spcBef>
            </a:pPr>
            <a:r>
              <a:rPr dirty="0" spc="-25"/>
              <a:t>Commit</a:t>
            </a:r>
            <a:r>
              <a:rPr dirty="0" spc="-110"/>
              <a:t> </a:t>
            </a:r>
            <a:r>
              <a:rPr dirty="0" spc="-45"/>
              <a:t>25</a:t>
            </a:r>
            <a:r>
              <a:rPr dirty="0" spc="-110"/>
              <a:t> </a:t>
            </a:r>
            <a:r>
              <a:rPr dirty="0" spc="-220"/>
              <a:t>:</a:t>
            </a:r>
            <a:r>
              <a:rPr dirty="0" spc="-95"/>
              <a:t> </a:t>
            </a:r>
            <a:r>
              <a:rPr dirty="0" spc="-25">
                <a:solidFill>
                  <a:srgbClr val="E1001A"/>
                </a:solidFill>
              </a:rPr>
              <a:t>Components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>
                <a:solidFill>
                  <a:srgbClr val="E1001A"/>
                </a:solidFill>
              </a:rPr>
              <a:t>simples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avec </a:t>
            </a:r>
            <a:r>
              <a:rPr dirty="0" spc="-105">
                <a:solidFill>
                  <a:srgbClr val="E1001A"/>
                </a:solidFill>
              </a:rPr>
              <a:t>property</a:t>
            </a:r>
            <a:r>
              <a:rPr dirty="0" spc="-90">
                <a:solidFill>
                  <a:srgbClr val="E1001A"/>
                </a:solidFill>
              </a:rPr>
              <a:t> </a:t>
            </a:r>
            <a:r>
              <a:rPr dirty="0" spc="-55">
                <a:solidFill>
                  <a:srgbClr val="E1001A"/>
                </a:solidFill>
              </a:rPr>
              <a:t>binding</a:t>
            </a:r>
            <a:r>
              <a:rPr dirty="0" spc="-85">
                <a:solidFill>
                  <a:srgbClr val="E1001A"/>
                </a:solidFill>
              </a:rPr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85">
                <a:solidFill>
                  <a:srgbClr val="E1001A"/>
                </a:solidFill>
              </a:rPr>
              <a:t> </a:t>
            </a:r>
            <a:r>
              <a:rPr dirty="0" spc="-65">
                <a:solidFill>
                  <a:srgbClr val="E1001A"/>
                </a:solidFill>
              </a:rPr>
              <a:t>lifecycle</a:t>
            </a:r>
            <a:r>
              <a:rPr dirty="0" spc="-8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hooks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222013"/>
            <a:ext cx="538099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25 </a:t>
            </a:r>
            <a:r>
              <a:rPr dirty="0" sz="1400">
                <a:latin typeface="Trebuchet MS"/>
                <a:cs typeface="Trebuchet MS"/>
              </a:rPr>
              <a:t>concernant</a:t>
            </a:r>
            <a:r>
              <a:rPr dirty="0" sz="1400" spc="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stupides</a:t>
            </a:r>
            <a:r>
              <a:rPr dirty="0" sz="1400" spc="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8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property</a:t>
            </a:r>
            <a:r>
              <a:rPr dirty="0" sz="1400" spc="7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binding</a:t>
            </a:r>
            <a:r>
              <a:rPr dirty="0" sz="1400" spc="8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et </a:t>
            </a:r>
            <a:r>
              <a:rPr dirty="0" sz="1400" spc="-10">
                <a:latin typeface="Trebuchet MS"/>
                <a:cs typeface="Trebuchet MS"/>
              </a:rPr>
              <a:t>lifecycles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200</a:t>
            </a:fld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2874" y="765598"/>
            <a:ext cx="4029710" cy="3210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latin typeface="Arial"/>
                <a:cs typeface="Arial"/>
              </a:rPr>
              <a:t>Challenge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du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jour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 spc="-50"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900">
                <a:latin typeface="Arial"/>
                <a:cs typeface="Arial"/>
              </a:rPr>
              <a:t>Dans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la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partie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Clients</a:t>
            </a:r>
            <a:endParaRPr sz="1900">
              <a:latin typeface="Arial"/>
              <a:cs typeface="Arial"/>
            </a:endParaRPr>
          </a:p>
          <a:p>
            <a:pPr marL="12700" marR="67945">
              <a:lnSpc>
                <a:spcPct val="100000"/>
              </a:lnSpc>
            </a:pPr>
            <a:r>
              <a:rPr dirty="0" sz="1900">
                <a:latin typeface="Arial"/>
                <a:cs typeface="Arial"/>
              </a:rPr>
              <a:t>Dans</a:t>
            </a:r>
            <a:r>
              <a:rPr dirty="0" sz="1900" spc="-1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le</a:t>
            </a:r>
            <a:r>
              <a:rPr dirty="0" sz="1900" spc="-1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composant</a:t>
            </a:r>
            <a:r>
              <a:rPr dirty="0" sz="1900" spc="-1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Page</a:t>
            </a:r>
            <a:r>
              <a:rPr dirty="0" sz="1900" spc="-1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List</a:t>
            </a:r>
            <a:r>
              <a:rPr dirty="0" sz="1900" spc="-15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Clients </a:t>
            </a:r>
            <a:r>
              <a:rPr dirty="0" sz="1900">
                <a:latin typeface="Arial"/>
                <a:cs typeface="Arial"/>
              </a:rPr>
              <a:t>Passer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le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tableau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de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clients</a:t>
            </a:r>
            <a:r>
              <a:rPr dirty="0" sz="1900" spc="-15">
                <a:latin typeface="Arial"/>
                <a:cs typeface="Arial"/>
              </a:rPr>
              <a:t> </a:t>
            </a:r>
            <a:r>
              <a:rPr dirty="0" sz="1900" spc="-50">
                <a:latin typeface="Arial"/>
                <a:cs typeface="Arial"/>
              </a:rPr>
              <a:t>à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900" spc="-10">
                <a:latin typeface="Arial"/>
                <a:cs typeface="Arial"/>
              </a:rPr>
              <a:t>app-table-light</a:t>
            </a:r>
            <a:endParaRPr sz="1900">
              <a:latin typeface="Arial"/>
              <a:cs typeface="Arial"/>
            </a:endParaRPr>
          </a:p>
          <a:p>
            <a:pPr marL="12700" marR="791210">
              <a:lnSpc>
                <a:spcPct val="100000"/>
              </a:lnSpc>
            </a:pPr>
            <a:r>
              <a:rPr dirty="0" sz="1900">
                <a:latin typeface="Arial"/>
                <a:cs typeface="Arial"/>
              </a:rPr>
              <a:t>Passer</a:t>
            </a:r>
            <a:r>
              <a:rPr dirty="0" sz="1900" spc="-3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un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tableau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de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headers </a:t>
            </a:r>
            <a:r>
              <a:rPr dirty="0" sz="1900">
                <a:latin typeface="Arial"/>
                <a:cs typeface="Arial"/>
              </a:rPr>
              <a:t>Vérifier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dans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la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console</a:t>
            </a:r>
            <a:r>
              <a:rPr dirty="0" sz="1900" spc="-15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de</a:t>
            </a:r>
            <a:endParaRPr sz="1900">
              <a:latin typeface="Arial"/>
              <a:cs typeface="Arial"/>
            </a:endParaRPr>
          </a:p>
          <a:p>
            <a:pPr marL="12700" marR="147320">
              <a:lnSpc>
                <a:spcPct val="100000"/>
              </a:lnSpc>
            </a:pPr>
            <a:r>
              <a:rPr dirty="0" sz="1900" spc="-10">
                <a:latin typeface="Arial"/>
                <a:cs typeface="Arial"/>
              </a:rPr>
              <a:t>app-table-</a:t>
            </a:r>
            <a:r>
              <a:rPr dirty="0" sz="1900">
                <a:latin typeface="Arial"/>
                <a:cs typeface="Arial"/>
              </a:rPr>
              <a:t>light</a:t>
            </a:r>
            <a:r>
              <a:rPr dirty="0" sz="1900" spc="-1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que vous recevez </a:t>
            </a:r>
            <a:r>
              <a:rPr dirty="0" sz="1900" spc="-25">
                <a:latin typeface="Arial"/>
                <a:cs typeface="Arial"/>
              </a:rPr>
              <a:t>les </a:t>
            </a:r>
            <a:r>
              <a:rPr dirty="0" sz="1900" spc="-10">
                <a:latin typeface="Arial"/>
                <a:cs typeface="Arial"/>
              </a:rPr>
              <a:t>données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900">
                <a:latin typeface="Arial"/>
                <a:cs typeface="Arial"/>
              </a:rPr>
              <a:t>Affichez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les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données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dans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un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tableau </a:t>
            </a:r>
            <a:r>
              <a:rPr dirty="0" sz="1900">
                <a:latin typeface="Arial"/>
                <a:cs typeface="Arial"/>
              </a:rPr>
              <a:t>avec</a:t>
            </a:r>
            <a:r>
              <a:rPr dirty="0" sz="1900" spc="-1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le</a:t>
            </a:r>
            <a:r>
              <a:rPr dirty="0" sz="1900" spc="-1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code</a:t>
            </a:r>
            <a:r>
              <a:rPr dirty="0" sz="1900" spc="-10">
                <a:latin typeface="Arial"/>
                <a:cs typeface="Arial"/>
              </a:rPr>
              <a:t> fourni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42499" y="253400"/>
            <a:ext cx="145351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table</a:t>
            </a:r>
            <a:r>
              <a:rPr dirty="0" sz="900" spc="-20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class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"table"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42499" y="459139"/>
            <a:ext cx="281241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205740">
              <a:lnSpc>
                <a:spcPts val="1045"/>
              </a:lnSpc>
            </a:pPr>
            <a:r>
              <a:rPr dirty="0" sz="900" spc="-10">
                <a:solidFill>
                  <a:srgbClr val="6A9955"/>
                </a:solidFill>
                <a:latin typeface="Courier New"/>
                <a:cs typeface="Courier New"/>
              </a:rPr>
              <a:t>&lt;!-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-</a:t>
            </a:r>
            <a:r>
              <a:rPr dirty="0" sz="900" spc="-1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thead</a:t>
            </a:r>
            <a:r>
              <a:rPr dirty="0" sz="900" spc="-1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utile</a:t>
            </a:r>
            <a:r>
              <a:rPr dirty="0" sz="900" spc="-1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pour</a:t>
            </a:r>
            <a:r>
              <a:rPr dirty="0" sz="900" spc="-1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le</a:t>
            </a:r>
            <a:r>
              <a:rPr dirty="0" sz="900" spc="-10">
                <a:solidFill>
                  <a:srgbClr val="6A9955"/>
                </a:solidFill>
                <a:latin typeface="Courier New"/>
                <a:cs typeface="Courier New"/>
              </a:rPr>
              <a:t> référencement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42499" y="664879"/>
            <a:ext cx="20637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 spc="-10">
                <a:solidFill>
                  <a:srgbClr val="6A9955"/>
                </a:solidFill>
                <a:latin typeface="Courier New"/>
                <a:cs typeface="Courier New"/>
              </a:rPr>
              <a:t>--</a:t>
            </a:r>
            <a:r>
              <a:rPr dirty="0" sz="900" spc="-60">
                <a:solidFill>
                  <a:srgbClr val="6A9955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642499" y="870619"/>
            <a:ext cx="69913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205740">
              <a:lnSpc>
                <a:spcPts val="1045"/>
              </a:lnSpc>
            </a:pP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thead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42499" y="1076359"/>
            <a:ext cx="226377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480059">
              <a:lnSpc>
                <a:spcPts val="1045"/>
              </a:lnSpc>
            </a:pPr>
            <a:r>
              <a:rPr dirty="0" sz="900" spc="-10">
                <a:solidFill>
                  <a:srgbClr val="6A9955"/>
                </a:solidFill>
                <a:latin typeface="Courier New"/>
                <a:cs typeface="Courier New"/>
              </a:rPr>
              <a:t>&lt;!-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-</a:t>
            </a:r>
            <a:r>
              <a:rPr dirty="0" sz="900" spc="-2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table</a:t>
            </a:r>
            <a:r>
              <a:rPr dirty="0" sz="900" spc="-1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row</a:t>
            </a:r>
            <a:r>
              <a:rPr dirty="0" sz="900" spc="-1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(ligne)</a:t>
            </a:r>
            <a:r>
              <a:rPr dirty="0" sz="900" spc="-10">
                <a:solidFill>
                  <a:srgbClr val="6A9955"/>
                </a:solidFill>
                <a:latin typeface="Courier New"/>
                <a:cs typeface="Courier New"/>
              </a:rPr>
              <a:t> --</a:t>
            </a:r>
            <a:r>
              <a:rPr dirty="0" sz="900" spc="-50">
                <a:solidFill>
                  <a:srgbClr val="6A9955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42499" y="1282099"/>
            <a:ext cx="76771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480059">
              <a:lnSpc>
                <a:spcPts val="1045"/>
              </a:lnSpc>
            </a:pPr>
            <a:r>
              <a:rPr dirty="0" sz="900" spc="-2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 spc="-20">
                <a:solidFill>
                  <a:srgbClr val="559BD6"/>
                </a:solidFill>
                <a:latin typeface="Courier New"/>
                <a:cs typeface="Courier New"/>
              </a:rPr>
              <a:t>tr</a:t>
            </a:r>
            <a:r>
              <a:rPr dirty="0" sz="900" spc="-2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642499" y="1487839"/>
            <a:ext cx="281241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754380">
              <a:lnSpc>
                <a:spcPts val="1045"/>
              </a:lnSpc>
              <a:tabLst>
                <a:tab pos="1234440" algn="l"/>
              </a:tabLst>
            </a:pPr>
            <a:r>
              <a:rPr dirty="0" sz="900" spc="-10">
                <a:solidFill>
                  <a:srgbClr val="6A9955"/>
                </a:solidFill>
                <a:latin typeface="Courier New"/>
                <a:cs typeface="Courier New"/>
              </a:rPr>
              <a:t>&lt;!-</a:t>
            </a:r>
            <a:r>
              <a:rPr dirty="0" sz="900" spc="-50">
                <a:solidFill>
                  <a:srgbClr val="6A9955"/>
                </a:solidFill>
                <a:latin typeface="Courier New"/>
                <a:cs typeface="Courier New"/>
              </a:rPr>
              <a:t>-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	table</a:t>
            </a:r>
            <a:r>
              <a:rPr dirty="0" sz="900" spc="-40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header</a:t>
            </a:r>
            <a:r>
              <a:rPr dirty="0" sz="900" spc="-2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cells</a:t>
            </a:r>
            <a:r>
              <a:rPr dirty="0" sz="900" spc="-2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 spc="-20">
                <a:solidFill>
                  <a:srgbClr val="6A9955"/>
                </a:solidFill>
                <a:latin typeface="Courier New"/>
                <a:cs typeface="Courier New"/>
              </a:rPr>
              <a:t>(th)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642499" y="1693579"/>
            <a:ext cx="20637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 spc="-10">
                <a:solidFill>
                  <a:srgbClr val="6A9955"/>
                </a:solidFill>
                <a:latin typeface="Courier New"/>
                <a:cs typeface="Courier New"/>
              </a:rPr>
              <a:t>--</a:t>
            </a:r>
            <a:r>
              <a:rPr dirty="0" sz="900" spc="-60">
                <a:solidFill>
                  <a:srgbClr val="6A9955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42499" y="1899319"/>
            <a:ext cx="227647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754380"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th</a:t>
            </a:r>
            <a:r>
              <a:rPr dirty="0" sz="900" spc="-5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scope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"col"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#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th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642499" y="2105060"/>
            <a:ext cx="2743835" cy="137160"/>
          </a:xfrm>
          <a:custGeom>
            <a:avLst/>
            <a:gdLst/>
            <a:ahLst/>
            <a:cxnLst/>
            <a:rect l="l" t="t" r="r" b="b"/>
            <a:pathLst>
              <a:path w="2743834" h="137160">
                <a:moveTo>
                  <a:pt x="2743646" y="137160"/>
                </a:moveTo>
                <a:lnTo>
                  <a:pt x="0" y="137160"/>
                </a:lnTo>
                <a:lnTo>
                  <a:pt x="0" y="0"/>
                </a:lnTo>
                <a:lnTo>
                  <a:pt x="2743646" y="0"/>
                </a:lnTo>
                <a:lnTo>
                  <a:pt x="2743646" y="137160"/>
                </a:lnTo>
                <a:close/>
              </a:path>
            </a:pathLst>
          </a:custGeom>
          <a:solidFill>
            <a:srgbClr val="1E1E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384302" y="2087788"/>
            <a:ext cx="20148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th</a:t>
            </a:r>
            <a:r>
              <a:rPr dirty="0" sz="900" spc="-25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scope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"col"</a:t>
            </a: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titre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2</a:t>
            </a:r>
            <a:r>
              <a:rPr dirty="0" sz="9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th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642499" y="2310800"/>
            <a:ext cx="823594" cy="137160"/>
          </a:xfrm>
          <a:custGeom>
            <a:avLst/>
            <a:gdLst/>
            <a:ahLst/>
            <a:cxnLst/>
            <a:rect l="l" t="t" r="r" b="b"/>
            <a:pathLst>
              <a:path w="823595" h="137160">
                <a:moveTo>
                  <a:pt x="823093" y="137159"/>
                </a:moveTo>
                <a:lnTo>
                  <a:pt x="0" y="137159"/>
                </a:lnTo>
                <a:lnTo>
                  <a:pt x="0" y="0"/>
                </a:lnTo>
                <a:lnTo>
                  <a:pt x="823093" y="0"/>
                </a:lnTo>
                <a:lnTo>
                  <a:pt x="823093" y="137159"/>
                </a:lnTo>
                <a:close/>
              </a:path>
            </a:pathLst>
          </a:custGeom>
          <a:solidFill>
            <a:srgbClr val="1E1E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642499" y="2310800"/>
            <a:ext cx="75501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480059">
              <a:lnSpc>
                <a:spcPts val="1045"/>
              </a:lnSpc>
            </a:pPr>
            <a:r>
              <a:rPr dirty="0" sz="900" spc="-2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20">
                <a:solidFill>
                  <a:srgbClr val="559BD6"/>
                </a:solidFill>
                <a:latin typeface="Courier New"/>
                <a:cs typeface="Courier New"/>
              </a:rPr>
              <a:t>tr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384302" y="2293528"/>
            <a:ext cx="946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642499" y="2516540"/>
            <a:ext cx="76771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205740">
              <a:lnSpc>
                <a:spcPts val="1045"/>
              </a:lnSpc>
            </a:pP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thead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642499" y="2722279"/>
            <a:ext cx="686435" cy="137160"/>
          </a:xfrm>
          <a:custGeom>
            <a:avLst/>
            <a:gdLst/>
            <a:ahLst/>
            <a:cxnLst/>
            <a:rect l="l" t="t" r="r" b="b"/>
            <a:pathLst>
              <a:path w="686435" h="137160">
                <a:moveTo>
                  <a:pt x="685911" y="137160"/>
                </a:moveTo>
                <a:lnTo>
                  <a:pt x="0" y="137160"/>
                </a:lnTo>
                <a:lnTo>
                  <a:pt x="0" y="0"/>
                </a:lnTo>
                <a:lnTo>
                  <a:pt x="685911" y="0"/>
                </a:lnTo>
                <a:lnTo>
                  <a:pt x="685911" y="137160"/>
                </a:lnTo>
                <a:close/>
              </a:path>
            </a:pathLst>
          </a:custGeom>
          <a:solidFill>
            <a:srgbClr val="1E1E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5835573" y="2705008"/>
            <a:ext cx="506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tbody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642499" y="2928019"/>
            <a:ext cx="686435" cy="137160"/>
          </a:xfrm>
          <a:custGeom>
            <a:avLst/>
            <a:gdLst/>
            <a:ahLst/>
            <a:cxnLst/>
            <a:rect l="l" t="t" r="r" b="b"/>
            <a:pathLst>
              <a:path w="686435" h="137160">
                <a:moveTo>
                  <a:pt x="685911" y="137159"/>
                </a:moveTo>
                <a:lnTo>
                  <a:pt x="0" y="137159"/>
                </a:lnTo>
                <a:lnTo>
                  <a:pt x="0" y="0"/>
                </a:lnTo>
                <a:lnTo>
                  <a:pt x="685911" y="0"/>
                </a:lnTo>
                <a:lnTo>
                  <a:pt x="685911" y="137159"/>
                </a:lnTo>
                <a:close/>
              </a:path>
            </a:pathLst>
          </a:custGeom>
          <a:solidFill>
            <a:srgbClr val="1E1E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6041346" y="2910747"/>
            <a:ext cx="3003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 spc="-20">
                <a:solidFill>
                  <a:srgbClr val="559BD6"/>
                </a:solidFill>
                <a:latin typeface="Courier New"/>
                <a:cs typeface="Courier New"/>
              </a:rPr>
              <a:t>tr</a:t>
            </a:r>
            <a:r>
              <a:rPr dirty="0" sz="900" spc="-2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642499" y="3133759"/>
            <a:ext cx="220789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685800"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th</a:t>
            </a:r>
            <a:r>
              <a:rPr dirty="0" sz="900" spc="-5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scope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"row"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1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th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5642499" y="3339499"/>
            <a:ext cx="2743835" cy="137160"/>
          </a:xfrm>
          <a:custGeom>
            <a:avLst/>
            <a:gdLst/>
            <a:ahLst/>
            <a:cxnLst/>
            <a:rect l="l" t="t" r="r" b="b"/>
            <a:pathLst>
              <a:path w="2743834" h="137160">
                <a:moveTo>
                  <a:pt x="2743646" y="137159"/>
                </a:moveTo>
                <a:lnTo>
                  <a:pt x="0" y="137159"/>
                </a:lnTo>
                <a:lnTo>
                  <a:pt x="0" y="0"/>
                </a:lnTo>
                <a:lnTo>
                  <a:pt x="2743646" y="0"/>
                </a:lnTo>
                <a:lnTo>
                  <a:pt x="2743646" y="137159"/>
                </a:lnTo>
                <a:close/>
              </a:path>
            </a:pathLst>
          </a:custGeom>
          <a:solidFill>
            <a:srgbClr val="1E1E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315711" y="3322227"/>
            <a:ext cx="2082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3545" algn="l"/>
              </a:tabLst>
            </a:pPr>
            <a:r>
              <a:rPr dirty="0" sz="900" spc="-10">
                <a:solidFill>
                  <a:srgbClr val="6A9955"/>
                </a:solidFill>
                <a:latin typeface="Courier New"/>
                <a:cs typeface="Courier New"/>
              </a:rPr>
              <a:t>&lt;!-</a:t>
            </a:r>
            <a:r>
              <a:rPr dirty="0" sz="900" spc="-50">
                <a:solidFill>
                  <a:srgbClr val="6A9955"/>
                </a:solidFill>
                <a:latin typeface="Courier New"/>
                <a:cs typeface="Courier New"/>
              </a:rPr>
              <a:t>-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	table</a:t>
            </a:r>
            <a:r>
              <a:rPr dirty="0" sz="900" spc="-1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data</a:t>
            </a:r>
            <a:r>
              <a:rPr dirty="0" sz="900" spc="-15">
                <a:solidFill>
                  <a:srgbClr val="6A995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6A9955"/>
                </a:solidFill>
                <a:latin typeface="Courier New"/>
                <a:cs typeface="Courier New"/>
              </a:rPr>
              <a:t>cells</a:t>
            </a:r>
            <a:r>
              <a:rPr dirty="0" sz="900" spc="-10">
                <a:solidFill>
                  <a:srgbClr val="6A9955"/>
                </a:solidFill>
                <a:latin typeface="Courier New"/>
                <a:cs typeface="Courier New"/>
              </a:rPr>
              <a:t> (td)--</a:t>
            </a:r>
            <a:r>
              <a:rPr dirty="0" sz="900" spc="-50">
                <a:solidFill>
                  <a:srgbClr val="6A9955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31" name="object 3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200</a:t>
            </a:fld>
          </a:p>
        </p:txBody>
      </p:sp>
      <p:sp>
        <p:nvSpPr>
          <p:cNvPr id="25" name="object 25" descr=""/>
          <p:cNvSpPr txBox="1"/>
          <p:nvPr/>
        </p:nvSpPr>
        <p:spPr>
          <a:xfrm>
            <a:off x="5642499" y="3545239"/>
            <a:ext cx="159067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685800">
              <a:lnSpc>
                <a:spcPts val="1045"/>
              </a:lnSpc>
            </a:pP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td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Mark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td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642499" y="3750979"/>
            <a:ext cx="159067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685800">
              <a:lnSpc>
                <a:spcPts val="1045"/>
              </a:lnSpc>
            </a:pP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td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Otto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td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642499" y="3956718"/>
            <a:ext cx="159067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685800">
              <a:lnSpc>
                <a:spcPts val="1045"/>
              </a:lnSpc>
            </a:pP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td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@mdo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td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642499" y="4162458"/>
            <a:ext cx="76771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411480">
              <a:lnSpc>
                <a:spcPts val="1045"/>
              </a:lnSpc>
            </a:pP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tr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642499" y="4368198"/>
            <a:ext cx="76771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205740">
              <a:lnSpc>
                <a:spcPts val="1045"/>
              </a:lnSpc>
            </a:pP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tbody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642499" y="4573938"/>
            <a:ext cx="56197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table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1732437"/>
            <a:ext cx="3132455" cy="230251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21</a:t>
            </a:r>
            <a:endParaRPr sz="7200"/>
          </a:p>
          <a:p>
            <a:pPr algn="just"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30"/>
              <a:t>Pipe</a:t>
            </a:r>
            <a:r>
              <a:rPr dirty="0" spc="-130"/>
              <a:t> </a:t>
            </a:r>
            <a:r>
              <a:rPr dirty="0" spc="-25"/>
              <a:t>perso</a:t>
            </a:r>
            <a:r>
              <a:rPr dirty="0" spc="-130"/>
              <a:t> </a:t>
            </a:r>
            <a:r>
              <a:rPr dirty="0" spc="-140"/>
              <a:t>&amp;</a:t>
            </a:r>
            <a:r>
              <a:rPr dirty="0" spc="-130"/>
              <a:t> </a:t>
            </a:r>
            <a:r>
              <a:rPr dirty="0" spc="-85"/>
              <a:t>rxjs</a:t>
            </a:r>
            <a:r>
              <a:rPr dirty="0" spc="-130"/>
              <a:t> </a:t>
            </a:r>
            <a:r>
              <a:rPr dirty="0" spc="-110"/>
              <a:t>ﬁlter</a:t>
            </a:r>
            <a:r>
              <a:rPr dirty="0" spc="-95"/>
              <a:t> </a:t>
            </a:r>
            <a:r>
              <a:rPr dirty="0" spc="-30"/>
              <a:t>Unsubscribe</a:t>
            </a:r>
            <a:r>
              <a:rPr dirty="0" spc="-130"/>
              <a:t> </a:t>
            </a:r>
            <a:r>
              <a:rPr dirty="0" spc="-45"/>
              <a:t>exemples</a:t>
            </a:r>
            <a:r>
              <a:rPr dirty="0"/>
              <a:t> </a:t>
            </a:r>
            <a:r>
              <a:rPr dirty="0" spc="-140"/>
              <a:t>&amp;</a:t>
            </a:r>
            <a:r>
              <a:rPr dirty="0" spc="-130"/>
              <a:t> </a:t>
            </a:r>
            <a:r>
              <a:rPr dirty="0" spc="-75"/>
              <a:t>pipe</a:t>
            </a:r>
            <a:r>
              <a:rPr dirty="0" spc="-130"/>
              <a:t> </a:t>
            </a:r>
            <a:r>
              <a:rPr dirty="0" spc="5"/>
              <a:t>async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200</a:t>
            </a:fld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98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Comment</a:t>
            </a:r>
            <a:r>
              <a:rPr dirty="0" spc="-90"/>
              <a:t> </a:t>
            </a:r>
            <a:r>
              <a:rPr dirty="0" spc="-95">
                <a:solidFill>
                  <a:srgbClr val="E1001A"/>
                </a:solidFill>
              </a:rPr>
              <a:t>procéder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85">
                <a:solidFill>
                  <a:srgbClr val="E1001A"/>
                </a:solidFill>
              </a:rPr>
              <a:t>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49275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Question</a:t>
            </a:r>
            <a:r>
              <a:rPr dirty="0" sz="1400" spc="100" b="1">
                <a:latin typeface="Trebuchet MS"/>
                <a:cs typeface="Trebuchet MS"/>
              </a:rPr>
              <a:t> </a:t>
            </a:r>
            <a:r>
              <a:rPr dirty="0" sz="1400" spc="60" b="1">
                <a:latin typeface="Trebuchet MS"/>
                <a:cs typeface="Trebuchet MS"/>
              </a:rPr>
              <a:t>?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60" i="1">
                <a:latin typeface="Trebuchet MS"/>
                <a:cs typeface="Trebuchet MS"/>
              </a:rPr>
              <a:t>Comment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65" i="1">
                <a:latin typeface="Trebuchet MS"/>
                <a:cs typeface="Trebuchet MS"/>
              </a:rPr>
              <a:t>calculer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95" i="1">
                <a:latin typeface="Trebuchet MS"/>
                <a:cs typeface="Trebuchet MS"/>
              </a:rPr>
              <a:t>total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135" i="1">
                <a:latin typeface="Trebuchet MS"/>
                <a:cs typeface="Trebuchet MS"/>
              </a:rPr>
              <a:t>HT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120" i="1">
                <a:latin typeface="Trebuchet MS"/>
                <a:cs typeface="Trebuchet MS"/>
              </a:rPr>
              <a:t>et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95" i="1">
                <a:latin typeface="Trebuchet MS"/>
                <a:cs typeface="Trebuchet MS"/>
              </a:rPr>
              <a:t>total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155" i="1">
                <a:latin typeface="Trebuchet MS"/>
                <a:cs typeface="Trebuchet MS"/>
              </a:rPr>
              <a:t>TTC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120" i="1">
                <a:latin typeface="Trebuchet MS"/>
                <a:cs typeface="Trebuchet MS"/>
              </a:rPr>
              <a:t>et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les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80" i="1">
                <a:latin typeface="Trebuchet MS"/>
                <a:cs typeface="Trebuchet MS"/>
              </a:rPr>
              <a:t>afﬁcher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i="1">
                <a:latin typeface="Trebuchet MS"/>
                <a:cs typeface="Trebuchet MS"/>
              </a:rPr>
              <a:t>dans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55" i="1">
                <a:latin typeface="Trebuchet MS"/>
                <a:cs typeface="Trebuchet MS"/>
              </a:rPr>
              <a:t>notre</a:t>
            </a:r>
            <a:r>
              <a:rPr dirty="0" sz="1400" spc="-55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tableau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de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la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65" i="1">
                <a:latin typeface="Trebuchet MS"/>
                <a:cs typeface="Trebuchet MS"/>
              </a:rPr>
              <a:t>manière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la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20" i="1">
                <a:latin typeface="Trebuchet MS"/>
                <a:cs typeface="Trebuchet MS"/>
              </a:rPr>
              <a:t>plus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85" i="1">
                <a:latin typeface="Trebuchet MS"/>
                <a:cs typeface="Trebuchet MS"/>
              </a:rPr>
              <a:t>correcte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35" i="1">
                <a:latin typeface="Trebuchet MS"/>
                <a:cs typeface="Trebuchet MS"/>
              </a:rPr>
              <a:t>possible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60" i="1">
                <a:latin typeface="Trebuchet MS"/>
                <a:cs typeface="Trebuchet MS"/>
              </a:rPr>
              <a:t>?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200</a:t>
            </a:fld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02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Appel</a:t>
            </a:r>
            <a:r>
              <a:rPr dirty="0" spc="-110"/>
              <a:t> </a:t>
            </a:r>
            <a:r>
              <a:rPr dirty="0" spc="-75"/>
              <a:t>de</a:t>
            </a:r>
            <a:r>
              <a:rPr dirty="0" spc="-110"/>
              <a:t> </a:t>
            </a:r>
            <a:r>
              <a:rPr dirty="0" spc="-55"/>
              <a:t>fonction</a:t>
            </a:r>
            <a:r>
              <a:rPr dirty="0" spc="-90"/>
              <a:t> </a:t>
            </a:r>
            <a:r>
              <a:rPr dirty="0">
                <a:solidFill>
                  <a:srgbClr val="E1001A"/>
                </a:solidFill>
              </a:rPr>
              <a:t>dans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95">
                <a:solidFill>
                  <a:srgbClr val="E1001A"/>
                </a:solidFill>
              </a:rPr>
              <a:t>le</a:t>
            </a:r>
            <a:r>
              <a:rPr dirty="0" spc="-105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html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57212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essayer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d’appeler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page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html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 </a:t>
            </a:r>
            <a:r>
              <a:rPr dirty="0" sz="1400" spc="-10">
                <a:latin typeface="Trebuchet MS"/>
                <a:cs typeface="Trebuchet MS"/>
              </a:rPr>
              <a:t>premier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temps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page-list-orders.ts</a:t>
            </a:r>
            <a:r>
              <a:rPr dirty="0" sz="1400" spc="16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200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1000125" y="2418425"/>
            <a:ext cx="520192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total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val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coef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tva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?: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 spc="-20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0125" y="2635595"/>
            <a:ext cx="25609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console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log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total</a:t>
            </a:r>
            <a:r>
              <a:rPr dirty="0" sz="1050" spc="-6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called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0125" y="2852765"/>
            <a:ext cx="39211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if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tva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return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val</a:t>
            </a:r>
            <a:r>
              <a:rPr dirty="0" sz="1050" spc="-5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*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coef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*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1</a:t>
            </a:r>
            <a:r>
              <a:rPr dirty="0" sz="1050" spc="-5">
                <a:solidFill>
                  <a:srgbClr val="BD93F9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+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tva</a:t>
            </a:r>
            <a:r>
              <a:rPr dirty="0" sz="1050" spc="-5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/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100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0125" y="3069935"/>
            <a:ext cx="17608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return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val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*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20" i="1">
                <a:solidFill>
                  <a:srgbClr val="FFB86C"/>
                </a:solidFill>
                <a:latin typeface="Courier New"/>
                <a:cs typeface="Courier New"/>
              </a:rPr>
              <a:t>coef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0125" y="3287105"/>
            <a:ext cx="2406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1493" y="3918803"/>
            <a:ext cx="22536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page-list-orders.html</a:t>
            </a:r>
            <a:r>
              <a:rPr dirty="0" sz="1400" spc="204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0125" y="4365335"/>
            <a:ext cx="36937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&gt;{{</a:t>
            </a:r>
            <a:r>
              <a:rPr dirty="0" sz="1050" spc="-6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total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(item.tjmHt,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item.nbJours)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}}&lt;/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0125" y="4582504"/>
            <a:ext cx="449453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&gt;{{</a:t>
            </a:r>
            <a:r>
              <a:rPr dirty="0" sz="1050" spc="-6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total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(item.tjmHt,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item.nbJours,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item.tva)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}}&lt;/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235008"/>
            <a:ext cx="38601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Trouver</a:t>
            </a:r>
            <a:r>
              <a:rPr dirty="0" spc="-100"/>
              <a:t> </a:t>
            </a:r>
            <a:r>
              <a:rPr dirty="0" spc="-95"/>
              <a:t>une</a:t>
            </a:r>
            <a:r>
              <a:rPr dirty="0" spc="-85"/>
              <a:t> </a:t>
            </a:r>
            <a:r>
              <a:rPr dirty="0" spc="-105">
                <a:solidFill>
                  <a:srgbClr val="E1001A"/>
                </a:solidFill>
              </a:rPr>
              <a:t>autre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-40">
                <a:solidFill>
                  <a:srgbClr val="E1001A"/>
                </a:solidFill>
              </a:rPr>
              <a:t>solution</a:t>
            </a:r>
            <a:r>
              <a:rPr dirty="0" spc="-80">
                <a:solidFill>
                  <a:srgbClr val="E1001A"/>
                </a:solidFill>
              </a:rPr>
              <a:t> </a:t>
            </a:r>
            <a:r>
              <a:rPr dirty="0" spc="85">
                <a:solidFill>
                  <a:srgbClr val="E1001A"/>
                </a:solidFill>
              </a:rPr>
              <a:t>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20281" y="4827334"/>
            <a:ext cx="31242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35">
                <a:solidFill>
                  <a:srgbClr val="999999"/>
                </a:solidFill>
                <a:latin typeface="Trebuchet MS"/>
                <a:cs typeface="Trebuchet MS"/>
              </a:rPr>
              <a:t>205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101774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773288"/>
            <a:ext cx="568134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23241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 b="1">
                <a:latin typeface="Trebuchet MS"/>
                <a:cs typeface="Trebuchet MS"/>
              </a:rPr>
              <a:t>Faire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un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appel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de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méthode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70" b="1">
                <a:latin typeface="Trebuchet MS"/>
                <a:cs typeface="Trebuchet MS"/>
              </a:rPr>
              <a:t>dans</a:t>
            </a:r>
            <a:r>
              <a:rPr dirty="0" sz="1400" spc="-35" b="1">
                <a:latin typeface="Trebuchet MS"/>
                <a:cs typeface="Trebuchet MS"/>
              </a:rPr>
              <a:t> le </a:t>
            </a:r>
            <a:r>
              <a:rPr dirty="0" sz="1400" b="1">
                <a:latin typeface="Trebuchet MS"/>
                <a:cs typeface="Trebuchet MS"/>
              </a:rPr>
              <a:t>html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n’est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75" b="1">
                <a:latin typeface="Trebuchet MS"/>
                <a:cs typeface="Trebuchet MS"/>
              </a:rPr>
              <a:t>pas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une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bonne pratique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marR="222885" indent="-335915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faut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jamais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mettre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d’appel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comme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cela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html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lifecycle </a:t>
            </a:r>
            <a:r>
              <a:rPr dirty="0" sz="1400" spc="65">
                <a:latin typeface="Trebuchet MS"/>
                <a:cs typeface="Trebuchet MS"/>
              </a:rPr>
              <a:t>hooks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multiplient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nombre d’appels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changement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d’état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pourrait </a:t>
            </a:r>
            <a:r>
              <a:rPr dirty="0" sz="1400">
                <a:latin typeface="Trebuchet MS"/>
                <a:cs typeface="Trebuchet MS"/>
              </a:rPr>
              <a:t>dégrader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performance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application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marL="347980" marR="14732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allons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plutôt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orienter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Pipes</a:t>
            </a:r>
            <a:r>
              <a:rPr dirty="0" sz="1400" spc="-25">
                <a:latin typeface="Trebuchet MS"/>
                <a:cs typeface="Trebuchet MS"/>
              </a:rPr>
              <a:t>,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cela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semble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être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meilleure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pratique.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Mais,</a:t>
            </a:r>
            <a:r>
              <a:rPr dirty="0" sz="1400" spc="-20">
                <a:latin typeface="Trebuchet MS"/>
                <a:cs typeface="Trebuchet MS"/>
              </a:rPr>
              <a:t> qu’est-</a:t>
            </a:r>
            <a:r>
              <a:rPr dirty="0" sz="1400" spc="-10">
                <a:latin typeface="Trebuchet MS"/>
                <a:cs typeface="Trebuchet MS"/>
              </a:rPr>
              <a:t>ce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qu’un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125">
                <a:latin typeface="Trebuchet MS"/>
                <a:cs typeface="Trebuchet MS"/>
              </a:rPr>
              <a:t>?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c’est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avant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Class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45">
                <a:latin typeface="Trebuchet MS"/>
                <a:cs typeface="Trebuchet MS"/>
              </a:rPr>
              <a:t> 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décorator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@pipe()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80">
                <a:latin typeface="Trebuchet MS"/>
                <a:cs typeface="Trebuchet MS"/>
              </a:rPr>
              <a:t>Son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rôle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175">
                <a:latin typeface="Trebuchet MS"/>
                <a:cs typeface="Trebuchet MS"/>
              </a:rPr>
              <a:t>?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Récupérer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datas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entrée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retourner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sortie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025" y="4187048"/>
            <a:ext cx="583882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14" i="1">
                <a:latin typeface="Trebuchet MS"/>
                <a:cs typeface="Trebuchet MS"/>
              </a:rPr>
              <a:t>Cette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55" b="1" i="1">
                <a:latin typeface="Trebuchet MS"/>
                <a:cs typeface="Trebuchet MS"/>
              </a:rPr>
              <a:t>solution</a:t>
            </a:r>
            <a:r>
              <a:rPr dirty="0" sz="1400" spc="-70" b="1" i="1">
                <a:latin typeface="Trebuchet MS"/>
                <a:cs typeface="Trebuchet MS"/>
              </a:rPr>
              <a:t> </a:t>
            </a:r>
            <a:r>
              <a:rPr dirty="0" sz="1400" spc="-55" i="1">
                <a:latin typeface="Trebuchet MS"/>
                <a:cs typeface="Trebuchet MS"/>
              </a:rPr>
              <a:t>me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50" i="1">
                <a:latin typeface="Trebuchet MS"/>
                <a:cs typeface="Trebuchet MS"/>
              </a:rPr>
              <a:t>semble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70" i="1">
                <a:latin typeface="Trebuchet MS"/>
                <a:cs typeface="Trebuchet MS"/>
              </a:rPr>
              <a:t>intéressante,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à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chaque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50" i="1">
                <a:latin typeface="Trebuchet MS"/>
                <a:cs typeface="Trebuchet MS"/>
              </a:rPr>
              <a:t>fois</a:t>
            </a:r>
            <a:r>
              <a:rPr dirty="0" sz="1400" spc="-85" i="1">
                <a:latin typeface="Trebuchet MS"/>
                <a:cs typeface="Trebuchet MS"/>
              </a:rPr>
              <a:t> qu’on </a:t>
            </a:r>
            <a:r>
              <a:rPr dirty="0" sz="1400" spc="-70" i="1">
                <a:latin typeface="Trebuchet MS"/>
                <a:cs typeface="Trebuchet MS"/>
              </a:rPr>
              <a:t>en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55" i="1">
                <a:latin typeface="Trebuchet MS"/>
                <a:cs typeface="Trebuchet MS"/>
              </a:rPr>
              <a:t>aura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besoin,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25" i="1">
                <a:latin typeface="Trebuchet MS"/>
                <a:cs typeface="Trebuchet MS"/>
              </a:rPr>
              <a:t>il</a:t>
            </a:r>
            <a:r>
              <a:rPr dirty="0" sz="1400" spc="-25" i="1">
                <a:latin typeface="Trebuchet MS"/>
                <a:cs typeface="Trebuchet MS"/>
              </a:rPr>
              <a:t> </a:t>
            </a:r>
            <a:r>
              <a:rPr dirty="0" sz="1400" spc="-55" i="1">
                <a:latin typeface="Trebuchet MS"/>
                <a:cs typeface="Trebuchet MS"/>
              </a:rPr>
              <a:t>sufﬁra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de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95" i="1">
                <a:latin typeface="Trebuchet MS"/>
                <a:cs typeface="Trebuchet MS"/>
              </a:rPr>
              <a:t>faire </a:t>
            </a:r>
            <a:r>
              <a:rPr dirty="0" sz="1400" spc="-70" i="1">
                <a:latin typeface="Trebuchet MS"/>
                <a:cs typeface="Trebuchet MS"/>
              </a:rPr>
              <a:t>appel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à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55" i="1">
                <a:latin typeface="Trebuchet MS"/>
                <a:cs typeface="Trebuchet MS"/>
              </a:rPr>
              <a:t>une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40" i="1">
                <a:latin typeface="Trebuchet MS"/>
                <a:cs typeface="Trebuchet MS"/>
              </a:rPr>
              <a:t>instance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40" i="1">
                <a:latin typeface="Trebuchet MS"/>
                <a:cs typeface="Trebuchet MS"/>
              </a:rPr>
              <a:t>du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60" i="1">
                <a:latin typeface="Trebuchet MS"/>
                <a:cs typeface="Trebuchet MS"/>
              </a:rPr>
              <a:t>pipe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70" i="1">
                <a:latin typeface="Trebuchet MS"/>
                <a:cs typeface="Trebuchet MS"/>
              </a:rPr>
              <a:t>en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50" i="1">
                <a:latin typeface="Trebuchet MS"/>
                <a:cs typeface="Trebuchet MS"/>
              </a:rPr>
              <a:t>question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195" i="1">
                <a:latin typeface="Trebuchet MS"/>
                <a:cs typeface="Trebuchet MS"/>
              </a:rPr>
              <a:t>;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de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20" i="1">
                <a:latin typeface="Trebuchet MS"/>
                <a:cs typeface="Trebuchet MS"/>
              </a:rPr>
              <a:t>plus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80" i="1">
                <a:latin typeface="Trebuchet MS"/>
                <a:cs typeface="Trebuchet MS"/>
              </a:rPr>
              <a:t>il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50" i="1">
                <a:latin typeface="Trebuchet MS"/>
                <a:cs typeface="Trebuchet MS"/>
              </a:rPr>
              <a:t>va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20" i="1">
                <a:latin typeface="Trebuchet MS"/>
                <a:cs typeface="Trebuchet MS"/>
              </a:rPr>
              <a:t>nous </a:t>
            </a:r>
            <a:r>
              <a:rPr dirty="0" sz="1400" spc="-95" i="1">
                <a:latin typeface="Trebuchet MS"/>
                <a:cs typeface="Trebuchet MS"/>
              </a:rPr>
              <a:t>éviter</a:t>
            </a:r>
            <a:r>
              <a:rPr dirty="0" sz="1400" spc="-90" i="1">
                <a:latin typeface="Trebuchet MS"/>
                <a:cs typeface="Trebuchet MS"/>
              </a:rPr>
              <a:t> d’avoir </a:t>
            </a:r>
            <a:r>
              <a:rPr dirty="0" sz="1400" spc="-20" i="1">
                <a:latin typeface="Trebuchet MS"/>
                <a:cs typeface="Trebuchet MS"/>
              </a:rPr>
              <a:t>des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35" i="1">
                <a:latin typeface="Trebuchet MS"/>
                <a:cs typeface="Trebuchet MS"/>
              </a:rPr>
              <a:t>changements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120" i="1">
                <a:latin typeface="Trebuchet MS"/>
                <a:cs typeface="Trebuchet MS"/>
              </a:rPr>
              <a:t>d’état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à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85" i="1">
                <a:latin typeface="Trebuchet MS"/>
                <a:cs typeface="Trebuchet MS"/>
              </a:rPr>
              <a:t>répétition </a:t>
            </a:r>
            <a:r>
              <a:rPr dirty="0" sz="1400" spc="-55" i="1">
                <a:latin typeface="Trebuchet MS"/>
                <a:cs typeface="Trebuchet MS"/>
              </a:rPr>
              <a:t>car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80" i="1">
                <a:latin typeface="Trebuchet MS"/>
                <a:cs typeface="Trebuchet MS"/>
              </a:rPr>
              <a:t>il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70" i="1">
                <a:latin typeface="Trebuchet MS"/>
                <a:cs typeface="Trebuchet MS"/>
              </a:rPr>
              <a:t>ne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sera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30" i="1">
                <a:latin typeface="Trebuchet MS"/>
                <a:cs typeface="Trebuchet MS"/>
              </a:rPr>
              <a:t>jamais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85" i="1">
                <a:latin typeface="Trebuchet MS"/>
                <a:cs typeface="Trebuchet MS"/>
              </a:rPr>
              <a:t>détruit </a:t>
            </a:r>
            <a:r>
              <a:rPr dirty="0" sz="1400" spc="-50" i="1">
                <a:latin typeface="Trebuchet MS"/>
                <a:cs typeface="Trebuchet MS"/>
              </a:rPr>
              <a:t>/ </a:t>
            </a:r>
            <a:r>
              <a:rPr dirty="0" sz="1400" spc="-90" i="1">
                <a:latin typeface="Trebuchet MS"/>
                <a:cs typeface="Trebuchet MS"/>
              </a:rPr>
              <a:t>re-</a:t>
            </a:r>
            <a:r>
              <a:rPr dirty="0" sz="1400" spc="-95" i="1">
                <a:latin typeface="Trebuchet MS"/>
                <a:cs typeface="Trebuchet MS"/>
              </a:rPr>
              <a:t>crée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40" i="1">
                <a:latin typeface="Trebuchet MS"/>
                <a:cs typeface="Trebuchet MS"/>
              </a:rPr>
              <a:t>au</a:t>
            </a:r>
            <a:r>
              <a:rPr dirty="0" sz="1400" spc="-100" i="1">
                <a:latin typeface="Trebuchet MS"/>
                <a:cs typeface="Trebuchet MS"/>
              </a:rPr>
              <a:t> ﬁl </a:t>
            </a:r>
            <a:r>
              <a:rPr dirty="0" sz="1400" spc="-20" i="1">
                <a:latin typeface="Trebuchet MS"/>
                <a:cs typeface="Trebuchet MS"/>
              </a:rPr>
              <a:t>des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10" i="1">
                <a:latin typeface="Trebuchet MS"/>
                <a:cs typeface="Trebuchet MS"/>
              </a:rPr>
              <a:t>ChangeDetection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4499" y="1323374"/>
            <a:ext cx="2914449" cy="22085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66932"/>
            <a:ext cx="27724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Créons</a:t>
            </a:r>
            <a:r>
              <a:rPr dirty="0" spc="-140"/>
              <a:t> </a:t>
            </a:r>
            <a:r>
              <a:rPr dirty="0" spc="-90"/>
              <a:t>un</a:t>
            </a:r>
            <a:r>
              <a:rPr dirty="0" spc="-120"/>
              <a:t> </a:t>
            </a:r>
            <a:r>
              <a:rPr dirty="0" spc="-80">
                <a:solidFill>
                  <a:srgbClr val="E1001A"/>
                </a:solidFill>
              </a:rPr>
              <a:t>pipe</a:t>
            </a:r>
            <a:r>
              <a:rPr dirty="0" spc="-130">
                <a:solidFill>
                  <a:srgbClr val="E1001A"/>
                </a:solidFill>
              </a:rPr>
              <a:t> </a:t>
            </a:r>
            <a:r>
              <a:rPr dirty="0" spc="-45">
                <a:solidFill>
                  <a:srgbClr val="E1001A"/>
                </a:solidFill>
              </a:rPr>
              <a:t>total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63118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notre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sharedModule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pipe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total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--</a:t>
            </a:r>
            <a:r>
              <a:rPr dirty="0" sz="1400" spc="-10" b="1">
                <a:latin typeface="Trebuchet MS"/>
                <a:cs typeface="Trebuchet MS"/>
              </a:rPr>
              <a:t>export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simplement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reprendre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principe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fonction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985">
              <a:lnSpc>
                <a:spcPts val="1550"/>
              </a:lnSpc>
            </a:pPr>
            <a:fld id="{81D60167-4931-47E6-BA6A-407CBD079E47}" type="slidenum">
              <a:rPr dirty="0" spc="40"/>
              <a:t>206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42925" y="2418425"/>
            <a:ext cx="4881880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total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val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coef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tva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?: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0225" y="2688172"/>
            <a:ext cx="158242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pipe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spcBef>
                <a:spcPts val="1019"/>
              </a:spcBef>
              <a:buFont typeface="Arial"/>
              <a:buChar char="○"/>
              <a:tabLst>
                <a:tab pos="469265" algn="l"/>
                <a:tab pos="469900" algn="l"/>
              </a:tabLst>
            </a:pPr>
            <a:r>
              <a:rPr dirty="0" sz="1400" spc="-20" b="1">
                <a:latin typeface="Trebuchet MS"/>
                <a:cs typeface="Trebuchet MS"/>
              </a:rPr>
              <a:t>total.pipe.ts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0125" y="3713825"/>
            <a:ext cx="392112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export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class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TotalPipe</a:t>
            </a:r>
            <a:r>
              <a:rPr dirty="0" sz="1050" spc="-35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implements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PipeTransform</a:t>
            </a:r>
            <a:r>
              <a:rPr dirty="0" sz="1050" spc="-3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0125" y="3927185"/>
            <a:ext cx="496189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transform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val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coef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tva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?: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1050" spc="-2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0125" y="4144354"/>
            <a:ext cx="39211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if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tva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return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val</a:t>
            </a:r>
            <a:r>
              <a:rPr dirty="0" sz="1050" spc="-5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*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coef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*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1</a:t>
            </a:r>
            <a:r>
              <a:rPr dirty="0" sz="1050" spc="-5">
                <a:solidFill>
                  <a:srgbClr val="BD93F9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+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tva</a:t>
            </a:r>
            <a:r>
              <a:rPr dirty="0" sz="1050" spc="-5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/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100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00125" y="4361524"/>
            <a:ext cx="19208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return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val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*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coef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;}}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950" y="1959075"/>
              <a:ext cx="6260725" cy="193856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950" y="809825"/>
              <a:ext cx="6260724" cy="91265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78723" y="1109723"/>
              <a:ext cx="1455420" cy="1320165"/>
            </a:xfrm>
            <a:custGeom>
              <a:avLst/>
              <a:gdLst/>
              <a:ahLst/>
              <a:cxnLst/>
              <a:rect l="l" t="t" r="r" b="b"/>
              <a:pathLst>
                <a:path w="1455420" h="1320164">
                  <a:moveTo>
                    <a:pt x="0" y="0"/>
                  </a:moveTo>
                  <a:lnTo>
                    <a:pt x="957300" y="0"/>
                  </a:lnTo>
                  <a:lnTo>
                    <a:pt x="957300" y="261899"/>
                  </a:lnTo>
                  <a:lnTo>
                    <a:pt x="0" y="261899"/>
                  </a:lnTo>
                  <a:lnTo>
                    <a:pt x="0" y="0"/>
                  </a:lnTo>
                  <a:close/>
                </a:path>
                <a:path w="1455420" h="1320164">
                  <a:moveTo>
                    <a:pt x="336338" y="1057678"/>
                  </a:moveTo>
                  <a:lnTo>
                    <a:pt x="1455038" y="1057678"/>
                  </a:lnTo>
                  <a:lnTo>
                    <a:pt x="1455038" y="1319578"/>
                  </a:lnTo>
                  <a:lnTo>
                    <a:pt x="336338" y="1319578"/>
                  </a:lnTo>
                  <a:lnTo>
                    <a:pt x="336338" y="1057678"/>
                  </a:lnTo>
                  <a:close/>
                </a:path>
                <a:path w="1455420" h="1320164">
                  <a:moveTo>
                    <a:pt x="478650" y="261899"/>
                  </a:moveTo>
                  <a:lnTo>
                    <a:pt x="816081" y="905931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8709" y="1979463"/>
              <a:ext cx="130564" cy="16534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763667" y="1065775"/>
              <a:ext cx="1708150" cy="1363980"/>
            </a:xfrm>
            <a:custGeom>
              <a:avLst/>
              <a:gdLst/>
              <a:ahLst/>
              <a:cxnLst/>
              <a:rect l="l" t="t" r="r" b="b"/>
              <a:pathLst>
                <a:path w="1708150" h="1363980">
                  <a:moveTo>
                    <a:pt x="491007" y="0"/>
                  </a:moveTo>
                  <a:lnTo>
                    <a:pt x="1708107" y="0"/>
                  </a:lnTo>
                  <a:lnTo>
                    <a:pt x="1708107" y="261899"/>
                  </a:lnTo>
                  <a:lnTo>
                    <a:pt x="491007" y="261899"/>
                  </a:lnTo>
                  <a:lnTo>
                    <a:pt x="491007" y="0"/>
                  </a:lnTo>
                  <a:close/>
                </a:path>
                <a:path w="1708150" h="1363980">
                  <a:moveTo>
                    <a:pt x="0" y="1101626"/>
                  </a:moveTo>
                  <a:lnTo>
                    <a:pt x="1172099" y="1101626"/>
                  </a:lnTo>
                  <a:lnTo>
                    <a:pt x="1172099" y="1363526"/>
                  </a:lnTo>
                  <a:lnTo>
                    <a:pt x="0" y="1363526"/>
                  </a:lnTo>
                  <a:lnTo>
                    <a:pt x="0" y="1101626"/>
                  </a:lnTo>
                  <a:close/>
                </a:path>
                <a:path w="1708150" h="1363980">
                  <a:moveTo>
                    <a:pt x="1099557" y="261899"/>
                  </a:moveTo>
                  <a:lnTo>
                    <a:pt x="1096470" y="316631"/>
                  </a:lnTo>
                  <a:lnTo>
                    <a:pt x="1087595" y="366630"/>
                  </a:lnTo>
                  <a:lnTo>
                    <a:pt x="1073510" y="412371"/>
                  </a:lnTo>
                  <a:lnTo>
                    <a:pt x="1054795" y="454326"/>
                  </a:lnTo>
                  <a:lnTo>
                    <a:pt x="1032029" y="492970"/>
                  </a:lnTo>
                  <a:lnTo>
                    <a:pt x="1005789" y="528774"/>
                  </a:lnTo>
                  <a:lnTo>
                    <a:pt x="976655" y="562212"/>
                  </a:lnTo>
                  <a:lnTo>
                    <a:pt x="945207" y="593757"/>
                  </a:lnTo>
                  <a:lnTo>
                    <a:pt x="912021" y="623882"/>
                  </a:lnTo>
                  <a:lnTo>
                    <a:pt x="877678" y="653061"/>
                  </a:lnTo>
                  <a:lnTo>
                    <a:pt x="842757" y="681766"/>
                  </a:lnTo>
                  <a:lnTo>
                    <a:pt x="804365" y="713360"/>
                  </a:lnTo>
                  <a:lnTo>
                    <a:pt x="766744" y="745583"/>
                  </a:lnTo>
                  <a:lnTo>
                    <a:pt x="730664" y="779064"/>
                  </a:lnTo>
                  <a:lnTo>
                    <a:pt x="696894" y="814435"/>
                  </a:lnTo>
                  <a:lnTo>
                    <a:pt x="666207" y="852325"/>
                  </a:lnTo>
                  <a:lnTo>
                    <a:pt x="633354" y="904189"/>
                  </a:lnTo>
                  <a:lnTo>
                    <a:pt x="608025" y="962202"/>
                  </a:lnTo>
                  <a:lnTo>
                    <a:pt x="597315" y="999366"/>
                  </a:lnTo>
                  <a:lnTo>
                    <a:pt x="596684" y="1002130"/>
                  </a:lnTo>
                  <a:lnTo>
                    <a:pt x="596222" y="100421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7011" y="2020371"/>
              <a:ext cx="92490" cy="11974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98975" y="4200163"/>
            <a:ext cx="60020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premier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argument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gauche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nom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Pipe,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puis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suivants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à </a:t>
            </a:r>
            <a:r>
              <a:rPr dirty="0" sz="1400" spc="-10">
                <a:latin typeface="Trebuchet MS"/>
                <a:cs typeface="Trebuchet MS"/>
              </a:rPr>
              <a:t>droite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985">
              <a:lnSpc>
                <a:spcPts val="1550"/>
              </a:lnSpc>
            </a:pPr>
            <a:fld id="{81D60167-4931-47E6-BA6A-407CBD079E47}" type="slidenum">
              <a:rPr dirty="0" spc="40"/>
              <a:t>206</a:t>
            </a:fld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7225" y="453033"/>
            <a:ext cx="2811145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65"/>
              <a:t>On</a:t>
            </a:r>
            <a:r>
              <a:rPr dirty="0" spc="-110"/>
              <a:t> </a:t>
            </a:r>
            <a:r>
              <a:rPr dirty="0" spc="-55"/>
              <a:t>modiﬁe</a:t>
            </a:r>
            <a:r>
              <a:rPr dirty="0" spc="-110"/>
              <a:t> </a:t>
            </a:r>
            <a:r>
              <a:rPr dirty="0" spc="-95"/>
              <a:t>le</a:t>
            </a:r>
            <a:r>
              <a:rPr dirty="0" spc="-110"/>
              <a:t> </a:t>
            </a:r>
            <a:r>
              <a:rPr dirty="0" spc="-85"/>
              <a:t>html</a:t>
            </a:r>
            <a:r>
              <a:rPr dirty="0" spc="-105"/>
              <a:t> </a:t>
            </a:r>
            <a:r>
              <a:rPr dirty="0" spc="-50"/>
              <a:t>&amp; </a:t>
            </a:r>
            <a:r>
              <a:rPr dirty="0" spc="-45">
                <a:solidFill>
                  <a:srgbClr val="E1001A"/>
                </a:solidFill>
              </a:rPr>
              <a:t>on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40">
                <a:solidFill>
                  <a:srgbClr val="E1001A"/>
                </a:solidFill>
              </a:rPr>
              <a:t>optimise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95">
                <a:solidFill>
                  <a:srgbClr val="E1001A"/>
                </a:solidFill>
              </a:rPr>
              <a:t>le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code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12029" y="4827334"/>
            <a:ext cx="32067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55">
                <a:solidFill>
                  <a:srgbClr val="999999"/>
                </a:solidFill>
                <a:latin typeface="Trebuchet MS"/>
                <a:cs typeface="Trebuchet MS"/>
              </a:rPr>
              <a:t>208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31813"/>
            <a:ext cx="554736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modiﬁer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html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20">
                <a:latin typeface="Trebuchet MS"/>
                <a:cs typeface="Trebuchet MS"/>
              </a:rPr>
              <a:t> notre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25">
                <a:latin typeface="Trebuchet MS"/>
                <a:cs typeface="Trebuchet MS"/>
              </a:rPr>
              <a:t> non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page-list-orders.component.html</a:t>
            </a:r>
            <a:r>
              <a:rPr dirty="0" sz="1400" spc="14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0125" y="2205065"/>
            <a:ext cx="377380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&gt;{{</a:t>
            </a:r>
            <a:r>
              <a:rPr dirty="0" sz="1050" spc="-4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item.tjmHt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|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total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item.nbJours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}}&lt;/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0125" y="2422235"/>
            <a:ext cx="457454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&gt;{{</a:t>
            </a:r>
            <a:r>
              <a:rPr dirty="0" sz="1050" spc="-4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item.tjmHt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|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total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item.nbJours: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item.tva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}}&lt;/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0125" y="4349045"/>
            <a:ext cx="1282065" cy="129539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25730">
              <a:lnSpc>
                <a:spcPts val="985"/>
              </a:lnSpc>
            </a:pPr>
            <a:r>
              <a:rPr dirty="0" sz="850" spc="-10">
                <a:solidFill>
                  <a:srgbClr val="50FA7A"/>
                </a:solidFill>
                <a:latin typeface="Courier New"/>
                <a:cs typeface="Courier New"/>
              </a:rPr>
              <a:t>totalHT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850" spc="-10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0125" y="4524849"/>
            <a:ext cx="1344930" cy="129539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25730">
              <a:lnSpc>
                <a:spcPts val="985"/>
              </a:lnSpc>
            </a:pPr>
            <a:r>
              <a:rPr dirty="0" sz="850" spc="-10">
                <a:solidFill>
                  <a:srgbClr val="50FA7A"/>
                </a:solidFill>
                <a:latin typeface="Courier New"/>
                <a:cs typeface="Courier New"/>
              </a:rPr>
              <a:t>totalTTC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850" spc="-1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4293" y="2759513"/>
            <a:ext cx="5582285" cy="1306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45212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avons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trouvé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meilleure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solution.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En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revanche,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n’est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optimisé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pouvons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encore améliorer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cela. </a:t>
            </a:r>
            <a:r>
              <a:rPr dirty="0" sz="1400" b="1">
                <a:latin typeface="Trebuchet MS"/>
                <a:cs typeface="Trebuchet MS"/>
              </a:rPr>
              <a:t>On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va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ajouter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directement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deux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méthodes </a:t>
            </a:r>
            <a:r>
              <a:rPr dirty="0" sz="1400" spc="70" b="1">
                <a:latin typeface="Trebuchet MS"/>
                <a:cs typeface="Trebuchet MS"/>
              </a:rPr>
              <a:t>dans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notre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core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130" b="1">
                <a:latin typeface="Trebuchet MS"/>
                <a:cs typeface="Trebuchet MS"/>
              </a:rPr>
              <a:t>&gt;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interface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355" b="1">
                <a:latin typeface="Trebuchet MS"/>
                <a:cs typeface="Trebuchet MS"/>
              </a:rPr>
              <a:t>&amp;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model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  <a:tab pos="3415029" algn="l"/>
                <a:tab pos="3750945" algn="l"/>
              </a:tabLst>
            </a:pPr>
            <a:r>
              <a:rPr dirty="0" sz="1400" spc="-10" b="1">
                <a:latin typeface="Trebuchet MS"/>
                <a:cs typeface="Trebuchet MS"/>
              </a:rPr>
              <a:t>Notre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interface</a:t>
            </a:r>
            <a:r>
              <a:rPr dirty="0" sz="1400" spc="-65" b="1">
                <a:latin typeface="Trebuchet MS"/>
                <a:cs typeface="Trebuchet MS"/>
              </a:rPr>
              <a:t> </a:t>
            </a:r>
            <a:r>
              <a:rPr dirty="0" sz="1400" spc="-30" b="1">
                <a:latin typeface="Trebuchet MS"/>
                <a:cs typeface="Trebuchet MS"/>
              </a:rPr>
              <a:t>order-</a:t>
            </a:r>
            <a:r>
              <a:rPr dirty="0" sz="1400" spc="-10" b="1">
                <a:latin typeface="Trebuchet MS"/>
                <a:cs typeface="Trebuchet MS"/>
              </a:rPr>
              <a:t>i.ts</a:t>
            </a:r>
            <a:r>
              <a:rPr dirty="0" sz="1400" spc="-6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r>
              <a:rPr dirty="0" sz="1400" b="1">
                <a:latin typeface="Trebuchet MS"/>
                <a:cs typeface="Trebuchet MS"/>
              </a:rPr>
              <a:t>	</a:t>
            </a:r>
            <a:r>
              <a:rPr dirty="0" sz="1400" spc="-50" b="1">
                <a:latin typeface="Arial"/>
                <a:cs typeface="Arial"/>
              </a:rPr>
              <a:t>○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sz="1400" spc="-10" b="1">
                <a:latin typeface="Trebuchet MS"/>
                <a:cs typeface="Trebuchet MS"/>
              </a:rPr>
              <a:t>Notre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model</a:t>
            </a:r>
            <a:r>
              <a:rPr dirty="0" sz="1400" spc="-30" b="1">
                <a:latin typeface="Trebuchet MS"/>
                <a:cs typeface="Trebuchet MS"/>
              </a:rPr>
              <a:t> order.ts</a:t>
            </a:r>
            <a:r>
              <a:rPr dirty="0" sz="1400" spc="-2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945599" y="4274044"/>
            <a:ext cx="1722120" cy="129539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25730">
              <a:lnSpc>
                <a:spcPts val="985"/>
              </a:lnSpc>
            </a:pP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850" spc="-1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>
                <a:solidFill>
                  <a:srgbClr val="50FA7A"/>
                </a:solidFill>
                <a:latin typeface="Courier New"/>
                <a:cs typeface="Courier New"/>
              </a:rPr>
              <a:t>totalHT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8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945599" y="4449849"/>
            <a:ext cx="2367280" cy="129539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251460">
              <a:lnSpc>
                <a:spcPts val="985"/>
              </a:lnSpc>
            </a:pP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return</a:t>
            </a:r>
            <a:r>
              <a:rPr dirty="0" sz="850" spc="-8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.tjmHt</a:t>
            </a:r>
            <a:r>
              <a:rPr dirty="0" sz="850" spc="-7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850">
                <a:solidFill>
                  <a:srgbClr val="FF78C6"/>
                </a:solidFill>
                <a:latin typeface="Courier New"/>
                <a:cs typeface="Courier New"/>
              </a:rPr>
              <a:t>*</a:t>
            </a:r>
            <a:r>
              <a:rPr dirty="0" sz="850" spc="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.nbJours;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945599" y="4625653"/>
            <a:ext cx="201930" cy="129539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985"/>
              </a:lnSpc>
            </a:pPr>
            <a:r>
              <a:rPr dirty="0" sz="8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945599" y="4801457"/>
            <a:ext cx="1784985" cy="129539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25730">
              <a:lnSpc>
                <a:spcPts val="985"/>
              </a:lnSpc>
            </a:pP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850" spc="-1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>
                <a:solidFill>
                  <a:srgbClr val="50FA7A"/>
                </a:solidFill>
                <a:latin typeface="Courier New"/>
                <a:cs typeface="Courier New"/>
              </a:rPr>
              <a:t>totalTTC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850" spc="-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945599" y="4977262"/>
            <a:ext cx="3870960" cy="129539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251460">
              <a:lnSpc>
                <a:spcPts val="985"/>
              </a:lnSpc>
            </a:pP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return</a:t>
            </a:r>
            <a:r>
              <a:rPr dirty="0" sz="850" spc="-1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.tjmHt</a:t>
            </a:r>
            <a:r>
              <a:rPr dirty="0" sz="850" spc="-9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850">
                <a:solidFill>
                  <a:srgbClr val="FF78C6"/>
                </a:solidFill>
                <a:latin typeface="Courier New"/>
                <a:cs typeface="Courier New"/>
              </a:rPr>
              <a:t>*</a:t>
            </a:r>
            <a:r>
              <a:rPr dirty="0" sz="8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.nbJours</a:t>
            </a:r>
            <a:r>
              <a:rPr dirty="0" sz="850" spc="-1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850">
                <a:solidFill>
                  <a:srgbClr val="FF78C6"/>
                </a:solidFill>
                <a:latin typeface="Courier New"/>
                <a:cs typeface="Courier New"/>
              </a:rPr>
              <a:t>*</a:t>
            </a: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850">
                <a:solidFill>
                  <a:srgbClr val="BD93F9"/>
                </a:solidFill>
                <a:latin typeface="Courier New"/>
                <a:cs typeface="Courier New"/>
              </a:rPr>
              <a:t>1</a:t>
            </a:r>
            <a:r>
              <a:rPr dirty="0" sz="850" spc="-20">
                <a:solidFill>
                  <a:srgbClr val="BD93F9"/>
                </a:solidFill>
                <a:latin typeface="Courier New"/>
                <a:cs typeface="Courier New"/>
              </a:rPr>
              <a:t> </a:t>
            </a:r>
            <a:r>
              <a:rPr dirty="0" sz="850">
                <a:solidFill>
                  <a:srgbClr val="FF78C6"/>
                </a:solidFill>
                <a:latin typeface="Courier New"/>
                <a:cs typeface="Courier New"/>
              </a:rPr>
              <a:t>+</a:t>
            </a:r>
            <a:r>
              <a:rPr dirty="0" sz="8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850">
                <a:solidFill>
                  <a:srgbClr val="F7F7F1"/>
                </a:solidFill>
                <a:latin typeface="Courier New"/>
                <a:cs typeface="Courier New"/>
              </a:rPr>
              <a:t>.tva</a:t>
            </a:r>
            <a:r>
              <a:rPr dirty="0" sz="850" spc="-6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850">
                <a:solidFill>
                  <a:srgbClr val="FF78C6"/>
                </a:solidFill>
                <a:latin typeface="Courier New"/>
                <a:cs typeface="Courier New"/>
              </a:rPr>
              <a:t>/</a:t>
            </a:r>
            <a:r>
              <a:rPr dirty="0" sz="8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>
                <a:solidFill>
                  <a:srgbClr val="BD93F9"/>
                </a:solidFill>
                <a:latin typeface="Courier New"/>
                <a:cs typeface="Courier New"/>
              </a:rPr>
              <a:t>100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);}</a:t>
            </a:r>
            <a:endParaRPr sz="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22474" y="607679"/>
            <a:ext cx="383095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Ajout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0" b="1">
                <a:solidFill>
                  <a:srgbClr val="B7B7B7"/>
                </a:solidFill>
                <a:latin typeface="Calibri"/>
                <a:cs typeface="Calibri"/>
              </a:rPr>
              <a:t>des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méthodes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dans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l’interface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et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la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classe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717723" y="4827334"/>
            <a:ext cx="3149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45">
                <a:solidFill>
                  <a:srgbClr val="999999"/>
                </a:solidFill>
                <a:latin typeface="Trebuchet MS"/>
                <a:cs typeface="Trebuchet MS"/>
              </a:rPr>
              <a:t>209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49450" y="1140300"/>
            <a:ext cx="7989570" cy="3457575"/>
            <a:chOff x="749450" y="1140300"/>
            <a:chExt cx="7989570" cy="345757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450" y="1140300"/>
              <a:ext cx="2528224" cy="26033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0075" y="1140300"/>
              <a:ext cx="5308644" cy="3457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88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Le</a:t>
            </a:r>
            <a:r>
              <a:rPr dirty="0" spc="-125"/>
              <a:t> </a:t>
            </a:r>
            <a:r>
              <a:rPr dirty="0" spc="-35"/>
              <a:t>workspace</a:t>
            </a:r>
            <a:r>
              <a:rPr dirty="0" spc="-114"/>
              <a:t> </a:t>
            </a:r>
            <a:r>
              <a:rPr dirty="0" spc="-125"/>
              <a:t>et</a:t>
            </a:r>
            <a:r>
              <a:rPr dirty="0" spc="-100"/>
              <a:t> </a:t>
            </a:r>
            <a:r>
              <a:rPr dirty="0" spc="-60">
                <a:solidFill>
                  <a:srgbClr val="E1001A"/>
                </a:solidFill>
              </a:rPr>
              <a:t>application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Angular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56861" y="4827334"/>
            <a:ext cx="17589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0">
                <a:solidFill>
                  <a:srgbClr val="999999"/>
                </a:solidFill>
                <a:latin typeface="Trebuchet MS"/>
                <a:cs typeface="Trebuchet MS"/>
              </a:rPr>
              <a:t>21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31813"/>
            <a:ext cx="1333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2925" y="1351625"/>
            <a:ext cx="120078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ng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new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 &lt;projet&gt;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51493" y="1621373"/>
            <a:ext cx="601916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Tslint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conﬁg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50">
                <a:latin typeface="Trebuchet MS"/>
                <a:cs typeface="Trebuchet MS"/>
              </a:rPr>
              <a:t>Conﬁg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TypeScript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50">
                <a:latin typeface="Trebuchet MS"/>
                <a:cs typeface="Trebuchet MS"/>
              </a:rPr>
              <a:t>Conﬁg</a:t>
            </a:r>
            <a:r>
              <a:rPr dirty="0" sz="1400">
                <a:latin typeface="Trebuchet MS"/>
                <a:cs typeface="Trebuchet MS"/>
              </a:rPr>
              <a:t> de Karma pour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tests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unitaires</a:t>
            </a:r>
            <a:endParaRPr sz="1400">
              <a:latin typeface="Trebuchet MS"/>
              <a:cs typeface="Trebuchet MS"/>
            </a:endParaRPr>
          </a:p>
          <a:p>
            <a:pPr marL="347980" marR="31115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Git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ignore</a:t>
            </a:r>
            <a:r>
              <a:rPr dirty="0" sz="1400" spc="-45">
                <a:latin typeface="Trebuchet MS"/>
                <a:cs typeface="Trebuchet MS"/>
              </a:rPr>
              <a:t> et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readme.md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(avec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local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installé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vos </a:t>
            </a:r>
            <a:r>
              <a:rPr dirty="0" sz="1400" spc="-10">
                <a:latin typeface="Trebuchet MS"/>
                <a:cs typeface="Trebuchet MS"/>
              </a:rPr>
              <a:t>machines)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Nodes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(package.json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package-</a:t>
            </a:r>
            <a:r>
              <a:rPr dirty="0" sz="1400" spc="-10">
                <a:latin typeface="Trebuchet MS"/>
                <a:cs typeface="Trebuchet MS"/>
              </a:rPr>
              <a:t>lock.json)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.editorConﬁg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Angular.json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conﬁg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l’application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Main.ts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l’application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polyﬁlls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styles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globaux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L’application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module, </a:t>
            </a:r>
            <a:r>
              <a:rPr dirty="0" sz="1400">
                <a:latin typeface="Trebuchet MS"/>
                <a:cs typeface="Trebuchet MS"/>
              </a:rPr>
              <a:t>app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routing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component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environment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assets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La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page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d’index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85599" y="4870388"/>
            <a:ext cx="45370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229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22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https://angular.io/guide/ﬁle-</a:t>
            </a:r>
            <a:r>
              <a:rPr dirty="0" sz="1400" spc="-10">
                <a:latin typeface="Trebuchet MS"/>
                <a:cs typeface="Trebuchet MS"/>
              </a:rPr>
              <a:t>structure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9582"/>
            <a:ext cx="36537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Optimisation</a:t>
            </a:r>
            <a:r>
              <a:rPr dirty="0" spc="-85"/>
              <a:t> </a:t>
            </a:r>
            <a:r>
              <a:rPr dirty="0" spc="-75">
                <a:solidFill>
                  <a:srgbClr val="E1001A"/>
                </a:solidFill>
              </a:rPr>
              <a:t>de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-110">
                <a:solidFill>
                  <a:srgbClr val="E1001A"/>
                </a:solidFill>
              </a:rPr>
              <a:t>notre</a:t>
            </a:r>
            <a:r>
              <a:rPr dirty="0" spc="-95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pipe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58904" y="4827334"/>
            <a:ext cx="27368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999999"/>
                </a:solidFill>
                <a:latin typeface="Trebuchet MS"/>
                <a:cs typeface="Trebuchet MS"/>
              </a:rPr>
              <a:t>210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255613"/>
            <a:ext cx="5837555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50">
                <a:latin typeface="Trebuchet MS"/>
                <a:cs typeface="Trebuchet MS"/>
              </a:rPr>
              <a:t>Optimisons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conséquences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modiﬁcations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</a:t>
            </a:r>
            <a:r>
              <a:rPr dirty="0" sz="1400" spc="-20">
                <a:latin typeface="Trebuchet MS"/>
                <a:cs typeface="Trebuchet MS"/>
              </a:rPr>
              <a:t>pipe</a:t>
            </a: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600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20" b="1">
                <a:latin typeface="Trebuchet MS"/>
                <a:cs typeface="Trebuchet MS"/>
              </a:rPr>
              <a:t>total.pipe.ts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0125" y="2433665"/>
          <a:ext cx="3681095" cy="882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029"/>
                <a:gridCol w="1760220"/>
                <a:gridCol w="800100"/>
                <a:gridCol w="880110"/>
              </a:tblGrid>
              <a:tr h="250825">
                <a:tc gridSpan="4"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5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transform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val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3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any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dirty="0" sz="1050" spc="-2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tva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?:</a:t>
                      </a:r>
                      <a:r>
                        <a:rPr dirty="0" sz="1050" spc="-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boolean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number</a:t>
                      </a:r>
                      <a:r>
                        <a:rPr dirty="0" sz="1050" spc="-25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3683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6695">
                <a:tc gridSpan="3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dirty="0" sz="1050" spc="-1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tva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dirty="0" sz="1050" spc="-1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dirty="0" sz="1050" spc="-1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val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totalTTC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32384">
                    <a:lnT w="762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62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216535">
                <a:tc gridSpan="2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dirty="0" sz="1050" spc="-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val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totalHT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8595">
                <a:tc>
                  <a:txBody>
                    <a:bodyPr/>
                    <a:lstStyle/>
                    <a:p>
                      <a:pPr marL="160020"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94293" y="3572093"/>
            <a:ext cx="502412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50">
                <a:latin typeface="Trebuchet MS"/>
                <a:cs typeface="Trebuchet MS"/>
              </a:rPr>
              <a:t>Optimisons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html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rapport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modiﬁcations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6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1019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page-list-orders.component.html</a:t>
            </a:r>
            <a:r>
              <a:rPr dirty="0" sz="1400" spc="14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0125" y="4750146"/>
            <a:ext cx="217360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&gt;{{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|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total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}}&lt;/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0125" y="4967315"/>
            <a:ext cx="26536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&gt;{{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|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total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: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true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}}&lt;/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0575" y="1835787"/>
            <a:ext cx="3632599" cy="2858324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2700" rIns="0" bIns="0" rtlCol="0" vert="horz">
            <a:spAutoFit/>
          </a:bodyPr>
          <a:lstStyle/>
          <a:p>
            <a:pPr marL="194056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Filtre</a:t>
            </a:r>
            <a:r>
              <a:rPr dirty="0" spc="-80"/>
              <a:t> </a:t>
            </a:r>
            <a:r>
              <a:rPr dirty="0" spc="-20">
                <a:solidFill>
                  <a:srgbClr val="E1001A"/>
                </a:solidFill>
              </a:rPr>
              <a:t>rxJS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2175" y="5840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9600" y="1567649"/>
            <a:ext cx="2329815" cy="160464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Flux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données(tab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json)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550099" y="1567649"/>
            <a:ext cx="2329815" cy="160464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obj.subscribe((tab)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=&gt;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{})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934637" y="1684500"/>
            <a:ext cx="2620645" cy="1370965"/>
            <a:chOff x="2934637" y="1684500"/>
            <a:chExt cx="2620645" cy="1370965"/>
          </a:xfrm>
        </p:grpSpPr>
        <p:sp>
          <p:nvSpPr>
            <p:cNvPr id="7" name="object 7" descr=""/>
            <p:cNvSpPr/>
            <p:nvPr/>
          </p:nvSpPr>
          <p:spPr>
            <a:xfrm>
              <a:off x="2939400" y="2124600"/>
              <a:ext cx="2611120" cy="490855"/>
            </a:xfrm>
            <a:custGeom>
              <a:avLst/>
              <a:gdLst/>
              <a:ahLst/>
              <a:cxnLst/>
              <a:rect l="l" t="t" r="r" b="b"/>
              <a:pathLst>
                <a:path w="2611120" h="490855">
                  <a:moveTo>
                    <a:pt x="2365349" y="490499"/>
                  </a:moveTo>
                  <a:lnTo>
                    <a:pt x="2365349" y="367874"/>
                  </a:lnTo>
                  <a:lnTo>
                    <a:pt x="0" y="367874"/>
                  </a:lnTo>
                  <a:lnTo>
                    <a:pt x="0" y="122624"/>
                  </a:lnTo>
                  <a:lnTo>
                    <a:pt x="2365349" y="122624"/>
                  </a:lnTo>
                  <a:lnTo>
                    <a:pt x="2365349" y="0"/>
                  </a:lnTo>
                  <a:lnTo>
                    <a:pt x="2610599" y="245249"/>
                  </a:lnTo>
                  <a:lnTo>
                    <a:pt x="2365349" y="490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939400" y="2124600"/>
              <a:ext cx="2611120" cy="490855"/>
            </a:xfrm>
            <a:custGeom>
              <a:avLst/>
              <a:gdLst/>
              <a:ahLst/>
              <a:cxnLst/>
              <a:rect l="l" t="t" r="r" b="b"/>
              <a:pathLst>
                <a:path w="2611120" h="490855">
                  <a:moveTo>
                    <a:pt x="0" y="122624"/>
                  </a:moveTo>
                  <a:lnTo>
                    <a:pt x="2365349" y="122624"/>
                  </a:lnTo>
                  <a:lnTo>
                    <a:pt x="2365349" y="0"/>
                  </a:lnTo>
                  <a:lnTo>
                    <a:pt x="2610599" y="245249"/>
                  </a:lnTo>
                  <a:lnTo>
                    <a:pt x="2365349" y="490499"/>
                  </a:lnTo>
                  <a:lnTo>
                    <a:pt x="2365349" y="367874"/>
                  </a:lnTo>
                  <a:lnTo>
                    <a:pt x="0" y="367874"/>
                  </a:lnTo>
                  <a:lnTo>
                    <a:pt x="0" y="1226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224950" y="1684500"/>
              <a:ext cx="1843405" cy="1370965"/>
            </a:xfrm>
            <a:custGeom>
              <a:avLst/>
              <a:gdLst/>
              <a:ahLst/>
              <a:cxnLst/>
              <a:rect l="l" t="t" r="r" b="b"/>
              <a:pathLst>
                <a:path w="1843404" h="1370964">
                  <a:moveTo>
                    <a:pt x="1842899" y="1370699"/>
                  </a:moveTo>
                  <a:lnTo>
                    <a:pt x="0" y="1370699"/>
                  </a:lnTo>
                  <a:lnTo>
                    <a:pt x="0" y="0"/>
                  </a:lnTo>
                  <a:lnTo>
                    <a:pt x="1842899" y="0"/>
                  </a:lnTo>
                  <a:lnTo>
                    <a:pt x="1842899" y="1370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224950" y="1684500"/>
            <a:ext cx="1843405" cy="137096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wrap="square" lIns="0" tIns="164465" rIns="0" bIns="0" rtlCol="0" vert="horz">
            <a:spAutoFit/>
          </a:bodyPr>
          <a:lstStyle/>
          <a:p>
            <a:pPr marL="85725" marR="80645">
              <a:lnSpc>
                <a:spcPts val="1650"/>
              </a:lnSpc>
              <a:spcBef>
                <a:spcPts val="1295"/>
              </a:spcBef>
            </a:pPr>
            <a:r>
              <a:rPr dirty="0" sz="1400">
                <a:latin typeface="Arial"/>
                <a:cs typeface="Arial"/>
              </a:rPr>
              <a:t>Filtre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rxjs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qui </a:t>
            </a:r>
            <a:r>
              <a:rPr dirty="0" sz="1400">
                <a:latin typeface="Arial"/>
                <a:cs typeface="Arial"/>
              </a:rPr>
              <a:t>transforme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tableau </a:t>
            </a:r>
            <a:r>
              <a:rPr dirty="0" sz="1400">
                <a:latin typeface="Arial"/>
                <a:cs typeface="Arial"/>
              </a:rPr>
              <a:t>d’objets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json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en </a:t>
            </a:r>
            <a:r>
              <a:rPr dirty="0" sz="1400">
                <a:latin typeface="Arial"/>
                <a:cs typeface="Arial"/>
              </a:rPr>
              <a:t>tableau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new</a:t>
            </a:r>
            <a:r>
              <a:rPr dirty="0" sz="1400" spc="50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9530">
              <a:lnSpc>
                <a:spcPts val="1550"/>
              </a:lnSpc>
            </a:pPr>
            <a:fld id="{81D60167-4931-47E6-BA6A-407CBD079E47}" type="slidenum">
              <a:rPr dirty="0" spc="-25"/>
              <a:t>212</a:t>
            </a:fld>
          </a:p>
        </p:txBody>
      </p:sp>
      <p:sp>
        <p:nvSpPr>
          <p:cNvPr id="11" name="object 11" descr=""/>
          <p:cNvSpPr txBox="1"/>
          <p:nvPr/>
        </p:nvSpPr>
        <p:spPr>
          <a:xfrm>
            <a:off x="682625" y="3597262"/>
            <a:ext cx="507555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5306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latin typeface="Trebuchet MS"/>
                <a:cs typeface="Trebuchet MS"/>
              </a:rPr>
              <a:t>Objectif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transformer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données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lui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format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classe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Order.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Conséquence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élément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aura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la </a:t>
            </a:r>
            <a:r>
              <a:rPr dirty="0" sz="1400" spc="55">
                <a:latin typeface="Trebuchet MS"/>
                <a:cs typeface="Trebuchet MS"/>
              </a:rPr>
              <a:t>classe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70">
                <a:latin typeface="Trebuchet MS"/>
                <a:cs typeface="Trebuchet MS"/>
              </a:rPr>
              <a:t>Order,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totalHT()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totalTTC().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849950" y="635153"/>
            <a:ext cx="1054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10" b="1">
                <a:solidFill>
                  <a:srgbClr val="B7B7B7"/>
                </a:solidFill>
                <a:latin typeface="Calibri"/>
                <a:cs typeface="Calibri"/>
              </a:rPr>
              <a:t>Librairie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50" b="1">
                <a:solidFill>
                  <a:srgbClr val="B7B7B7"/>
                </a:solidFill>
                <a:latin typeface="Calibri"/>
                <a:cs typeface="Calibri"/>
              </a:rPr>
              <a:t>rxJS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9530">
              <a:lnSpc>
                <a:spcPts val="1550"/>
              </a:lnSpc>
            </a:pPr>
            <a:fld id="{81D60167-4931-47E6-BA6A-407CBD079E47}" type="slidenum">
              <a:rPr dirty="0" spc="-25"/>
              <a:t>212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6574" y="1276913"/>
            <a:ext cx="3919854" cy="448309"/>
          </a:xfrm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Documentation</a:t>
            </a:r>
            <a:r>
              <a:rPr dirty="0" sz="1400" spc="7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opérateurs</a:t>
            </a:r>
            <a:r>
              <a:rPr dirty="0" sz="1400" spc="6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204" b="0">
                <a:solidFill>
                  <a:srgbClr val="000000"/>
                </a:solidFill>
                <a:latin typeface="Trebuchet MS"/>
                <a:cs typeface="Trebuchet MS"/>
              </a:rPr>
              <a:t>:</a:t>
            </a:r>
            <a:r>
              <a:rPr dirty="0" sz="1400" spc="6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25" b="0">
                <a:solidFill>
                  <a:srgbClr val="000000"/>
                </a:solidFill>
                <a:latin typeface="Trebuchet MS"/>
                <a:cs typeface="Trebuchet MS"/>
              </a:rPr>
              <a:t>https://rxjs.dev/api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Documentation</a:t>
            </a:r>
            <a:r>
              <a:rPr dirty="0" sz="1400" spc="29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 b="0">
                <a:solidFill>
                  <a:srgbClr val="000000"/>
                </a:solidFill>
                <a:latin typeface="Trebuchet MS"/>
                <a:cs typeface="Trebuchet MS"/>
              </a:rPr>
              <a:t>.pipe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86574" y="1905563"/>
            <a:ext cx="4595495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opérateurs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10">
                <a:latin typeface="Trebuchet MS"/>
                <a:cs typeface="Trebuchet MS"/>
              </a:rPr>
              <a:t> permettent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transformer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données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rxJS.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25">
                <a:latin typeface="Trebuchet MS"/>
                <a:cs typeface="Trebuchet MS"/>
              </a:rPr>
              <a:t>Opérateur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map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65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Filtre</a:t>
            </a:r>
            <a:r>
              <a:rPr dirty="0" spc="-80"/>
              <a:t> </a:t>
            </a:r>
            <a:r>
              <a:rPr dirty="0" spc="-20">
                <a:solidFill>
                  <a:srgbClr val="E1001A"/>
                </a:solidFill>
              </a:rPr>
              <a:t>rxJS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255613"/>
            <a:ext cx="703516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voudrait</a:t>
            </a:r>
            <a:r>
              <a:rPr dirty="0" sz="1400" spc="-10">
                <a:latin typeface="Trebuchet MS"/>
                <a:cs typeface="Trebuchet MS"/>
              </a:rPr>
              <a:t> qu’avant </a:t>
            </a:r>
            <a:r>
              <a:rPr dirty="0" sz="1400" spc="-40">
                <a:latin typeface="Trebuchet MS"/>
                <a:cs typeface="Trebuchet MS"/>
              </a:rPr>
              <a:t>d’envoyer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données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souscrivant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celui-ci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soit </a:t>
            </a:r>
            <a:r>
              <a:rPr dirty="0" sz="1400">
                <a:latin typeface="Trebuchet MS"/>
                <a:cs typeface="Trebuchet MS"/>
              </a:rPr>
              <a:t>transformé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un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tableau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new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Order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cas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aurons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550"/>
              </a:lnSpc>
            </a:pPr>
            <a:fld id="{81D60167-4931-47E6-BA6A-407CBD079E47}" type="slidenum">
              <a:rPr dirty="0" spc="-25"/>
              <a:t>213</a:t>
            </a:fld>
          </a:p>
        </p:txBody>
      </p:sp>
      <p:sp>
        <p:nvSpPr>
          <p:cNvPr id="11" name="object 11" descr=""/>
          <p:cNvSpPr txBox="1"/>
          <p:nvPr/>
        </p:nvSpPr>
        <p:spPr>
          <a:xfrm>
            <a:off x="73025" y="4852313"/>
            <a:ext cx="2230755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64"/>
              </a:lnSpc>
            </a:pPr>
            <a:r>
              <a:rPr dirty="0" sz="1400" spc="-40" i="1">
                <a:latin typeface="Trebuchet MS"/>
                <a:cs typeface="Trebuchet MS"/>
              </a:rPr>
              <a:t>Doc</a:t>
            </a:r>
            <a:r>
              <a:rPr dirty="0" sz="1400" spc="-105" i="1">
                <a:latin typeface="Trebuchet MS"/>
                <a:cs typeface="Trebuchet MS"/>
              </a:rPr>
              <a:t> </a:t>
            </a:r>
            <a:r>
              <a:rPr dirty="0" sz="1400" spc="-50" i="1">
                <a:latin typeface="Trebuchet MS"/>
                <a:cs typeface="Trebuchet MS"/>
              </a:rPr>
              <a:t>RxJS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u="heavy" sz="1400" spc="-9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https://rxjs.dev/api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42925" y="1930745"/>
            <a:ext cx="153352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628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850" spc="-1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>
                <a:solidFill>
                  <a:srgbClr val="50FA7A"/>
                </a:solidFill>
                <a:latin typeface="Courier New"/>
                <a:cs typeface="Courier New"/>
              </a:rPr>
              <a:t>totalHT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8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52303" y="1930745"/>
            <a:ext cx="1596390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628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850" spc="-1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>
                <a:solidFill>
                  <a:srgbClr val="50FA7A"/>
                </a:solidFill>
                <a:latin typeface="Courier New"/>
                <a:cs typeface="Courier New"/>
              </a:rPr>
              <a:t>totalTTC</a:t>
            </a:r>
            <a:r>
              <a:rPr dirty="0" sz="8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850" spc="-1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850" spc="-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50" spc="-10" i="1">
                <a:solidFill>
                  <a:srgbClr val="8BE9FC"/>
                </a:solidFill>
                <a:latin typeface="Courier New"/>
                <a:cs typeface="Courier New"/>
              </a:rPr>
              <a:t>number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34761" y="1910933"/>
            <a:ext cx="48158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2135" algn="l"/>
              </a:tabLst>
            </a:pPr>
            <a:r>
              <a:rPr dirty="0" sz="1400" spc="235">
                <a:latin typeface="Trebuchet MS"/>
                <a:cs typeface="Trebuchet MS"/>
              </a:rPr>
              <a:t>&amp;</a:t>
            </a:r>
            <a:r>
              <a:rPr dirty="0" sz="1400">
                <a:latin typeface="Trebuchet MS"/>
                <a:cs typeface="Trebuchet MS"/>
              </a:rPr>
              <a:t>	disponibles,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différence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l’objet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94293" y="2200493"/>
            <a:ext cx="5396230" cy="1273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json qui lui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 </a:t>
            </a:r>
            <a:r>
              <a:rPr dirty="0" sz="1400" spc="-10">
                <a:latin typeface="Trebuchet MS"/>
                <a:cs typeface="Trebuchet MS"/>
              </a:rPr>
              <a:t>dépourvu.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ﬁltre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RxJS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285">
                <a:latin typeface="Trebuchet MS"/>
                <a:cs typeface="Trebuchet MS"/>
              </a:rPr>
              <a:t>&amp;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operators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qu’il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contient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20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30" b="1">
                <a:latin typeface="Trebuchet MS"/>
                <a:cs typeface="Trebuchet MS"/>
              </a:rPr>
              <a:t>order.service.ts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00125" y="3771519"/>
          <a:ext cx="6162040" cy="808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160"/>
                <a:gridCol w="1040129"/>
                <a:gridCol w="480060"/>
                <a:gridCol w="3361054"/>
              </a:tblGrid>
              <a:tr h="187960">
                <a:tc gridSpan="4"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dirty="0" sz="105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.collection</a:t>
                      </a:r>
                      <a:r>
                        <a:rPr dirty="0" sz="1050" spc="-4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dirty="0" sz="1050" spc="-3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.httpClient.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Order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[]&gt;(</a:t>
                      </a:r>
                      <a:r>
                        <a:rPr dirty="0" sz="1050" spc="-10">
                          <a:solidFill>
                            <a:srgbClr val="F1FA8C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r>
                        <a:rPr dirty="0" sz="1050" spc="-1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${</a:t>
                      </a:r>
                      <a:r>
                        <a:rPr dirty="0" sz="1050" spc="-1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.urlApi</a:t>
                      </a:r>
                      <a:r>
                        <a:rPr dirty="0" sz="1050" spc="-1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r>
                        <a:rPr dirty="0" sz="1050" spc="-10">
                          <a:solidFill>
                            <a:srgbClr val="F1FA8C"/>
                          </a:solidFill>
                          <a:latin typeface="Courier New"/>
                          <a:cs typeface="Courier New"/>
                        </a:rPr>
                        <a:t>/orders`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pipe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6535"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map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((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tab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dirty="0" sz="1050" spc="-1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dirty="0" sz="1050" spc="-1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6535">
                <a:tc gridSpan="2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dirty="0" sz="1050" spc="-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tab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map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((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obj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dirty="0" sz="1050" spc="-2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dirty="0" sz="1050" spc="-2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7960">
                <a:tc gridSpan="3">
                  <a:txBody>
                    <a:bodyPr/>
                    <a:lstStyle/>
                    <a:p>
                      <a:pPr marL="480059"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dirty="0" sz="1050" spc="-2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b="1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r>
                        <a:rPr dirty="0" sz="1050" spc="-15" b="1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Order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obj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);});}));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1001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54950" y="218878"/>
            <a:ext cx="1852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10" b="1">
                <a:latin typeface="Calibri"/>
                <a:cs typeface="Calibri"/>
              </a:rPr>
              <a:t>Utilisation</a:t>
            </a:r>
            <a:r>
              <a:rPr dirty="0" sz="1200" spc="75" b="1">
                <a:latin typeface="Calibri"/>
                <a:cs typeface="Calibri"/>
              </a:rPr>
              <a:t> </a:t>
            </a:r>
            <a:r>
              <a:rPr dirty="0" sz="1200" spc="180" b="1">
                <a:latin typeface="Calibri"/>
                <a:cs typeface="Calibri"/>
              </a:rPr>
              <a:t>du</a:t>
            </a:r>
            <a:r>
              <a:rPr dirty="0" sz="1200" spc="75" b="1">
                <a:latin typeface="Calibri"/>
                <a:cs typeface="Calibri"/>
              </a:rPr>
              <a:t> </a:t>
            </a:r>
            <a:r>
              <a:rPr dirty="0" sz="1200" spc="140" b="1">
                <a:latin typeface="Calibri"/>
                <a:cs typeface="Calibri"/>
              </a:rPr>
              <a:t>pipe</a:t>
            </a:r>
            <a:r>
              <a:rPr dirty="0" sz="1200" spc="80" b="1">
                <a:latin typeface="Calibri"/>
                <a:cs typeface="Calibri"/>
              </a:rPr>
              <a:t> </a:t>
            </a:r>
            <a:r>
              <a:rPr dirty="0" sz="1200" spc="140" b="1">
                <a:latin typeface="Calibri"/>
                <a:cs typeface="Calibri"/>
              </a:rPr>
              <a:t>rxJs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00606" y="3674034"/>
            <a:ext cx="26797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999999"/>
                </a:solidFill>
                <a:latin typeface="Trebuchet MS"/>
                <a:cs typeface="Trebuchet MS"/>
              </a:rPr>
              <a:t>214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497700" y="496400"/>
            <a:ext cx="6020435" cy="2461895"/>
            <a:chOff x="2497700" y="496400"/>
            <a:chExt cx="6020435" cy="246189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7700" y="496400"/>
              <a:ext cx="6020048" cy="246133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797824" y="1427524"/>
              <a:ext cx="1309370" cy="229235"/>
            </a:xfrm>
            <a:custGeom>
              <a:avLst/>
              <a:gdLst/>
              <a:ahLst/>
              <a:cxnLst/>
              <a:rect l="l" t="t" r="r" b="b"/>
              <a:pathLst>
                <a:path w="1309370" h="229235">
                  <a:moveTo>
                    <a:pt x="0" y="0"/>
                  </a:moveTo>
                  <a:lnTo>
                    <a:pt x="1308899" y="0"/>
                  </a:lnTo>
                  <a:lnTo>
                    <a:pt x="1308899" y="229199"/>
                  </a:lnTo>
                  <a:lnTo>
                    <a:pt x="0" y="2291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4950" y="1192388"/>
            <a:ext cx="1669414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65" b="0">
                <a:solidFill>
                  <a:srgbClr val="000000"/>
                </a:solidFill>
                <a:latin typeface="Trebuchet MS"/>
                <a:cs typeface="Trebuchet MS"/>
              </a:rPr>
              <a:t>map</a:t>
            </a:r>
            <a:r>
              <a:rPr dirty="0" sz="1400" spc="-6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20" b="0">
                <a:solidFill>
                  <a:srgbClr val="000000"/>
                </a:solidFill>
                <a:latin typeface="Trebuchet MS"/>
                <a:cs typeface="Trebuchet MS"/>
              </a:rPr>
              <a:t>retourne</a:t>
            </a:r>
            <a:r>
              <a:rPr dirty="0" sz="1400" spc="-5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25" b="0">
                <a:solidFill>
                  <a:srgbClr val="000000"/>
                </a:solidFill>
                <a:latin typeface="Trebuchet MS"/>
                <a:cs typeface="Trebuchet MS"/>
              </a:rPr>
              <a:t>le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tableau</a:t>
            </a:r>
            <a:r>
              <a:rPr dirty="0" sz="1400" spc="4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stocké</a:t>
            </a:r>
            <a:r>
              <a:rPr dirty="0" sz="1400" spc="4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50" b="0">
                <a:solidFill>
                  <a:srgbClr val="000000"/>
                </a:solidFill>
                <a:latin typeface="Trebuchet MS"/>
                <a:cs typeface="Trebuchet MS"/>
              </a:rPr>
              <a:t>dans </a:t>
            </a:r>
            <a:r>
              <a:rPr dirty="0" sz="1400" spc="-20" b="0">
                <a:solidFill>
                  <a:srgbClr val="000000"/>
                </a:solidFill>
                <a:latin typeface="Trebuchet MS"/>
                <a:cs typeface="Trebuchet MS"/>
              </a:rPr>
              <a:t>tab.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129287" y="1525092"/>
            <a:ext cx="3757929" cy="685800"/>
            <a:chOff x="1129287" y="1525092"/>
            <a:chExt cx="3757929" cy="685800"/>
          </a:xfrm>
        </p:grpSpPr>
        <p:sp>
          <p:nvSpPr>
            <p:cNvPr id="13" name="object 13" descr=""/>
            <p:cNvSpPr/>
            <p:nvPr/>
          </p:nvSpPr>
          <p:spPr>
            <a:xfrm>
              <a:off x="1143574" y="1563704"/>
              <a:ext cx="1558925" cy="633095"/>
            </a:xfrm>
            <a:custGeom>
              <a:avLst/>
              <a:gdLst/>
              <a:ahLst/>
              <a:cxnLst/>
              <a:rect l="l" t="t" r="r" b="b"/>
              <a:pathLst>
                <a:path w="1558925" h="633094">
                  <a:moveTo>
                    <a:pt x="0" y="394070"/>
                  </a:moveTo>
                  <a:lnTo>
                    <a:pt x="16056" y="438971"/>
                  </a:lnTo>
                  <a:lnTo>
                    <a:pt x="60889" y="483169"/>
                  </a:lnTo>
                  <a:lnTo>
                    <a:pt x="92533" y="504438"/>
                  </a:lnTo>
                  <a:lnTo>
                    <a:pt x="129494" y="524854"/>
                  </a:lnTo>
                  <a:lnTo>
                    <a:pt x="171148" y="544188"/>
                  </a:lnTo>
                  <a:lnTo>
                    <a:pt x="216868" y="562214"/>
                  </a:lnTo>
                  <a:lnTo>
                    <a:pt x="266030" y="578707"/>
                  </a:lnTo>
                  <a:lnTo>
                    <a:pt x="318007" y="593439"/>
                  </a:lnTo>
                  <a:lnTo>
                    <a:pt x="372175" y="606185"/>
                  </a:lnTo>
                  <a:lnTo>
                    <a:pt x="427907" y="616718"/>
                  </a:lnTo>
                  <a:lnTo>
                    <a:pt x="484578" y="624812"/>
                  </a:lnTo>
                  <a:lnTo>
                    <a:pt x="541562" y="630240"/>
                  </a:lnTo>
                  <a:lnTo>
                    <a:pt x="598235" y="632776"/>
                  </a:lnTo>
                  <a:lnTo>
                    <a:pt x="653971" y="632193"/>
                  </a:lnTo>
                  <a:lnTo>
                    <a:pt x="711803" y="627966"/>
                  </a:lnTo>
                  <a:lnTo>
                    <a:pt x="767809" y="620176"/>
                  </a:lnTo>
                  <a:lnTo>
                    <a:pt x="821941" y="609067"/>
                  </a:lnTo>
                  <a:lnTo>
                    <a:pt x="874151" y="594882"/>
                  </a:lnTo>
                  <a:lnTo>
                    <a:pt x="924392" y="577864"/>
                  </a:lnTo>
                  <a:lnTo>
                    <a:pt x="972615" y="558256"/>
                  </a:lnTo>
                  <a:lnTo>
                    <a:pt x="1018773" y="536302"/>
                  </a:lnTo>
                  <a:lnTo>
                    <a:pt x="1062817" y="512245"/>
                  </a:lnTo>
                  <a:lnTo>
                    <a:pt x="1104701" y="486328"/>
                  </a:lnTo>
                  <a:lnTo>
                    <a:pt x="1144376" y="458793"/>
                  </a:lnTo>
                  <a:lnTo>
                    <a:pt x="1181794" y="429886"/>
                  </a:lnTo>
                  <a:lnTo>
                    <a:pt x="1216907" y="399847"/>
                  </a:lnTo>
                  <a:lnTo>
                    <a:pt x="1249669" y="368922"/>
                  </a:lnTo>
                  <a:lnTo>
                    <a:pt x="1280030" y="337352"/>
                  </a:lnTo>
                  <a:lnTo>
                    <a:pt x="1307942" y="305381"/>
                  </a:lnTo>
                  <a:lnTo>
                    <a:pt x="1345370" y="257242"/>
                  </a:lnTo>
                  <a:lnTo>
                    <a:pt x="1378544" y="209781"/>
                  </a:lnTo>
                  <a:lnTo>
                    <a:pt x="1408826" y="164032"/>
                  </a:lnTo>
                  <a:lnTo>
                    <a:pt x="1437577" y="121030"/>
                  </a:lnTo>
                  <a:lnTo>
                    <a:pt x="1466159" y="81807"/>
                  </a:lnTo>
                  <a:lnTo>
                    <a:pt x="1503724" y="39669"/>
                  </a:lnTo>
                  <a:lnTo>
                    <a:pt x="1545812" y="7071"/>
                  </a:lnTo>
                  <a:lnTo>
                    <a:pt x="1557353" y="649"/>
                  </a:lnTo>
                  <a:lnTo>
                    <a:pt x="1558644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9543" y="1525092"/>
              <a:ext cx="121757" cy="91287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563474" y="1656724"/>
              <a:ext cx="1309370" cy="229235"/>
            </a:xfrm>
            <a:custGeom>
              <a:avLst/>
              <a:gdLst/>
              <a:ahLst/>
              <a:cxnLst/>
              <a:rect l="l" t="t" r="r" b="b"/>
              <a:pathLst>
                <a:path w="1309370" h="229235">
                  <a:moveTo>
                    <a:pt x="0" y="0"/>
                  </a:moveTo>
                  <a:lnTo>
                    <a:pt x="1308899" y="0"/>
                  </a:lnTo>
                  <a:lnTo>
                    <a:pt x="1308899" y="229199"/>
                  </a:lnTo>
                  <a:lnTo>
                    <a:pt x="0" y="2291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249150" y="3141388"/>
            <a:ext cx="497332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Ici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c’est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prendre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en </a:t>
            </a:r>
            <a:r>
              <a:rPr dirty="0" sz="1400">
                <a:latin typeface="Trebuchet MS"/>
                <a:cs typeface="Trebuchet MS"/>
              </a:rPr>
              <a:t>input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return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nouveau</a:t>
            </a:r>
            <a:r>
              <a:rPr dirty="0" sz="1400" spc="-25">
                <a:latin typeface="Trebuchet MS"/>
                <a:cs typeface="Trebuchet MS"/>
              </a:rPr>
              <a:t> tableau.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Obj </a:t>
            </a:r>
            <a:r>
              <a:rPr dirty="0" sz="1400" spc="-10">
                <a:latin typeface="Trebuchet MS"/>
                <a:cs typeface="Trebuchet MS"/>
              </a:rPr>
              <a:t>représente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chaque </a:t>
            </a:r>
            <a:r>
              <a:rPr dirty="0" sz="1400">
                <a:latin typeface="Trebuchet MS"/>
                <a:cs typeface="Trebuchet MS"/>
              </a:rPr>
              <a:t>item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tableau.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456425" y="1906762"/>
            <a:ext cx="5065395" cy="3141980"/>
            <a:chOff x="3456425" y="1906762"/>
            <a:chExt cx="5065395" cy="3141980"/>
          </a:xfrm>
        </p:grpSpPr>
        <p:sp>
          <p:nvSpPr>
            <p:cNvPr id="18" name="object 18" descr=""/>
            <p:cNvSpPr/>
            <p:nvPr/>
          </p:nvSpPr>
          <p:spPr>
            <a:xfrm>
              <a:off x="3891729" y="1921049"/>
              <a:ext cx="1036955" cy="1508125"/>
            </a:xfrm>
            <a:custGeom>
              <a:avLst/>
              <a:gdLst/>
              <a:ahLst/>
              <a:cxnLst/>
              <a:rect l="l" t="t" r="r" b="b"/>
              <a:pathLst>
                <a:path w="1036954" h="1508125">
                  <a:moveTo>
                    <a:pt x="1036445" y="0"/>
                  </a:moveTo>
                  <a:lnTo>
                    <a:pt x="1034702" y="55988"/>
                  </a:lnTo>
                  <a:lnTo>
                    <a:pt x="1029583" y="109377"/>
                  </a:lnTo>
                  <a:lnTo>
                    <a:pt x="1021257" y="160295"/>
                  </a:lnTo>
                  <a:lnTo>
                    <a:pt x="1009895" y="208874"/>
                  </a:lnTo>
                  <a:lnTo>
                    <a:pt x="995663" y="255242"/>
                  </a:lnTo>
                  <a:lnTo>
                    <a:pt x="978731" y="299531"/>
                  </a:lnTo>
                  <a:lnTo>
                    <a:pt x="959268" y="341869"/>
                  </a:lnTo>
                  <a:lnTo>
                    <a:pt x="937442" y="382387"/>
                  </a:lnTo>
                  <a:lnTo>
                    <a:pt x="913422" y="421215"/>
                  </a:lnTo>
                  <a:lnTo>
                    <a:pt x="887378" y="458483"/>
                  </a:lnTo>
                  <a:lnTo>
                    <a:pt x="859477" y="494321"/>
                  </a:lnTo>
                  <a:lnTo>
                    <a:pt x="829888" y="528859"/>
                  </a:lnTo>
                  <a:lnTo>
                    <a:pt x="798781" y="562227"/>
                  </a:lnTo>
                  <a:lnTo>
                    <a:pt x="766323" y="594555"/>
                  </a:lnTo>
                  <a:lnTo>
                    <a:pt x="732685" y="625973"/>
                  </a:lnTo>
                  <a:lnTo>
                    <a:pt x="698033" y="656611"/>
                  </a:lnTo>
                  <a:lnTo>
                    <a:pt x="662538" y="686598"/>
                  </a:lnTo>
                  <a:lnTo>
                    <a:pt x="626368" y="716066"/>
                  </a:lnTo>
                  <a:lnTo>
                    <a:pt x="589692" y="745144"/>
                  </a:lnTo>
                  <a:lnTo>
                    <a:pt x="552678" y="773962"/>
                  </a:lnTo>
                  <a:lnTo>
                    <a:pt x="515495" y="802649"/>
                  </a:lnTo>
                  <a:lnTo>
                    <a:pt x="476457" y="832774"/>
                  </a:lnTo>
                  <a:lnTo>
                    <a:pt x="437613" y="863049"/>
                  </a:lnTo>
                  <a:lnTo>
                    <a:pt x="399161" y="893625"/>
                  </a:lnTo>
                  <a:lnTo>
                    <a:pt x="361294" y="924652"/>
                  </a:lnTo>
                  <a:lnTo>
                    <a:pt x="324209" y="956282"/>
                  </a:lnTo>
                  <a:lnTo>
                    <a:pt x="288101" y="988664"/>
                  </a:lnTo>
                  <a:lnTo>
                    <a:pt x="253165" y="1021949"/>
                  </a:lnTo>
                  <a:lnTo>
                    <a:pt x="219596" y="1056287"/>
                  </a:lnTo>
                  <a:lnTo>
                    <a:pt x="187590" y="1091829"/>
                  </a:lnTo>
                  <a:lnTo>
                    <a:pt x="157342" y="1128726"/>
                  </a:lnTo>
                  <a:lnTo>
                    <a:pt x="129048" y="1167128"/>
                  </a:lnTo>
                  <a:lnTo>
                    <a:pt x="102903" y="1207185"/>
                  </a:lnTo>
                  <a:lnTo>
                    <a:pt x="79102" y="1249048"/>
                  </a:lnTo>
                  <a:lnTo>
                    <a:pt x="57841" y="1292868"/>
                  </a:lnTo>
                  <a:lnTo>
                    <a:pt x="39315" y="1338795"/>
                  </a:lnTo>
                  <a:lnTo>
                    <a:pt x="20300" y="1399395"/>
                  </a:lnTo>
                  <a:lnTo>
                    <a:pt x="6247" y="1463817"/>
                  </a:lnTo>
                  <a:lnTo>
                    <a:pt x="486" y="1503274"/>
                  </a:lnTo>
                  <a:lnTo>
                    <a:pt x="151" y="1506151"/>
                  </a:lnTo>
                  <a:lnTo>
                    <a:pt x="0" y="1507522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7145" y="3380411"/>
              <a:ext cx="92745" cy="11851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5000" y="4125175"/>
              <a:ext cx="5007700" cy="89445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470712" y="4110888"/>
              <a:ext cx="5036820" cy="923290"/>
            </a:xfrm>
            <a:custGeom>
              <a:avLst/>
              <a:gdLst/>
              <a:ahLst/>
              <a:cxnLst/>
              <a:rect l="l" t="t" r="r" b="b"/>
              <a:pathLst>
                <a:path w="5036820" h="923289">
                  <a:moveTo>
                    <a:pt x="0" y="0"/>
                  </a:moveTo>
                  <a:lnTo>
                    <a:pt x="5036275" y="0"/>
                  </a:lnTo>
                  <a:lnTo>
                    <a:pt x="5036275" y="923025"/>
                  </a:lnTo>
                  <a:lnTo>
                    <a:pt x="0" y="923025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9582"/>
            <a:ext cx="31222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Comment</a:t>
            </a:r>
            <a:r>
              <a:rPr dirty="0" spc="-140"/>
              <a:t> </a:t>
            </a:r>
            <a:r>
              <a:rPr dirty="0" spc="-10">
                <a:solidFill>
                  <a:srgbClr val="E1001A"/>
                </a:solidFill>
              </a:rPr>
              <a:t>unsubscribe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63690" y="4827334"/>
            <a:ext cx="26860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999999"/>
                </a:solidFill>
                <a:latin typeface="Trebuchet MS"/>
                <a:cs typeface="Trebuchet MS"/>
              </a:rPr>
              <a:t>215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80768" y="1255613"/>
            <a:ext cx="6483350" cy="147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0">
                <a:latin typeface="Trebuchet MS"/>
                <a:cs typeface="Trebuchet MS"/>
              </a:rPr>
              <a:t>Tout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fonctionne,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cependant…</a:t>
            </a:r>
            <a:r>
              <a:rPr dirty="0" sz="1400" spc="3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Lorsque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subscribe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ainsi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</a:t>
            </a:r>
            <a:r>
              <a:rPr dirty="0" sz="1400" spc="-25">
                <a:latin typeface="Trebuchet MS"/>
                <a:cs typeface="Trebuchet MS"/>
              </a:rPr>
              <a:t> il </a:t>
            </a:r>
            <a:r>
              <a:rPr dirty="0" sz="1400" spc="-65">
                <a:latin typeface="Trebuchet MS"/>
                <a:cs typeface="Trebuchet MS"/>
              </a:rPr>
              <a:t>n’y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problème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l’avons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70">
                <a:latin typeface="Trebuchet MS"/>
                <a:cs typeface="Trebuchet MS"/>
              </a:rPr>
              <a:t>créé,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c’est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httpClient.get()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qui </a:t>
            </a:r>
            <a:r>
              <a:rPr dirty="0" sz="1400" spc="-20">
                <a:latin typeface="Trebuchet MS"/>
                <a:cs typeface="Trebuchet MS"/>
              </a:rPr>
              <a:t>s’en</a:t>
            </a:r>
            <a:r>
              <a:rPr dirty="0" sz="1400">
                <a:latin typeface="Trebuchet MS"/>
                <a:cs typeface="Trebuchet MS"/>
              </a:rPr>
              <a:t> est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occupé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conséquent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nécessaire pour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y</a:t>
            </a:r>
            <a:r>
              <a:rPr dirty="0" sz="1400">
                <a:latin typeface="Trebuchet MS"/>
                <a:cs typeface="Trebuchet MS"/>
              </a:rPr>
              <a:t> dé-</a:t>
            </a:r>
            <a:r>
              <a:rPr dirty="0" sz="1400" spc="-10">
                <a:latin typeface="Trebuchet MS"/>
                <a:cs typeface="Trebuchet MS"/>
              </a:rPr>
              <a:t>souscrire </a:t>
            </a:r>
            <a:r>
              <a:rPr dirty="0" sz="1400">
                <a:latin typeface="Trebuchet MS"/>
                <a:cs typeface="Trebuchet MS"/>
              </a:rPr>
              <a:t>existe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75">
                <a:latin typeface="Trebuchet MS"/>
                <a:cs typeface="Trebuchet MS"/>
              </a:rPr>
              <a:t>déjà.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Créons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alors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0">
                <a:latin typeface="Trebuchet MS"/>
                <a:cs typeface="Trebuchet MS"/>
              </a:rPr>
              <a:t> petit </a:t>
            </a:r>
            <a:r>
              <a:rPr dirty="0" sz="1400" spc="-10">
                <a:latin typeface="Trebuchet MS"/>
                <a:cs typeface="Trebuchet MS"/>
              </a:rPr>
              <a:t>exemple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comprendre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comment </a:t>
            </a:r>
            <a:r>
              <a:rPr dirty="0" sz="1400">
                <a:latin typeface="Trebuchet MS"/>
                <a:cs typeface="Trebuchet MS"/>
              </a:rPr>
              <a:t>unsubscribe</a:t>
            </a:r>
            <a:r>
              <a:rPr dirty="0" sz="1400" spc="44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686600" y="3088984"/>
          <a:ext cx="4241800" cy="1243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029"/>
                <a:gridCol w="1200150"/>
                <a:gridCol w="240030"/>
                <a:gridCol w="1520189"/>
                <a:gridCol w="1040129"/>
              </a:tblGrid>
              <a:tr h="188595">
                <a:tc gridSpan="3"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dirty="0" sz="10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//exemple</a:t>
                      </a:r>
                      <a:r>
                        <a:rPr dirty="0" sz="1050" spc="-45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unsubscribe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6535">
                <a:tc gridSpan="4"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private</a:t>
                      </a:r>
                      <a:r>
                        <a:rPr dirty="0" sz="1050" spc="-1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test</a:t>
                      </a:r>
                      <a:r>
                        <a:rPr dirty="0" sz="1050" spc="-1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dirty="0" sz="1050" spc="-1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b="1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r>
                        <a:rPr dirty="0" sz="1050" spc="-10" b="1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BehaviorSubject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2171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ngOnInit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3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r>
                        <a:rPr dirty="0" sz="1050" spc="-25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6535">
                <a:tc gridSpan="4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//exemple</a:t>
                      </a:r>
                      <a:r>
                        <a:rPr dirty="0" sz="1050" spc="-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subscribe</a:t>
                      </a:r>
                      <a:r>
                        <a:rPr dirty="0" sz="1050" spc="-35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pour</a:t>
                      </a:r>
                      <a:r>
                        <a:rPr dirty="0" sz="1050" spc="-35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unsubscribe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216535">
                <a:tc gridSpan="5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.test.</a:t>
                      </a:r>
                      <a:r>
                        <a:rPr dirty="0" sz="105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subscribe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((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dirty="0" sz="1050" spc="-5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dirty="0" sz="1050" spc="-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7960">
                <a:tc>
                  <a:txBody>
                    <a:bodyPr/>
                    <a:lstStyle/>
                    <a:p>
                      <a:pPr marL="160020"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3943803" y="4609174"/>
            <a:ext cx="104076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ngOnDestroy</a:t>
            </a:r>
            <a:r>
              <a:rPr dirty="0" sz="1050" spc="-10" i="1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59500" y="4589362"/>
            <a:ext cx="6488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2120" algn="l"/>
              </a:tabLst>
            </a:pPr>
            <a:r>
              <a:rPr dirty="0" sz="1400" spc="-75" i="1">
                <a:latin typeface="Trebuchet MS"/>
                <a:cs typeface="Trebuchet MS"/>
              </a:rPr>
              <a:t>On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55" i="1">
                <a:latin typeface="Trebuchet MS"/>
                <a:cs typeface="Trebuchet MS"/>
              </a:rPr>
              <a:t>constate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70" i="1">
                <a:latin typeface="Trebuchet MS"/>
                <a:cs typeface="Trebuchet MS"/>
              </a:rPr>
              <a:t>que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lorsqu’on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35" i="1">
                <a:latin typeface="Trebuchet MS"/>
                <a:cs typeface="Trebuchet MS"/>
              </a:rPr>
              <a:t>change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de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10" i="1">
                <a:latin typeface="Trebuchet MS"/>
                <a:cs typeface="Trebuchet MS"/>
              </a:rPr>
              <a:t>page,</a:t>
            </a:r>
            <a:r>
              <a:rPr dirty="0" sz="1400" i="1">
                <a:latin typeface="Trebuchet MS"/>
                <a:cs typeface="Trebuchet MS"/>
              </a:rPr>
              <a:t>	</a:t>
            </a:r>
            <a:r>
              <a:rPr dirty="0" sz="1400" spc="-85" i="1">
                <a:latin typeface="Trebuchet MS"/>
                <a:cs typeface="Trebuchet MS"/>
              </a:rPr>
              <a:t>détruit</a:t>
            </a:r>
            <a:r>
              <a:rPr dirty="0" sz="1400" spc="-70" i="1">
                <a:latin typeface="Trebuchet MS"/>
                <a:cs typeface="Trebuchet MS"/>
              </a:rPr>
              <a:t> </a:t>
            </a:r>
            <a:r>
              <a:rPr dirty="0" sz="1400" spc="-90" i="1">
                <a:latin typeface="Trebuchet MS"/>
                <a:cs typeface="Trebuchet MS"/>
              </a:rPr>
              <a:t>notre</a:t>
            </a:r>
            <a:r>
              <a:rPr dirty="0" sz="1400" spc="-70" i="1">
                <a:latin typeface="Trebuchet MS"/>
                <a:cs typeface="Trebuchet MS"/>
              </a:rPr>
              <a:t> </a:t>
            </a:r>
            <a:r>
              <a:rPr dirty="0" sz="1400" spc="-55" i="1">
                <a:latin typeface="Trebuchet MS"/>
                <a:cs typeface="Trebuchet MS"/>
              </a:rPr>
              <a:t>component</a:t>
            </a:r>
            <a:r>
              <a:rPr dirty="0" sz="1400" spc="-70" i="1">
                <a:latin typeface="Trebuchet MS"/>
                <a:cs typeface="Trebuchet MS"/>
              </a:rPr>
              <a:t> </a:t>
            </a:r>
            <a:r>
              <a:rPr dirty="0" sz="1400" spc="-20" i="1">
                <a:latin typeface="Trebuchet MS"/>
                <a:cs typeface="Trebuchet MS"/>
              </a:rPr>
              <a:t>mais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59500" y="4878922"/>
            <a:ext cx="47510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latin typeface="Trebuchet MS"/>
                <a:cs typeface="Trebuchet MS"/>
              </a:rPr>
              <a:t>nous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70" i="1">
                <a:latin typeface="Trebuchet MS"/>
                <a:cs typeface="Trebuchet MS"/>
              </a:rPr>
              <a:t>ne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35" i="1">
                <a:latin typeface="Trebuchet MS"/>
                <a:cs typeface="Trebuchet MS"/>
              </a:rPr>
              <a:t>dé-souscrivons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65" i="1">
                <a:latin typeface="Trebuchet MS"/>
                <a:cs typeface="Trebuchet MS"/>
              </a:rPr>
              <a:t>pas,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65" i="1">
                <a:latin typeface="Trebuchet MS"/>
                <a:cs typeface="Trebuchet MS"/>
              </a:rPr>
              <a:t>ce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45" i="1">
                <a:latin typeface="Trebuchet MS"/>
                <a:cs typeface="Trebuchet MS"/>
              </a:rPr>
              <a:t>qui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50" i="1">
                <a:latin typeface="Trebuchet MS"/>
                <a:cs typeface="Trebuchet MS"/>
              </a:rPr>
              <a:t>va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95" i="1">
                <a:latin typeface="Trebuchet MS"/>
                <a:cs typeface="Trebuchet MS"/>
              </a:rPr>
              <a:t>créer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20" i="1">
                <a:latin typeface="Trebuchet MS"/>
                <a:cs typeface="Trebuchet MS"/>
              </a:rPr>
              <a:t>des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65" i="1">
                <a:latin typeface="Trebuchet MS"/>
                <a:cs typeface="Trebuchet MS"/>
              </a:rPr>
              <a:t>fuites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sz="1400" spc="-10" i="1">
                <a:latin typeface="Trebuchet MS"/>
                <a:cs typeface="Trebuchet MS"/>
              </a:rPr>
              <a:t>mémoires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65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Unsubscribe..</a:t>
            </a:r>
            <a:r>
              <a:rPr dirty="0" spc="-85"/>
              <a:t> </a:t>
            </a:r>
            <a:r>
              <a:rPr dirty="0" spc="-90">
                <a:solidFill>
                  <a:srgbClr val="E1001A"/>
                </a:solidFill>
              </a:rPr>
              <a:t>C’est</a:t>
            </a:r>
            <a:r>
              <a:rPr dirty="0" spc="-95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long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3061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fois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crée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devoir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y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dé-souscrire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715">
              <a:lnSpc>
                <a:spcPts val="1550"/>
              </a:lnSpc>
            </a:pPr>
            <a:fld id="{81D60167-4931-47E6-BA6A-407CBD079E47}" type="slidenum">
              <a:rPr dirty="0" spc="50"/>
              <a:t>220</a:t>
            </a:fld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0125" y="1930745"/>
          <a:ext cx="4811395" cy="810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0450"/>
                <a:gridCol w="560705"/>
                <a:gridCol w="1920874"/>
              </a:tblGrid>
              <a:tr h="188595">
                <a:tc gridSpan="2"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dirty="0" sz="10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//exemple</a:t>
                      </a:r>
                      <a:r>
                        <a:rPr dirty="0" sz="1050" spc="-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subscribe</a:t>
                      </a:r>
                      <a:r>
                        <a:rPr dirty="0" sz="1050" spc="-35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pour</a:t>
                      </a:r>
                      <a:r>
                        <a:rPr dirty="0" sz="1050" spc="-35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unsubscribe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private</a:t>
                      </a:r>
                      <a:r>
                        <a:rPr dirty="0" sz="1050" spc="-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sub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!:</a:t>
                      </a:r>
                      <a:r>
                        <a:rPr dirty="0" sz="1050" spc="-2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Subscription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71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//exemple</a:t>
                      </a:r>
                      <a:r>
                        <a:rPr dirty="0" sz="1050" spc="-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subscribe</a:t>
                      </a:r>
                      <a:r>
                        <a:rPr dirty="0" sz="1050" spc="-35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pour</a:t>
                      </a:r>
                      <a:r>
                        <a:rPr dirty="0" sz="1050" spc="-35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6272A4"/>
                          </a:solidFill>
                          <a:latin typeface="Courier New"/>
                          <a:cs typeface="Courier New"/>
                        </a:rPr>
                        <a:t>unsubscribe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188595">
                <a:tc gridSpan="3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.sub</a:t>
                      </a:r>
                      <a:r>
                        <a:rPr dirty="0" sz="1050" spc="-4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dirty="0" sz="1050" spc="-3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.test.</a:t>
                      </a:r>
                      <a:r>
                        <a:rPr dirty="0" sz="105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subscribe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((</a:t>
                      </a:r>
                      <a:r>
                        <a:rPr dirty="0" sz="105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dirty="0" sz="1050" spc="-3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dirty="0" sz="1050" spc="-3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00125" y="3016595"/>
            <a:ext cx="12007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10">
                <a:solidFill>
                  <a:srgbClr val="6272A4"/>
                </a:solidFill>
                <a:latin typeface="Courier New"/>
                <a:cs typeface="Courier New"/>
              </a:rPr>
              <a:t>//unsubscribe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0125" y="3233765"/>
            <a:ext cx="168084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ngOnDestroy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void</a:t>
            </a:r>
            <a:r>
              <a:rPr dirty="0" sz="1050" spc="-3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0125" y="3450935"/>
            <a:ext cx="216090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.sub.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unsubscribe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0125" y="3668105"/>
            <a:ext cx="2406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4293" y="4006432"/>
            <a:ext cx="6447155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48615" marR="5080" indent="-336550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ajoute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beaucoup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code pour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grand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chose..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En</a:t>
            </a:r>
            <a:r>
              <a:rPr dirty="0" sz="1400">
                <a:latin typeface="Trebuchet MS"/>
                <a:cs typeface="Trebuchet MS"/>
              </a:rPr>
              <a:t> plus,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à </a:t>
            </a:r>
            <a:r>
              <a:rPr dirty="0" sz="1400" spc="-30">
                <a:latin typeface="Trebuchet MS"/>
                <a:cs typeface="Trebuchet MS"/>
              </a:rPr>
              <a:t>force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genre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subscribes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ﬁnir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oublier </a:t>
            </a:r>
            <a:r>
              <a:rPr dirty="0" sz="1400">
                <a:latin typeface="Trebuchet MS"/>
                <a:cs typeface="Trebuchet MS"/>
              </a:rPr>
              <a:t>d’unsubscribe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aux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crées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httpclient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9582"/>
            <a:ext cx="31222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Comment</a:t>
            </a:r>
            <a:r>
              <a:rPr dirty="0" spc="-140"/>
              <a:t> </a:t>
            </a:r>
            <a:r>
              <a:rPr dirty="0" spc="-10">
                <a:solidFill>
                  <a:srgbClr val="E1001A"/>
                </a:solidFill>
              </a:rPr>
              <a:t>unsubscribe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255613"/>
            <a:ext cx="668147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trouver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autre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solution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permettra </a:t>
            </a:r>
            <a:r>
              <a:rPr dirty="0" sz="1400" spc="-30">
                <a:latin typeface="Trebuchet MS"/>
                <a:cs typeface="Trebuchet MS"/>
              </a:rPr>
              <a:t>d’avoir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plus </a:t>
            </a:r>
            <a:r>
              <a:rPr dirty="0" sz="1400" spc="-10">
                <a:latin typeface="Trebuchet MS"/>
                <a:cs typeface="Trebuchet MS"/>
              </a:rPr>
              <a:t>simple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715">
              <a:lnSpc>
                <a:spcPts val="1550"/>
              </a:lnSpc>
            </a:pPr>
            <a:fld id="{81D60167-4931-47E6-BA6A-407CBD079E47}" type="slidenum">
              <a:rPr dirty="0" spc="50"/>
              <a:t>220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194293" y="2200493"/>
            <a:ext cx="57340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page-list-orders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:</a:t>
            </a:r>
            <a:r>
              <a:rPr dirty="0" sz="1400" spc="3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cela,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supprimer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propriété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61734" y="2220305"/>
            <a:ext cx="48069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2509865"/>
            <a:ext cx="16008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collection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!: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172824" y="2490053"/>
            <a:ext cx="2221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autre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propriété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26752" y="2509865"/>
            <a:ext cx="16008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collection$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!: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2925" y="2799425"/>
            <a:ext cx="16008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Observable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[]&gt;;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172824" y="2779613"/>
            <a:ext cx="46716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laquelle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allons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copie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référence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0225" y="3069173"/>
            <a:ext cx="12280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propriété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2925" y="3378544"/>
            <a:ext cx="328104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collection$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!: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Observable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[]&gt;;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53307" y="3358732"/>
            <a:ext cx="28924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présente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OrdersService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00125" y="3957665"/>
            <a:ext cx="384111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.collection$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.ordersService.collection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54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Pipe</a:t>
            </a:r>
            <a:r>
              <a:rPr dirty="0" spc="-150"/>
              <a:t> </a:t>
            </a:r>
            <a:r>
              <a:rPr dirty="0" spc="-20">
                <a:solidFill>
                  <a:srgbClr val="E1001A"/>
                </a:solidFill>
              </a:rPr>
              <a:t>async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29178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avons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maintenant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ﬂux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715">
              <a:lnSpc>
                <a:spcPts val="1550"/>
              </a:lnSpc>
            </a:pPr>
            <a:fld id="{81D60167-4931-47E6-BA6A-407CBD079E47}" type="slidenum">
              <a:rPr dirty="0" spc="50"/>
              <a:t>220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3143842" y="1351625"/>
            <a:ext cx="880744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collection$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053535" y="1331813"/>
            <a:ext cx="27781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auquel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n’avons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souscrit.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30225" y="1545173"/>
            <a:ext cx="3117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y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souscrire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grâce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0">
                <a:latin typeface="Trebuchet MS"/>
                <a:cs typeface="Trebuchet MS"/>
              </a:rPr>
              <a:t> pipe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681655" y="1564985"/>
            <a:ext cx="56070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| 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async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271255" y="1545173"/>
            <a:ext cx="13290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html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355218" y="1991705"/>
            <a:ext cx="56070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| 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async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94293" y="1971893"/>
            <a:ext cx="58191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  <a:tab pos="3763010" algn="l"/>
              </a:tabLst>
            </a:pPr>
            <a:r>
              <a:rPr dirty="0" sz="1400" spc="-10">
                <a:latin typeface="Trebuchet MS"/>
                <a:cs typeface="Trebuchet MS"/>
              </a:rPr>
              <a:t>Cela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pipe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laquelle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0225" y="2185253"/>
            <a:ext cx="63785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transform()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récupère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y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souscrire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retourner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>
                <a:latin typeface="Trebuchet MS"/>
                <a:cs typeface="Trebuchet MS"/>
              </a:rPr>
              <a:t>new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80">
                <a:latin typeface="Trebuchet MS"/>
                <a:cs typeface="Trebuchet MS"/>
              </a:rPr>
              <a:t>Order.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choisit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stocker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new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Order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variable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0225" y="2611972"/>
            <a:ext cx="1323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locale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côté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html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83855" y="2631784"/>
            <a:ext cx="104076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as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collection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953593" y="2611972"/>
            <a:ext cx="39154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35">
                <a:latin typeface="Trebuchet MS"/>
                <a:cs typeface="Trebuchet MS"/>
              </a:rPr>
              <a:t>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boucle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celle-</a:t>
            </a:r>
            <a:r>
              <a:rPr dirty="0" sz="1400" spc="-10">
                <a:latin typeface="Trebuchet MS"/>
                <a:cs typeface="Trebuchet MS"/>
              </a:rPr>
              <a:t>ci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lister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toutes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30225" y="2825332"/>
            <a:ext cx="346519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propriétés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d’orders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469265" algn="l"/>
                <a:tab pos="46990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page-list-orders.components.html</a:t>
            </a:r>
            <a:r>
              <a:rPr dirty="0" sz="1400" spc="37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00125" y="3698584"/>
            <a:ext cx="521462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div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class=’container’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*ngIf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collection$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|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async</a:t>
            </a:r>
            <a:r>
              <a:rPr dirty="0" sz="1050" spc="-30">
                <a:solidFill>
                  <a:srgbClr val="50FA7A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as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collection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00125" y="3915754"/>
            <a:ext cx="12807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//</a:t>
            </a:r>
            <a:r>
              <a:rPr dirty="0" sz="1050" spc="-15" i="1">
                <a:solidFill>
                  <a:srgbClr val="50FA7A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reste</a:t>
            </a:r>
            <a:r>
              <a:rPr dirty="0" sz="1050" spc="-15" i="1">
                <a:solidFill>
                  <a:srgbClr val="50FA7A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du</a:t>
            </a:r>
            <a:r>
              <a:rPr dirty="0" sz="1050" spc="-15" i="1">
                <a:solidFill>
                  <a:srgbClr val="50FA7A"/>
                </a:solidFill>
                <a:latin typeface="Courier New"/>
                <a:cs typeface="Courier New"/>
              </a:rPr>
              <a:t> </a:t>
            </a:r>
            <a:r>
              <a:rPr dirty="0" sz="1050" spc="-20" i="1">
                <a:solidFill>
                  <a:srgbClr val="50FA7A"/>
                </a:solidFill>
                <a:latin typeface="Courier New"/>
                <a:cs typeface="Courier New"/>
              </a:rPr>
              <a:t>code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00125" y="4132924"/>
            <a:ext cx="4933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div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14025" y="781579"/>
            <a:ext cx="9099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70" b="1">
                <a:solidFill>
                  <a:srgbClr val="B7B7B7"/>
                </a:solidFill>
                <a:latin typeface="Calibri"/>
                <a:cs typeface="Calibri"/>
              </a:rPr>
              <a:t>Async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Pipe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926724" y="1631325"/>
            <a:ext cx="2364105" cy="289560"/>
          </a:xfrm>
          <a:custGeom>
            <a:avLst/>
            <a:gdLst/>
            <a:ahLst/>
            <a:cxnLst/>
            <a:rect l="l" t="t" r="r" b="b"/>
            <a:pathLst>
              <a:path w="2364104" h="289560">
                <a:moveTo>
                  <a:pt x="2363852" y="289559"/>
                </a:moveTo>
                <a:lnTo>
                  <a:pt x="0" y="289559"/>
                </a:lnTo>
                <a:lnTo>
                  <a:pt x="0" y="0"/>
                </a:lnTo>
                <a:lnTo>
                  <a:pt x="2363852" y="0"/>
                </a:lnTo>
                <a:lnTo>
                  <a:pt x="2363852" y="289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024" y="1608973"/>
            <a:ext cx="2387600" cy="314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222635"/>
                </a:solidFill>
                <a:latin typeface="Arial"/>
                <a:cs typeface="Arial"/>
              </a:rPr>
              <a:t>What</a:t>
            </a:r>
            <a:r>
              <a:rPr dirty="0" sz="1900" spc="-20">
                <a:solidFill>
                  <a:srgbClr val="22263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22635"/>
                </a:solidFill>
                <a:latin typeface="Arial"/>
                <a:cs typeface="Arial"/>
              </a:rPr>
              <a:t>Is</a:t>
            </a:r>
            <a:r>
              <a:rPr dirty="0" sz="1900" spc="-90">
                <a:solidFill>
                  <a:srgbClr val="222635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22635"/>
                </a:solidFill>
                <a:latin typeface="Arial"/>
                <a:cs typeface="Arial"/>
              </a:rPr>
              <a:t>Async</a:t>
            </a:r>
            <a:r>
              <a:rPr dirty="0" sz="1900" spc="-15">
                <a:solidFill>
                  <a:srgbClr val="222635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22635"/>
                </a:solidFill>
                <a:latin typeface="Arial"/>
                <a:cs typeface="Arial"/>
              </a:rPr>
              <a:t>Pipe?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926719" y="2031377"/>
            <a:ext cx="5906135" cy="1668780"/>
          </a:xfrm>
          <a:custGeom>
            <a:avLst/>
            <a:gdLst/>
            <a:ahLst/>
            <a:cxnLst/>
            <a:rect l="l" t="t" r="r" b="b"/>
            <a:pathLst>
              <a:path w="5906134" h="1668779">
                <a:moveTo>
                  <a:pt x="333883" y="0"/>
                </a:moveTo>
                <a:lnTo>
                  <a:pt x="0" y="0"/>
                </a:lnTo>
                <a:lnTo>
                  <a:pt x="0" y="220980"/>
                </a:lnTo>
                <a:lnTo>
                  <a:pt x="333883" y="220980"/>
                </a:lnTo>
                <a:lnTo>
                  <a:pt x="333883" y="0"/>
                </a:lnTo>
                <a:close/>
              </a:path>
              <a:path w="5906134" h="1668779">
                <a:moveTo>
                  <a:pt x="1051674" y="1095375"/>
                </a:moveTo>
                <a:lnTo>
                  <a:pt x="837742" y="1095375"/>
                </a:lnTo>
                <a:lnTo>
                  <a:pt x="837742" y="1278255"/>
                </a:lnTo>
                <a:lnTo>
                  <a:pt x="1051674" y="1278255"/>
                </a:lnTo>
                <a:lnTo>
                  <a:pt x="1051674" y="1095375"/>
                </a:lnTo>
                <a:close/>
              </a:path>
              <a:path w="5906134" h="1668779">
                <a:moveTo>
                  <a:pt x="1670888" y="885825"/>
                </a:moveTo>
                <a:lnTo>
                  <a:pt x="0" y="885825"/>
                </a:lnTo>
                <a:lnTo>
                  <a:pt x="0" y="1068705"/>
                </a:lnTo>
                <a:lnTo>
                  <a:pt x="1670888" y="1068705"/>
                </a:lnTo>
                <a:lnTo>
                  <a:pt x="1670888" y="885825"/>
                </a:lnTo>
                <a:close/>
              </a:path>
              <a:path w="5906134" h="1668779">
                <a:moveTo>
                  <a:pt x="2272131" y="0"/>
                </a:moveTo>
                <a:lnTo>
                  <a:pt x="752754" y="0"/>
                </a:lnTo>
                <a:lnTo>
                  <a:pt x="752754" y="220980"/>
                </a:lnTo>
                <a:lnTo>
                  <a:pt x="2272131" y="220980"/>
                </a:lnTo>
                <a:lnTo>
                  <a:pt x="2272131" y="0"/>
                </a:lnTo>
                <a:close/>
              </a:path>
              <a:path w="5906134" h="1668779">
                <a:moveTo>
                  <a:pt x="3123679" y="257175"/>
                </a:moveTo>
                <a:lnTo>
                  <a:pt x="0" y="257175"/>
                </a:lnTo>
                <a:lnTo>
                  <a:pt x="0" y="440055"/>
                </a:lnTo>
                <a:lnTo>
                  <a:pt x="3123679" y="440055"/>
                </a:lnTo>
                <a:lnTo>
                  <a:pt x="3123679" y="257175"/>
                </a:lnTo>
                <a:close/>
              </a:path>
              <a:path w="5906134" h="1668779">
                <a:moveTo>
                  <a:pt x="3323818" y="0"/>
                </a:moveTo>
                <a:lnTo>
                  <a:pt x="3109874" y="0"/>
                </a:lnTo>
                <a:lnTo>
                  <a:pt x="3109874" y="220980"/>
                </a:lnTo>
                <a:lnTo>
                  <a:pt x="3323818" y="220980"/>
                </a:lnTo>
                <a:lnTo>
                  <a:pt x="3323818" y="0"/>
                </a:lnTo>
                <a:close/>
              </a:path>
              <a:path w="5906134" h="1668779">
                <a:moveTo>
                  <a:pt x="3423564" y="1447800"/>
                </a:moveTo>
                <a:lnTo>
                  <a:pt x="0" y="1447800"/>
                </a:lnTo>
                <a:lnTo>
                  <a:pt x="0" y="1668780"/>
                </a:lnTo>
                <a:lnTo>
                  <a:pt x="3423564" y="1668780"/>
                </a:lnTo>
                <a:lnTo>
                  <a:pt x="3423564" y="1447800"/>
                </a:lnTo>
                <a:close/>
              </a:path>
              <a:path w="5906134" h="1668779">
                <a:moveTo>
                  <a:pt x="3778097" y="1095375"/>
                </a:moveTo>
                <a:lnTo>
                  <a:pt x="1638096" y="1095375"/>
                </a:lnTo>
                <a:lnTo>
                  <a:pt x="1638096" y="1278255"/>
                </a:lnTo>
                <a:lnTo>
                  <a:pt x="3778097" y="1278255"/>
                </a:lnTo>
                <a:lnTo>
                  <a:pt x="3778097" y="1095375"/>
                </a:lnTo>
                <a:close/>
              </a:path>
              <a:path w="5906134" h="1668779">
                <a:moveTo>
                  <a:pt x="4290784" y="466725"/>
                </a:moveTo>
                <a:lnTo>
                  <a:pt x="0" y="466725"/>
                </a:lnTo>
                <a:lnTo>
                  <a:pt x="0" y="649605"/>
                </a:lnTo>
                <a:lnTo>
                  <a:pt x="4290784" y="649605"/>
                </a:lnTo>
                <a:lnTo>
                  <a:pt x="4290784" y="466725"/>
                </a:lnTo>
                <a:close/>
              </a:path>
              <a:path w="5906134" h="1668779">
                <a:moveTo>
                  <a:pt x="5036109" y="466725"/>
                </a:moveTo>
                <a:lnTo>
                  <a:pt x="4709655" y="466725"/>
                </a:lnTo>
                <a:lnTo>
                  <a:pt x="4709655" y="649605"/>
                </a:lnTo>
                <a:lnTo>
                  <a:pt x="5036109" y="649605"/>
                </a:lnTo>
                <a:lnTo>
                  <a:pt x="5036109" y="466725"/>
                </a:lnTo>
                <a:close/>
              </a:path>
              <a:path w="5906134" h="1668779">
                <a:moveTo>
                  <a:pt x="5174666" y="885825"/>
                </a:moveTo>
                <a:lnTo>
                  <a:pt x="2089759" y="885825"/>
                </a:lnTo>
                <a:lnTo>
                  <a:pt x="2089759" y="1068705"/>
                </a:lnTo>
                <a:lnTo>
                  <a:pt x="5174666" y="1068705"/>
                </a:lnTo>
                <a:lnTo>
                  <a:pt x="5174666" y="885825"/>
                </a:lnTo>
                <a:close/>
              </a:path>
              <a:path w="5906134" h="1668779">
                <a:moveTo>
                  <a:pt x="5768797" y="257175"/>
                </a:moveTo>
                <a:lnTo>
                  <a:pt x="3542550" y="257175"/>
                </a:lnTo>
                <a:lnTo>
                  <a:pt x="3542550" y="440055"/>
                </a:lnTo>
                <a:lnTo>
                  <a:pt x="5768797" y="440055"/>
                </a:lnTo>
                <a:lnTo>
                  <a:pt x="5768797" y="257175"/>
                </a:lnTo>
                <a:close/>
              </a:path>
              <a:path w="5906134" h="1668779">
                <a:moveTo>
                  <a:pt x="5877598" y="676275"/>
                </a:moveTo>
                <a:lnTo>
                  <a:pt x="0" y="676275"/>
                </a:lnTo>
                <a:lnTo>
                  <a:pt x="0" y="859155"/>
                </a:lnTo>
                <a:lnTo>
                  <a:pt x="5877598" y="859155"/>
                </a:lnTo>
                <a:lnTo>
                  <a:pt x="5877598" y="676275"/>
                </a:lnTo>
                <a:close/>
              </a:path>
              <a:path w="5906134" h="1668779">
                <a:moveTo>
                  <a:pt x="5905805" y="0"/>
                </a:moveTo>
                <a:lnTo>
                  <a:pt x="3910241" y="0"/>
                </a:lnTo>
                <a:lnTo>
                  <a:pt x="3910241" y="220980"/>
                </a:lnTo>
                <a:lnTo>
                  <a:pt x="5905805" y="220980"/>
                </a:lnTo>
                <a:lnTo>
                  <a:pt x="59058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14024" y="1999243"/>
            <a:ext cx="5926455" cy="170624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 indent="40005">
              <a:lnSpc>
                <a:spcPct val="116500"/>
              </a:lnSpc>
              <a:spcBef>
                <a:spcPts val="204"/>
              </a:spcBef>
            </a:pP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The</a:t>
            </a:r>
            <a:r>
              <a:rPr dirty="0" sz="1200" spc="-3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1668BB"/>
                </a:solidFill>
                <a:latin typeface="Courier New"/>
                <a:cs typeface="Courier New"/>
                <a:hlinkClick r:id="rId2"/>
              </a:rPr>
              <a:t>async</a:t>
            </a:r>
            <a:r>
              <a:rPr dirty="0" sz="1100" spc="-335">
                <a:solidFill>
                  <a:srgbClr val="1668BB"/>
                </a:solidFill>
                <a:latin typeface="Courier New"/>
                <a:cs typeface="Courier New"/>
                <a:hlinkClick r:id="rId2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pipe</a:t>
            </a:r>
            <a:r>
              <a:rPr dirty="0" sz="1200" spc="-3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subscribes</a:t>
            </a:r>
            <a:r>
              <a:rPr dirty="0" sz="1200" spc="-3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to</a:t>
            </a:r>
            <a:r>
              <a:rPr dirty="0" sz="1200" spc="-3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an</a:t>
            </a:r>
            <a:r>
              <a:rPr dirty="0" sz="1200" spc="-1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444444"/>
                </a:solidFill>
                <a:latin typeface="Courier New"/>
                <a:cs typeface="Courier New"/>
              </a:rPr>
              <a:t>Observable</a:t>
            </a:r>
            <a:r>
              <a:rPr dirty="0" sz="1100" spc="-335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dirty="0" sz="1200" spc="-10">
                <a:solidFill>
                  <a:srgbClr val="444444"/>
                </a:solidFill>
                <a:latin typeface="Trebuchet MS"/>
                <a:cs typeface="Trebuchet MS"/>
              </a:rPr>
              <a:t>or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444444"/>
                </a:solidFill>
                <a:latin typeface="Courier New"/>
                <a:cs typeface="Courier New"/>
              </a:rPr>
              <a:t>Promise</a:t>
            </a:r>
            <a:r>
              <a:rPr dirty="0" sz="1100" spc="-335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and</a:t>
            </a:r>
            <a:r>
              <a:rPr dirty="0" sz="1200" spc="-3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returns</a:t>
            </a:r>
            <a:r>
              <a:rPr dirty="0" sz="1200" spc="-3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the</a:t>
            </a:r>
            <a:r>
              <a:rPr dirty="0" sz="1200" spc="-3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444444"/>
                </a:solidFill>
                <a:latin typeface="Trebuchet MS"/>
                <a:cs typeface="Trebuchet MS"/>
              </a:rPr>
              <a:t>latest</a:t>
            </a:r>
            <a:r>
              <a:rPr dirty="0" sz="1200" spc="-3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value</a:t>
            </a:r>
            <a:r>
              <a:rPr dirty="0" sz="1200" spc="-3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it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has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444444"/>
                </a:solidFill>
                <a:latin typeface="Trebuchet MS"/>
                <a:cs typeface="Trebuchet MS"/>
              </a:rPr>
              <a:t>emitted.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When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a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444444"/>
                </a:solidFill>
                <a:latin typeface="Trebuchet MS"/>
                <a:cs typeface="Trebuchet MS"/>
              </a:rPr>
              <a:t>new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value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is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444444"/>
                </a:solidFill>
                <a:latin typeface="Trebuchet MS"/>
                <a:cs typeface="Trebuchet MS"/>
              </a:rPr>
              <a:t>emitted,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444444"/>
                </a:solidFill>
                <a:latin typeface="Trebuchet MS"/>
                <a:cs typeface="Trebuchet MS"/>
              </a:rPr>
              <a:t>the</a:t>
            </a:r>
            <a:r>
              <a:rPr dirty="0" sz="1200" spc="3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1668BB"/>
                </a:solidFill>
                <a:latin typeface="Courier New"/>
                <a:cs typeface="Courier New"/>
                <a:hlinkClick r:id="rId2"/>
              </a:rPr>
              <a:t>async</a:t>
            </a:r>
            <a:r>
              <a:rPr dirty="0" sz="1100" spc="-340">
                <a:solidFill>
                  <a:srgbClr val="1668BB"/>
                </a:solidFill>
                <a:latin typeface="Courier New"/>
                <a:cs typeface="Courier New"/>
                <a:hlinkClick r:id="rId2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pipe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marks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 the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component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 to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be </a:t>
            </a:r>
            <a:r>
              <a:rPr dirty="0" sz="1200" spc="-10">
                <a:solidFill>
                  <a:srgbClr val="444444"/>
                </a:solidFill>
                <a:latin typeface="Trebuchet MS"/>
                <a:cs typeface="Trebuchet MS"/>
              </a:rPr>
              <a:t>checked</a:t>
            </a:r>
            <a:r>
              <a:rPr dirty="0" sz="1200" spc="-5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for</a:t>
            </a:r>
            <a:r>
              <a:rPr dirty="0" sz="1200" spc="-4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changes.</a:t>
            </a:r>
            <a:r>
              <a:rPr dirty="0" sz="1200" spc="-4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When</a:t>
            </a:r>
            <a:r>
              <a:rPr dirty="0" sz="1200" spc="-4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the</a:t>
            </a:r>
            <a:r>
              <a:rPr dirty="0" sz="1200" spc="-4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component</a:t>
            </a:r>
            <a:r>
              <a:rPr dirty="0" sz="1200" spc="-4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gets</a:t>
            </a:r>
            <a:r>
              <a:rPr dirty="0" sz="1200" spc="-5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444444"/>
                </a:solidFill>
                <a:latin typeface="Trebuchet MS"/>
                <a:cs typeface="Trebuchet MS"/>
              </a:rPr>
              <a:t>destroyed,</a:t>
            </a:r>
            <a:r>
              <a:rPr dirty="0" sz="1200" spc="-4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the</a:t>
            </a:r>
            <a:r>
              <a:rPr dirty="0" sz="1200" spc="1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1668BB"/>
                </a:solidFill>
                <a:latin typeface="Courier New"/>
                <a:cs typeface="Courier New"/>
                <a:hlinkClick r:id="rId2"/>
              </a:rPr>
              <a:t>async</a:t>
            </a:r>
            <a:r>
              <a:rPr dirty="0" sz="1100" spc="-345">
                <a:solidFill>
                  <a:srgbClr val="1668BB"/>
                </a:solidFill>
                <a:latin typeface="Courier New"/>
                <a:cs typeface="Courier New"/>
                <a:hlinkClick r:id="rId2"/>
              </a:rPr>
              <a:t> </a:t>
            </a:r>
            <a:r>
              <a:rPr dirty="0" sz="1200" spc="-20">
                <a:solidFill>
                  <a:srgbClr val="444444"/>
                </a:solidFill>
                <a:latin typeface="Trebuchet MS"/>
                <a:cs typeface="Trebuchet MS"/>
              </a:rPr>
              <a:t>pipe</a:t>
            </a:r>
            <a:r>
              <a:rPr dirty="0" sz="1200" spc="5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unsubscribes</a:t>
            </a:r>
            <a:r>
              <a:rPr dirty="0" sz="1200" spc="-3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automatically 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to</a:t>
            </a:r>
            <a:r>
              <a:rPr dirty="0" sz="1200" spc="-3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444444"/>
                </a:solidFill>
                <a:latin typeface="Trebuchet MS"/>
                <a:cs typeface="Trebuchet MS"/>
              </a:rPr>
              <a:t>avoid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444444"/>
                </a:solidFill>
                <a:latin typeface="Trebuchet MS"/>
                <a:cs typeface="Trebuchet MS"/>
              </a:rPr>
              <a:t>potential</a:t>
            </a:r>
            <a:r>
              <a:rPr dirty="0" sz="1200" spc="-3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memory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444444"/>
                </a:solidFill>
                <a:latin typeface="Trebuchet MS"/>
                <a:cs typeface="Trebuchet MS"/>
              </a:rPr>
              <a:t>leaks.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When</a:t>
            </a:r>
            <a:r>
              <a:rPr dirty="0" sz="1200" spc="-3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the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444444"/>
                </a:solidFill>
                <a:latin typeface="Trebuchet MS"/>
                <a:cs typeface="Trebuchet MS"/>
              </a:rPr>
              <a:t>reference</a:t>
            </a:r>
            <a:r>
              <a:rPr dirty="0" sz="1200" spc="-3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of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 the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expression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changes,</a:t>
            </a:r>
            <a:r>
              <a:rPr dirty="0" sz="1200" spc="-2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the</a:t>
            </a:r>
            <a:r>
              <a:rPr dirty="0" sz="1200" spc="1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1668BB"/>
                </a:solidFill>
                <a:latin typeface="Courier New"/>
                <a:cs typeface="Courier New"/>
                <a:hlinkClick r:id="rId2"/>
              </a:rPr>
              <a:t>async</a:t>
            </a:r>
            <a:r>
              <a:rPr dirty="0" sz="1100" spc="-320">
                <a:solidFill>
                  <a:srgbClr val="1668BB"/>
                </a:solidFill>
                <a:latin typeface="Courier New"/>
                <a:cs typeface="Courier New"/>
                <a:hlinkClick r:id="rId2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pipe automatically</a:t>
            </a:r>
            <a:r>
              <a:rPr dirty="0" sz="1200" spc="-2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unsubscribes</a:t>
            </a:r>
            <a:r>
              <a:rPr dirty="0" sz="1200" spc="-2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444444"/>
                </a:solidFill>
                <a:latin typeface="Trebuchet MS"/>
                <a:cs typeface="Trebuchet MS"/>
              </a:rPr>
              <a:t>from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the</a:t>
            </a:r>
            <a:r>
              <a:rPr dirty="0" sz="1200" spc="-2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old </a:t>
            </a:r>
            <a:r>
              <a:rPr dirty="0" sz="1100" spc="-10">
                <a:solidFill>
                  <a:srgbClr val="444444"/>
                </a:solidFill>
                <a:latin typeface="Courier New"/>
                <a:cs typeface="Courier New"/>
              </a:rPr>
              <a:t>Observable</a:t>
            </a:r>
            <a:r>
              <a:rPr dirty="0" sz="1100" spc="-33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dirty="0" sz="1200" spc="-10">
                <a:solidFill>
                  <a:srgbClr val="444444"/>
                </a:solidFill>
                <a:latin typeface="Trebuchet MS"/>
                <a:cs typeface="Trebuchet MS"/>
              </a:rPr>
              <a:t>or</a:t>
            </a:r>
            <a:r>
              <a:rPr dirty="0" sz="1200" spc="-2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444444"/>
                </a:solidFill>
                <a:latin typeface="Courier New"/>
                <a:cs typeface="Courier New"/>
              </a:rPr>
              <a:t>Promise</a:t>
            </a:r>
            <a:r>
              <a:rPr dirty="0" sz="1100" spc="-325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and</a:t>
            </a:r>
            <a:r>
              <a:rPr dirty="0" sz="1200" spc="-3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444444"/>
                </a:solidFill>
                <a:latin typeface="Trebuchet MS"/>
                <a:cs typeface="Trebuchet MS"/>
              </a:rPr>
              <a:t>subscribes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to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444444"/>
                </a:solidFill>
                <a:latin typeface="Trebuchet MS"/>
                <a:cs typeface="Trebuchet MS"/>
              </a:rPr>
              <a:t>the</a:t>
            </a:r>
            <a:r>
              <a:rPr dirty="0" sz="1200" spc="-3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444444"/>
                </a:solidFill>
                <a:latin typeface="Trebuchet MS"/>
                <a:cs typeface="Trebuchet MS"/>
              </a:rPr>
              <a:t>new</a:t>
            </a:r>
            <a:r>
              <a:rPr dirty="0" sz="1200" spc="-25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444444"/>
                </a:solidFill>
                <a:latin typeface="Trebuchet MS"/>
                <a:cs typeface="Trebuchet MS"/>
              </a:rPr>
              <a:t>one.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u="heavy" sz="145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Cambria"/>
                <a:cs typeface="Cambria"/>
                <a:hlinkClick r:id="rId2"/>
              </a:rPr>
              <a:t>https://angular.io/api/common/AsyncPipe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715">
              <a:lnSpc>
                <a:spcPts val="1550"/>
              </a:lnSpc>
            </a:pPr>
            <a:fld id="{81D60167-4931-47E6-BA6A-407CBD079E47}" type="slidenum">
              <a:rPr dirty="0" spc="50"/>
              <a:t>220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935900" y="1451864"/>
            <a:ext cx="2510155" cy="105600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175"/>
              </a:spcBef>
            </a:pPr>
            <a:r>
              <a:rPr dirty="0" sz="1700" spc="240" b="1">
                <a:latin typeface="Calibri"/>
                <a:cs typeface="Calibri"/>
              </a:rPr>
              <a:t>Pas</a:t>
            </a:r>
            <a:r>
              <a:rPr dirty="0" sz="1700" spc="110" b="1">
                <a:latin typeface="Calibri"/>
                <a:cs typeface="Calibri"/>
              </a:rPr>
              <a:t> </a:t>
            </a:r>
            <a:r>
              <a:rPr dirty="0" sz="1700" spc="200" b="1">
                <a:latin typeface="Calibri"/>
                <a:cs typeface="Calibri"/>
              </a:rPr>
              <a:t>besoin</a:t>
            </a:r>
            <a:r>
              <a:rPr dirty="0" sz="1700" spc="110" b="1">
                <a:latin typeface="Calibri"/>
                <a:cs typeface="Calibri"/>
              </a:rPr>
              <a:t> </a:t>
            </a:r>
            <a:r>
              <a:rPr dirty="0" sz="1700" spc="170" b="1">
                <a:latin typeface="Calibri"/>
                <a:cs typeface="Calibri"/>
              </a:rPr>
              <a:t>d’importer </a:t>
            </a:r>
            <a:r>
              <a:rPr dirty="0" sz="1700" spc="225" b="1">
                <a:latin typeface="Calibri"/>
                <a:cs typeface="Calibri"/>
              </a:rPr>
              <a:t>des</a:t>
            </a:r>
            <a:r>
              <a:rPr dirty="0" sz="1700" spc="100" b="1">
                <a:latin typeface="Calibri"/>
                <a:cs typeface="Calibri"/>
              </a:rPr>
              <a:t> </a:t>
            </a:r>
            <a:r>
              <a:rPr dirty="0" sz="1700" spc="200" b="1">
                <a:latin typeface="Calibri"/>
                <a:cs typeface="Calibri"/>
              </a:rPr>
              <a:t>node_modules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700" spc="295" b="1">
                <a:latin typeface="Calibri"/>
                <a:cs typeface="Calibri"/>
              </a:rPr>
              <a:t>npm</a:t>
            </a:r>
            <a:r>
              <a:rPr dirty="0" sz="1700" spc="105" b="1">
                <a:latin typeface="Calibri"/>
                <a:cs typeface="Calibri"/>
              </a:rPr>
              <a:t> </a:t>
            </a:r>
            <a:r>
              <a:rPr dirty="0" sz="1700" spc="145" b="1">
                <a:latin typeface="Calibri"/>
                <a:cs typeface="Calibri"/>
              </a:rPr>
              <a:t>install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375" y="593575"/>
            <a:ext cx="5114421" cy="367825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ts val="1550"/>
              </a:lnSpc>
            </a:pPr>
            <a:fld id="{81D60167-4931-47E6-BA6A-407CBD079E47}" type="slidenum">
              <a:rPr dirty="0" spc="40"/>
              <a:t>22</a:t>
            </a:fld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190" rIns="0" bIns="0" rtlCol="0" vert="horz">
            <a:spAutoFit/>
          </a:bodyPr>
          <a:lstStyle/>
          <a:p>
            <a:pPr marL="1116965" marR="5080">
              <a:lnSpc>
                <a:spcPts val="2850"/>
              </a:lnSpc>
              <a:spcBef>
                <a:spcPts val="220"/>
              </a:spcBef>
            </a:pPr>
            <a:r>
              <a:rPr dirty="0" spc="-25"/>
              <a:t>Commit</a:t>
            </a:r>
            <a:r>
              <a:rPr dirty="0" spc="-125"/>
              <a:t> </a:t>
            </a:r>
            <a:r>
              <a:rPr dirty="0" spc="-45"/>
              <a:t>27</a:t>
            </a:r>
            <a:r>
              <a:rPr dirty="0" spc="-125"/>
              <a:t> </a:t>
            </a:r>
            <a:r>
              <a:rPr dirty="0" spc="-220"/>
              <a:t>:</a:t>
            </a:r>
            <a:r>
              <a:rPr dirty="0" spc="-110"/>
              <a:t> </a:t>
            </a:r>
            <a:r>
              <a:rPr dirty="0" spc="-20">
                <a:solidFill>
                  <a:srgbClr val="E1001A"/>
                </a:solidFill>
              </a:rPr>
              <a:t>Pipe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95">
                <a:solidFill>
                  <a:srgbClr val="E1001A"/>
                </a:solidFill>
              </a:rPr>
              <a:t>total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90">
                <a:solidFill>
                  <a:srgbClr val="E1001A"/>
                </a:solidFill>
              </a:rPr>
              <a:t>rxjs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65">
                <a:solidFill>
                  <a:srgbClr val="E1001A"/>
                </a:solidFill>
              </a:rPr>
              <a:t>ﬁlter </a:t>
            </a:r>
            <a:r>
              <a:rPr dirty="0" spc="-30">
                <a:solidFill>
                  <a:srgbClr val="E1001A"/>
                </a:solidFill>
              </a:rPr>
              <a:t>Unsubscribe</a:t>
            </a:r>
            <a:r>
              <a:rPr dirty="0" spc="-105">
                <a:solidFill>
                  <a:srgbClr val="E1001A"/>
                </a:solidFill>
              </a:rPr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-80">
                <a:solidFill>
                  <a:srgbClr val="E1001A"/>
                </a:solidFill>
              </a:rPr>
              <a:t>pipe</a:t>
            </a:r>
            <a:r>
              <a:rPr dirty="0" spc="-10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async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222013"/>
            <a:ext cx="590613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27 </a:t>
            </a:r>
            <a:r>
              <a:rPr dirty="0" sz="1400">
                <a:latin typeface="Trebuchet MS"/>
                <a:cs typeface="Trebuchet MS"/>
              </a:rPr>
              <a:t>concernant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perso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90">
                <a:latin typeface="Trebuchet MS"/>
                <a:cs typeface="Trebuchet MS"/>
              </a:rPr>
              <a:t>“total”,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ﬁltre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rxJS,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differents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exemples </a:t>
            </a:r>
            <a:r>
              <a:rPr dirty="0" sz="1400">
                <a:latin typeface="Trebuchet MS"/>
                <a:cs typeface="Trebuchet MS"/>
              </a:rPr>
              <a:t>d’unsubscribes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285">
                <a:latin typeface="Trebuchet MS"/>
                <a:cs typeface="Trebuchet MS"/>
              </a:rPr>
              <a:t>&amp;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async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715">
              <a:lnSpc>
                <a:spcPts val="1550"/>
              </a:lnSpc>
            </a:pPr>
            <a:fld id="{81D60167-4931-47E6-BA6A-407CBD079E47}" type="slidenum">
              <a:rPr dirty="0" spc="50"/>
              <a:t>220</a:t>
            </a:fld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8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22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  <a:tabLst>
                <a:tab pos="2353310" algn="l"/>
              </a:tabLst>
            </a:pPr>
            <a:r>
              <a:rPr dirty="0"/>
              <a:t>Pipes</a:t>
            </a:r>
            <a:r>
              <a:rPr dirty="0" spc="-90"/>
              <a:t> </a:t>
            </a:r>
            <a:r>
              <a:rPr dirty="0" spc="-35"/>
              <a:t>Angular</a:t>
            </a:r>
            <a:r>
              <a:rPr dirty="0" spc="-90"/>
              <a:t> </a:t>
            </a:r>
            <a:r>
              <a:rPr dirty="0" spc="-50"/>
              <a:t>&amp;</a:t>
            </a:r>
            <a:r>
              <a:rPr dirty="0"/>
              <a:t>	</a:t>
            </a:r>
            <a:r>
              <a:rPr dirty="0" spc="-10"/>
              <a:t>changeState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715">
              <a:lnSpc>
                <a:spcPts val="1550"/>
              </a:lnSpc>
            </a:pPr>
            <a:fld id="{81D60167-4931-47E6-BA6A-407CBD079E47}" type="slidenum">
              <a:rPr dirty="0" spc="50"/>
              <a:t>220</a:t>
            </a:fld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19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Pipes</a:t>
            </a:r>
            <a:r>
              <a:rPr dirty="0" spc="-110"/>
              <a:t> </a:t>
            </a:r>
            <a:r>
              <a:rPr dirty="0" spc="-30"/>
              <a:t>Angular</a:t>
            </a:r>
            <a:r>
              <a:rPr dirty="0" spc="-95"/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80">
                <a:solidFill>
                  <a:srgbClr val="E1001A"/>
                </a:solidFill>
              </a:rPr>
              <a:t>pipe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Json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20116" y="4827334"/>
            <a:ext cx="31242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35">
                <a:solidFill>
                  <a:srgbClr val="999999"/>
                </a:solidFill>
                <a:latin typeface="Trebuchet MS"/>
                <a:cs typeface="Trebuchet MS"/>
              </a:rPr>
              <a:t>222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12575" y="507899"/>
            <a:ext cx="3402965" cy="1057275"/>
            <a:chOff x="612575" y="507899"/>
            <a:chExt cx="3402965" cy="105727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535141" y="1351625"/>
              <a:ext cx="480695" cy="213360"/>
            </a:xfrm>
            <a:custGeom>
              <a:avLst/>
              <a:gdLst/>
              <a:ahLst/>
              <a:cxnLst/>
              <a:rect l="l" t="t" r="r" b="b"/>
              <a:pathLst>
                <a:path w="480695" h="213359">
                  <a:moveTo>
                    <a:pt x="480138" y="213359"/>
                  </a:moveTo>
                  <a:lnTo>
                    <a:pt x="0" y="213359"/>
                  </a:lnTo>
                  <a:lnTo>
                    <a:pt x="0" y="0"/>
                  </a:lnTo>
                  <a:lnTo>
                    <a:pt x="480138" y="0"/>
                  </a:lnTo>
                  <a:lnTo>
                    <a:pt x="480138" y="213359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94293" y="1331813"/>
            <a:ext cx="57804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Regardons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comportement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|</a:t>
            </a:r>
            <a:r>
              <a:rPr dirty="0" sz="1050" spc="1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60">
                <a:solidFill>
                  <a:srgbClr val="50FA7A"/>
                </a:solidFill>
                <a:latin typeface="Courier New"/>
                <a:cs typeface="Courier New"/>
              </a:rPr>
              <a:t>json</a:t>
            </a:r>
            <a:r>
              <a:rPr dirty="0" sz="1400" spc="-60">
                <a:latin typeface="Trebuchet MS"/>
                <a:cs typeface="Trebuchet MS"/>
              </a:rPr>
              <a:t>.</a:t>
            </a:r>
            <a:r>
              <a:rPr dirty="0" sz="1400" spc="-30">
                <a:latin typeface="Trebuchet MS"/>
                <a:cs typeface="Trebuchet MS"/>
              </a:rPr>
              <a:t> C’est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utile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pour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0225" y="1545173"/>
            <a:ext cx="3912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aider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debug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manière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75710" y="1564985"/>
            <a:ext cx="112077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console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log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4293" y="2078573"/>
            <a:ext cx="5848350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65">
                <a:latin typeface="Trebuchet MS"/>
                <a:cs typeface="Trebuchet MS"/>
              </a:rPr>
              <a:t>Imaginons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qu’il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manque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data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qu’on </a:t>
            </a:r>
            <a:r>
              <a:rPr dirty="0" sz="1400" spc="55">
                <a:latin typeface="Trebuchet MS"/>
                <a:cs typeface="Trebuchet MS"/>
              </a:rPr>
              <a:t>se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demande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pourquoi,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ﬂemme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d’aller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regarder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côté </a:t>
            </a:r>
            <a:r>
              <a:rPr dirty="0" sz="1400">
                <a:latin typeface="Trebuchet MS"/>
                <a:cs typeface="Trebuchet MS"/>
              </a:rPr>
              <a:t>api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90">
                <a:latin typeface="Trebuchet MS"/>
                <a:cs typeface="Trebuchet MS"/>
              </a:rPr>
              <a:t>etc…</a:t>
            </a:r>
            <a:r>
              <a:rPr dirty="0" sz="1400" spc="-45">
                <a:latin typeface="Trebuchet MS"/>
                <a:cs typeface="Trebuchet MS"/>
              </a:rPr>
              <a:t> 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c’est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là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qu’on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45">
                <a:latin typeface="Trebuchet MS"/>
                <a:cs typeface="Trebuchet MS"/>
              </a:rPr>
              <a:t> 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plein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potentiel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return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objet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json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955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encore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simplement</a:t>
            </a:r>
            <a:r>
              <a:rPr dirty="0" sz="1400" spc="-10">
                <a:latin typeface="Trebuchet MS"/>
                <a:cs typeface="Trebuchet MS"/>
              </a:rPr>
              <a:t> envie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comprendre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25">
                <a:latin typeface="Trebuchet MS"/>
                <a:cs typeface="Trebuchet MS"/>
              </a:rPr>
              <a:t>se </a:t>
            </a:r>
            <a:r>
              <a:rPr dirty="0" sz="1400">
                <a:latin typeface="Trebuchet MS"/>
                <a:cs typeface="Trebuchet MS"/>
              </a:rPr>
              <a:t>situe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variable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html,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mais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 </a:t>
            </a:r>
            <a:r>
              <a:rPr dirty="0" sz="1400" spc="-10">
                <a:latin typeface="Trebuchet MS"/>
                <a:cs typeface="Trebuchet MS"/>
              </a:rPr>
              <a:t>voit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95">
                <a:latin typeface="Trebuchet MS"/>
                <a:cs typeface="Trebuchet MS"/>
              </a:rPr>
              <a:t>“[Object]”.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voir </a:t>
            </a:r>
            <a:r>
              <a:rPr dirty="0" sz="1400" spc="-10">
                <a:latin typeface="Trebuchet MS"/>
                <a:cs typeface="Trebuchet MS"/>
              </a:rPr>
              <a:t>l'intérieur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json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json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page-list-orders.component.html</a:t>
            </a:r>
            <a:r>
              <a:rPr dirty="0" sz="1400" spc="14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0125" y="4445345"/>
            <a:ext cx="24136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&gt;{{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collection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|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json</a:t>
            </a:r>
            <a:r>
              <a:rPr dirty="0" sz="1050" spc="-15">
                <a:solidFill>
                  <a:srgbClr val="50FA7A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}}&lt;/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p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025" y="4746117"/>
            <a:ext cx="1427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 i="1">
                <a:latin typeface="Trebuchet MS"/>
                <a:cs typeface="Trebuchet MS"/>
              </a:rPr>
              <a:t>Doc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95" i="1">
                <a:latin typeface="Trebuchet MS"/>
                <a:cs typeface="Trebuchet MS"/>
              </a:rPr>
              <a:t> </a:t>
            </a:r>
            <a:r>
              <a:rPr dirty="0" u="heavy" sz="1400" spc="-3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pipes</a:t>
            </a:r>
            <a:r>
              <a:rPr dirty="0" u="heavy" sz="1400" spc="-9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dirty="0" u="heavy" sz="1400" spc="-5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Angular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19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Pipes</a:t>
            </a:r>
            <a:r>
              <a:rPr dirty="0" spc="-105"/>
              <a:t> </a:t>
            </a:r>
            <a:r>
              <a:rPr dirty="0" spc="-35"/>
              <a:t>Angular</a:t>
            </a:r>
            <a:r>
              <a:rPr dirty="0" spc="-100"/>
              <a:t> </a:t>
            </a:r>
            <a:r>
              <a:rPr dirty="0" spc="-140"/>
              <a:t>&amp;</a:t>
            </a:r>
            <a:r>
              <a:rPr dirty="0" spc="-85"/>
              <a:t> </a:t>
            </a:r>
            <a:r>
              <a:rPr dirty="0" spc="-80">
                <a:solidFill>
                  <a:srgbClr val="E1001A"/>
                </a:solidFill>
              </a:rPr>
              <a:t>pipe</a:t>
            </a:r>
            <a:r>
              <a:rPr dirty="0" spc="-105">
                <a:solidFill>
                  <a:srgbClr val="E1001A"/>
                </a:solidFill>
              </a:rPr>
              <a:t> </a:t>
            </a:r>
            <a:r>
              <a:rPr dirty="0" spc="-50">
                <a:solidFill>
                  <a:srgbClr val="E1001A"/>
                </a:solidFill>
              </a:rPr>
              <a:t>currency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3025" y="1331813"/>
            <a:ext cx="6595745" cy="2799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essaye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currency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rend</a:t>
            </a:r>
            <a:r>
              <a:rPr dirty="0" sz="1400" spc="-20">
                <a:latin typeface="Trebuchet MS"/>
                <a:cs typeface="Trebuchet MS"/>
              </a:rPr>
              <a:t> vite </a:t>
            </a:r>
            <a:r>
              <a:rPr dirty="0" sz="1400">
                <a:latin typeface="Trebuchet MS"/>
                <a:cs typeface="Trebuchet MS"/>
              </a:rPr>
              <a:t>compte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qu’il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25">
                <a:latin typeface="Trebuchet MS"/>
                <a:cs typeface="Trebuchet MS"/>
              </a:rPr>
              <a:t>des </a:t>
            </a:r>
            <a:r>
              <a:rPr dirty="0" sz="1400">
                <a:latin typeface="Trebuchet MS"/>
                <a:cs typeface="Trebuchet MS"/>
              </a:rPr>
              <a:t>constantes </a:t>
            </a:r>
            <a:r>
              <a:rPr dirty="0" sz="1400" spc="-25">
                <a:latin typeface="Trebuchet MS"/>
                <a:cs typeface="Trebuchet MS"/>
              </a:rPr>
              <a:t>type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en-US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 </a:t>
            </a:r>
            <a:r>
              <a:rPr dirty="0" sz="1400" spc="-25">
                <a:latin typeface="Trebuchet MS"/>
                <a:cs typeface="Trebuchet MS"/>
              </a:rPr>
              <a:t>affectent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formatage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choix de la </a:t>
            </a:r>
            <a:r>
              <a:rPr dirty="0" sz="1400" spc="-10">
                <a:latin typeface="Trebuchet MS"/>
                <a:cs typeface="Trebuchet MS"/>
              </a:rPr>
              <a:t>currency. </a:t>
            </a: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doc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remarque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défaut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“DEFAULT_CURRENCY_CODE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“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‘USD’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deux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choix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926465" marR="383540" indent="-335915">
              <a:lnSpc>
                <a:spcPct val="100000"/>
              </a:lnSpc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appliquer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ça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surcharger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valeur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par </a:t>
            </a:r>
            <a:r>
              <a:rPr dirty="0" sz="1400">
                <a:latin typeface="Trebuchet MS"/>
                <a:cs typeface="Trebuchet MS"/>
              </a:rPr>
              <a:t>défaut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d’angular.json</a:t>
            </a:r>
            <a:endParaRPr sz="1400">
              <a:latin typeface="Trebuchet MS"/>
              <a:cs typeface="Trebuchet MS"/>
            </a:endParaRPr>
          </a:p>
          <a:p>
            <a:pPr lvl="1" marL="12700" marR="664845" indent="913765">
              <a:lnSpc>
                <a:spcPct val="200000"/>
              </a:lnSpc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surcharge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useValue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directement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pipe </a:t>
            </a: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10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https://angular.io/api/core/DEFAULT_CURRENCY_CODE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350">
              <a:lnSpc>
                <a:spcPts val="1550"/>
              </a:lnSpc>
            </a:pPr>
            <a:fld id="{81D60167-4931-47E6-BA6A-407CBD079E47}" type="slidenum">
              <a:rPr dirty="0" spc="50"/>
              <a:t>223</a:t>
            </a:fld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2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Paramètres</a:t>
            </a:r>
            <a:r>
              <a:rPr dirty="0" spc="-95"/>
              <a:t> </a:t>
            </a:r>
            <a:r>
              <a:rPr dirty="0" spc="-90"/>
              <a:t>currency</a:t>
            </a:r>
            <a:r>
              <a:rPr dirty="0" spc="-75"/>
              <a:t> </a:t>
            </a:r>
            <a:r>
              <a:rPr dirty="0" spc="-80">
                <a:solidFill>
                  <a:srgbClr val="E1001A"/>
                </a:solidFill>
              </a:rPr>
              <a:t>par</a:t>
            </a:r>
            <a:r>
              <a:rPr dirty="0" spc="-9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module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255613"/>
            <a:ext cx="5698490" cy="1183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ajoute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providers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question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y </a:t>
            </a:r>
            <a:r>
              <a:rPr dirty="0" sz="1400" spc="-20">
                <a:latin typeface="Trebuchet MS"/>
                <a:cs typeface="Trebuchet MS"/>
              </a:rPr>
              <a:t>ajoute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“DEFAULT_CURRENCY_CODE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85">
                <a:latin typeface="Trebuchet MS"/>
                <a:cs typeface="Trebuchet MS"/>
              </a:rPr>
              <a:t>“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choix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6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1019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25" b="1">
                <a:latin typeface="Trebuchet MS"/>
                <a:cs typeface="Trebuchet MS"/>
              </a:rPr>
              <a:t>Orders.module.ts</a:t>
            </a:r>
            <a:r>
              <a:rPr dirty="0" sz="1400" spc="2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350">
              <a:lnSpc>
                <a:spcPts val="1550"/>
              </a:lnSpc>
            </a:pPr>
            <a:fld id="{81D60167-4931-47E6-BA6A-407CBD079E47}" type="slidenum">
              <a:rPr dirty="0" spc="50"/>
              <a:t>223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1000125" y="2799425"/>
            <a:ext cx="9607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providers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0125" y="3016595"/>
            <a:ext cx="4081779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provide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DEFAULT_CURRENCY_CODE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useValue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EUR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35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0125" y="3233765"/>
            <a:ext cx="160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],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2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Paramètres</a:t>
            </a:r>
            <a:r>
              <a:rPr dirty="0" spc="-95"/>
              <a:t> </a:t>
            </a:r>
            <a:r>
              <a:rPr dirty="0" spc="-90"/>
              <a:t>currency</a:t>
            </a:r>
            <a:r>
              <a:rPr dirty="0" spc="-75"/>
              <a:t> </a:t>
            </a:r>
            <a:r>
              <a:rPr dirty="0" spc="-80">
                <a:solidFill>
                  <a:srgbClr val="E1001A"/>
                </a:solidFill>
              </a:rPr>
              <a:t>par</a:t>
            </a:r>
            <a:r>
              <a:rPr dirty="0" spc="-95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pipe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255613"/>
            <a:ext cx="5922645" cy="1183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ajoute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currency: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‘choix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currency’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application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auxquels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souhaite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surcharger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cette</a:t>
            </a:r>
            <a:r>
              <a:rPr dirty="0" sz="1400" spc="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useValue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6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1019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page-list-orders.html</a:t>
            </a:r>
            <a:r>
              <a:rPr dirty="0" sz="1400" spc="204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350">
              <a:lnSpc>
                <a:spcPts val="1550"/>
              </a:lnSpc>
            </a:pPr>
            <a:fld id="{81D60167-4931-47E6-BA6A-407CBD079E47}" type="slidenum">
              <a:rPr dirty="0" spc="50"/>
              <a:t>223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1000125" y="2799425"/>
            <a:ext cx="4094479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&gt;{{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|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total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: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true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|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currency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: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EUR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}}&lt;/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6225" y="3644638"/>
            <a:ext cx="39439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currency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récupère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valeur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retournée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par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premier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retourne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nouveau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string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2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Paramètres</a:t>
            </a:r>
            <a:r>
              <a:rPr dirty="0" spc="-90"/>
              <a:t> </a:t>
            </a:r>
            <a:r>
              <a:rPr dirty="0" spc="-35">
                <a:solidFill>
                  <a:srgbClr val="E1001A"/>
                </a:solidFill>
              </a:rPr>
              <a:t>régionaux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0623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déﬁnir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 paramètres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régionaux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application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allons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025" y="4779924"/>
            <a:ext cx="1800225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64"/>
              </a:lnSpc>
            </a:pPr>
            <a:r>
              <a:rPr dirty="0" sz="1400" spc="-40" i="1">
                <a:latin typeface="Trebuchet MS"/>
                <a:cs typeface="Trebuchet MS"/>
              </a:rPr>
              <a:t>Doc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u="heavy" sz="1400" spc="-5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localizing</a:t>
            </a:r>
            <a:r>
              <a:rPr dirty="0" u="heavy" sz="1400" spc="-8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dirty="0" u="heavy" sz="1400" spc="-8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your</a:t>
            </a:r>
            <a:r>
              <a:rPr dirty="0" u="heavy" sz="1400" spc="-9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dirty="0" u="heavy" sz="1400" spc="-2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app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525">
              <a:lnSpc>
                <a:spcPts val="1550"/>
              </a:lnSpc>
            </a:pPr>
            <a:fld id="{81D60167-4931-47E6-BA6A-407CBD079E47}" type="slidenum">
              <a:rPr dirty="0" spc="40"/>
              <a:t>226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30225" y="1621373"/>
            <a:ext cx="6032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utiliser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64078" y="1641185"/>
            <a:ext cx="32067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20">
                <a:solidFill>
                  <a:srgbClr val="8BE9FC"/>
                </a:solidFill>
                <a:latin typeface="Courier New"/>
                <a:cs typeface="Courier New"/>
              </a:rPr>
              <a:t>i18n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13609" y="1621373"/>
            <a:ext cx="22510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fournir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jeton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LOCAL_ID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51493" y="2200493"/>
            <a:ext cx="15151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angular.json</a:t>
            </a:r>
            <a:r>
              <a:rPr dirty="0" sz="1400" spc="170" b="1">
                <a:latin typeface="Trebuchet MS"/>
                <a:cs typeface="Trebuchet MS"/>
              </a:rPr>
              <a:t> </a:t>
            </a:r>
            <a:r>
              <a:rPr dirty="0" sz="1400" spc="-85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00125" y="2799425"/>
          <a:ext cx="2490470" cy="81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/>
                <a:gridCol w="560070"/>
                <a:gridCol w="560069"/>
                <a:gridCol w="729615"/>
              </a:tblGrid>
              <a:tr h="188595">
                <a:tc gridSpan="3">
                  <a:txBody>
                    <a:bodyPr/>
                    <a:lstStyle/>
                    <a:p>
                      <a:pPr marL="480059">
                        <a:lnSpc>
                          <a:spcPts val="1220"/>
                        </a:lnSpc>
                      </a:pPr>
                      <a:r>
                        <a:rPr dirty="0" sz="105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prefix</a:t>
                      </a:r>
                      <a:r>
                        <a:rPr dirty="0" sz="105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F1FA8C"/>
                          </a:solidFill>
                          <a:latin typeface="Courier New"/>
                          <a:cs typeface="Courier New"/>
                        </a:rPr>
                        <a:t>app</a:t>
                      </a:r>
                      <a:r>
                        <a:rPr dirty="0" sz="1050" spc="-10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216535">
                <a:tc gridSpan="2">
                  <a:txBody>
                    <a:bodyPr/>
                    <a:lstStyle/>
                    <a:p>
                      <a:pPr marL="48005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i18n</a:t>
                      </a:r>
                      <a:r>
                        <a:rPr dirty="0" sz="105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2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7170">
                <a:tc gridSpan="4">
                  <a:txBody>
                    <a:bodyPr/>
                    <a:lstStyle/>
                    <a:p>
                      <a:pPr marL="6400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sourceLocale</a:t>
                      </a:r>
                      <a:r>
                        <a:rPr dirty="0" sz="105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3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F1FA8C"/>
                          </a:solidFill>
                          <a:latin typeface="Courier New"/>
                          <a:cs typeface="Courier New"/>
                        </a:rPr>
                        <a:t>fr-</a:t>
                      </a:r>
                      <a:r>
                        <a:rPr dirty="0" sz="1050" spc="-25">
                          <a:solidFill>
                            <a:srgbClr val="F1FA8C"/>
                          </a:solidFill>
                          <a:latin typeface="Courier New"/>
                          <a:cs typeface="Courier New"/>
                        </a:rPr>
                        <a:t>FR</a:t>
                      </a:r>
                      <a:r>
                        <a:rPr dirty="0" sz="1050" spc="-25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7960">
                <a:tc>
                  <a:txBody>
                    <a:bodyPr/>
                    <a:lstStyle/>
                    <a:p>
                      <a:pPr algn="r"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 spc="-2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},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4091000" y="3637013"/>
            <a:ext cx="325945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150" marR="5080" indent="-45085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solidFill>
                  <a:srgbClr val="E1001A"/>
                </a:solidFill>
                <a:latin typeface="Trebuchet MS"/>
                <a:cs typeface="Trebuchet MS"/>
              </a:rPr>
              <a:t>/!\</a:t>
            </a:r>
            <a:r>
              <a:rPr dirty="0" sz="1400" spc="10" b="1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E1001A"/>
                </a:solidFill>
                <a:latin typeface="Trebuchet MS"/>
                <a:cs typeface="Trebuchet MS"/>
              </a:rPr>
              <a:t>Pour</a:t>
            </a:r>
            <a:r>
              <a:rPr dirty="0" sz="1400" spc="15" b="1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E1001A"/>
                </a:solidFill>
                <a:latin typeface="Trebuchet MS"/>
                <a:cs typeface="Trebuchet MS"/>
              </a:rPr>
              <a:t>voir</a:t>
            </a:r>
            <a:r>
              <a:rPr dirty="0" sz="1400" spc="15" b="1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E1001A"/>
                </a:solidFill>
                <a:latin typeface="Trebuchet MS"/>
                <a:cs typeface="Trebuchet MS"/>
              </a:rPr>
              <a:t>les</a:t>
            </a:r>
            <a:r>
              <a:rPr dirty="0" sz="1400" spc="15" b="1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E1001A"/>
                </a:solidFill>
                <a:latin typeface="Trebuchet MS"/>
                <a:cs typeface="Trebuchet MS"/>
              </a:rPr>
              <a:t>changements</a:t>
            </a:r>
            <a:r>
              <a:rPr dirty="0" sz="1400" spc="15" b="1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E1001A"/>
                </a:solidFill>
                <a:latin typeface="Trebuchet MS"/>
                <a:cs typeface="Trebuchet MS"/>
              </a:rPr>
              <a:t>relancer </a:t>
            </a:r>
            <a:r>
              <a:rPr dirty="0" sz="1400" spc="75" b="1">
                <a:solidFill>
                  <a:srgbClr val="E1001A"/>
                </a:solidFill>
                <a:latin typeface="Trebuchet MS"/>
                <a:cs typeface="Trebuchet MS"/>
              </a:rPr>
              <a:t>ng</a:t>
            </a:r>
            <a:r>
              <a:rPr dirty="0" sz="1400" spc="-40" b="1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1400" spc="-20" b="1">
                <a:solidFill>
                  <a:srgbClr val="E1001A"/>
                </a:solidFill>
                <a:latin typeface="Trebuchet MS"/>
                <a:cs typeface="Trebuchet MS"/>
              </a:rPr>
              <a:t>serve</a:t>
            </a:r>
            <a:r>
              <a:rPr dirty="0" sz="1400" spc="-35" b="1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1400" spc="70" b="1">
                <a:solidFill>
                  <a:srgbClr val="E1001A"/>
                </a:solidFill>
                <a:latin typeface="Trebuchet MS"/>
                <a:cs typeface="Trebuchet MS"/>
              </a:rPr>
              <a:t>dans</a:t>
            </a:r>
            <a:r>
              <a:rPr dirty="0" sz="1400" spc="-35" b="1">
                <a:solidFill>
                  <a:srgbClr val="E1001A"/>
                </a:solidFill>
                <a:latin typeface="Trebuchet MS"/>
                <a:cs typeface="Trebuchet MS"/>
              </a:rPr>
              <a:t> le</a:t>
            </a:r>
            <a:r>
              <a:rPr dirty="0" sz="1400" spc="-40" b="1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E1001A"/>
                </a:solidFill>
                <a:latin typeface="Trebuchet MS"/>
                <a:cs typeface="Trebuchet MS"/>
              </a:rPr>
              <a:t>terminal</a:t>
            </a:r>
            <a:r>
              <a:rPr dirty="0" sz="1400" spc="-35" b="1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1400" spc="25" b="1">
                <a:solidFill>
                  <a:srgbClr val="E1001A"/>
                </a:solidFill>
                <a:latin typeface="Trebuchet MS"/>
                <a:cs typeface="Trebuchet MS"/>
              </a:rPr>
              <a:t>/!\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53399" y="657278"/>
            <a:ext cx="13188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troubleshooting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391564" y="2351100"/>
            <a:ext cx="4090670" cy="1615440"/>
          </a:xfrm>
          <a:custGeom>
            <a:avLst/>
            <a:gdLst/>
            <a:ahLst/>
            <a:cxnLst/>
            <a:rect l="l" t="t" r="r" b="b"/>
            <a:pathLst>
              <a:path w="4090670" h="1615439">
                <a:moveTo>
                  <a:pt x="3604107" y="0"/>
                </a:moveTo>
                <a:lnTo>
                  <a:pt x="0" y="0"/>
                </a:lnTo>
                <a:lnTo>
                  <a:pt x="0" y="175260"/>
                </a:lnTo>
                <a:lnTo>
                  <a:pt x="0" y="350520"/>
                </a:lnTo>
                <a:lnTo>
                  <a:pt x="0" y="525780"/>
                </a:lnTo>
                <a:lnTo>
                  <a:pt x="0" y="701040"/>
                </a:lnTo>
                <a:lnTo>
                  <a:pt x="1882546" y="701040"/>
                </a:lnTo>
                <a:lnTo>
                  <a:pt x="1882546" y="525780"/>
                </a:lnTo>
                <a:lnTo>
                  <a:pt x="3295358" y="525780"/>
                </a:lnTo>
                <a:lnTo>
                  <a:pt x="3295358" y="350520"/>
                </a:lnTo>
                <a:lnTo>
                  <a:pt x="3555415" y="350520"/>
                </a:lnTo>
                <a:lnTo>
                  <a:pt x="3555415" y="175260"/>
                </a:lnTo>
                <a:lnTo>
                  <a:pt x="3604107" y="175260"/>
                </a:lnTo>
                <a:lnTo>
                  <a:pt x="3604107" y="0"/>
                </a:lnTo>
                <a:close/>
              </a:path>
              <a:path w="4090670" h="1615439">
                <a:moveTo>
                  <a:pt x="4090365" y="1264920"/>
                </a:moveTo>
                <a:lnTo>
                  <a:pt x="2900553" y="1264920"/>
                </a:lnTo>
                <a:lnTo>
                  <a:pt x="2900553" y="1089660"/>
                </a:lnTo>
                <a:lnTo>
                  <a:pt x="681596" y="1089660"/>
                </a:lnTo>
                <a:lnTo>
                  <a:pt x="681596" y="914400"/>
                </a:lnTo>
                <a:lnTo>
                  <a:pt x="0" y="914400"/>
                </a:lnTo>
                <a:lnTo>
                  <a:pt x="0" y="1089660"/>
                </a:lnTo>
                <a:lnTo>
                  <a:pt x="0" y="1264920"/>
                </a:lnTo>
                <a:lnTo>
                  <a:pt x="0" y="1440180"/>
                </a:lnTo>
                <a:lnTo>
                  <a:pt x="0" y="1615440"/>
                </a:lnTo>
                <a:lnTo>
                  <a:pt x="121691" y="1615440"/>
                </a:lnTo>
                <a:lnTo>
                  <a:pt x="121691" y="1440180"/>
                </a:lnTo>
                <a:lnTo>
                  <a:pt x="4090365" y="1440180"/>
                </a:lnTo>
                <a:lnTo>
                  <a:pt x="4090365" y="12649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921675" y="1477838"/>
            <a:ext cx="4568190" cy="249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16965" indent="456565">
              <a:lnSpc>
                <a:spcPct val="100000"/>
              </a:lnSpc>
              <a:spcBef>
                <a:spcPts val="100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Besoin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d’installer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package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localize </a:t>
            </a:r>
            <a:r>
              <a:rPr dirty="0" sz="1400" spc="75">
                <a:latin typeface="Trebuchet MS"/>
                <a:cs typeface="Trebuchet MS"/>
              </a:rPr>
              <a:t>ng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add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@angular/localize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Char char="-"/>
            </a:pPr>
            <a:endParaRPr sz="1400">
              <a:latin typeface="Trebuchet MS"/>
              <a:cs typeface="Trebuchet MS"/>
            </a:endParaRPr>
          </a:p>
          <a:p>
            <a:pPr marL="469265" indent="-290195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module:</a:t>
            </a:r>
            <a:endParaRPr sz="1400">
              <a:latin typeface="Trebuchet MS"/>
              <a:cs typeface="Trebuchet MS"/>
            </a:endParaRPr>
          </a:p>
          <a:p>
            <a:pPr marL="469900" marR="489584">
              <a:lnSpc>
                <a:spcPct val="100000"/>
              </a:lnSpc>
              <a:spcBef>
                <a:spcPts val="10"/>
              </a:spcBef>
            </a:pP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import</a:t>
            </a:r>
            <a:r>
              <a:rPr dirty="0" sz="1150" spc="-2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{</a:t>
            </a:r>
            <a:r>
              <a:rPr dirty="0" sz="1150" spc="-2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NgModule,</a:t>
            </a:r>
            <a:r>
              <a:rPr dirty="0" sz="1150" spc="-2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LOCALE_ID</a:t>
            </a:r>
            <a:r>
              <a:rPr dirty="0" sz="1150" spc="-2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}</a:t>
            </a:r>
            <a:r>
              <a:rPr dirty="0" sz="1150" spc="-2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from</a:t>
            </a:r>
            <a:r>
              <a:rPr dirty="0" sz="1150" spc="-2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C1B1C"/>
                </a:solidFill>
                <a:latin typeface="Arial"/>
                <a:cs typeface="Arial"/>
              </a:rPr>
              <a:t>'@angular/core';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import</a:t>
            </a:r>
            <a:r>
              <a:rPr dirty="0" sz="1150" spc="-1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{</a:t>
            </a:r>
            <a:r>
              <a:rPr dirty="0" sz="1150" spc="-1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registerLocaleData</a:t>
            </a:r>
            <a:r>
              <a:rPr dirty="0" sz="1150" spc="-10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}</a:t>
            </a:r>
            <a:r>
              <a:rPr dirty="0" sz="1150" spc="-1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from</a:t>
            </a:r>
            <a:r>
              <a:rPr dirty="0" sz="1150" spc="-10">
                <a:solidFill>
                  <a:srgbClr val="1C1B1C"/>
                </a:solidFill>
                <a:latin typeface="Arial"/>
                <a:cs typeface="Arial"/>
              </a:rPr>
              <a:t> '@angular/common';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import</a:t>
            </a:r>
            <a:r>
              <a:rPr dirty="0" sz="1150" spc="-30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localeFr</a:t>
            </a:r>
            <a:r>
              <a:rPr dirty="0" sz="1150" spc="-30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from</a:t>
            </a:r>
            <a:r>
              <a:rPr dirty="0" sz="1150" spc="-30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C1B1C"/>
                </a:solidFill>
                <a:latin typeface="Arial"/>
                <a:cs typeface="Arial"/>
              </a:rPr>
              <a:t>'@angular/common/locales/fr'; registerLocaleData(localeFr);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dirty="0" sz="1150" spc="-10">
                <a:solidFill>
                  <a:srgbClr val="1C1B1C"/>
                </a:solidFill>
                <a:latin typeface="Arial"/>
                <a:cs typeface="Arial"/>
              </a:rPr>
              <a:t>providers:[</a:t>
            </a:r>
            <a:endParaRPr sz="1150">
              <a:latin typeface="Arial"/>
              <a:cs typeface="Arial"/>
            </a:endParaRPr>
          </a:p>
          <a:p>
            <a:pPr marL="631190">
              <a:lnSpc>
                <a:spcPct val="100000"/>
              </a:lnSpc>
            </a:pP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{provide:</a:t>
            </a:r>
            <a:r>
              <a:rPr dirty="0" sz="1150" spc="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LOCALE_ID</a:t>
            </a:r>
            <a:r>
              <a:rPr dirty="0" sz="1150" spc="10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,</a:t>
            </a:r>
            <a:r>
              <a:rPr dirty="0" sz="1150" spc="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 spc="-20">
                <a:solidFill>
                  <a:srgbClr val="1C1B1C"/>
                </a:solidFill>
                <a:latin typeface="Arial"/>
                <a:cs typeface="Arial"/>
              </a:rPr>
              <a:t>useValue:"fr-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FR"</a:t>
            </a:r>
            <a:r>
              <a:rPr dirty="0" sz="1150" spc="10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 spc="-25">
                <a:solidFill>
                  <a:srgbClr val="1C1B1C"/>
                </a:solidFill>
                <a:latin typeface="Arial"/>
                <a:cs typeface="Arial"/>
              </a:rPr>
              <a:t>},</a:t>
            </a:r>
            <a:endParaRPr sz="1150">
              <a:latin typeface="Arial"/>
              <a:cs typeface="Arial"/>
            </a:endParaRPr>
          </a:p>
          <a:p>
            <a:pPr marL="631190">
              <a:lnSpc>
                <a:spcPct val="100000"/>
              </a:lnSpc>
            </a:pP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{provide:</a:t>
            </a:r>
            <a:r>
              <a:rPr dirty="0" sz="1150" spc="-30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C1B1C"/>
                </a:solidFill>
                <a:latin typeface="Arial"/>
                <a:cs typeface="Arial"/>
              </a:rPr>
              <a:t>DEFAULT_CURRENCY_CODE</a:t>
            </a:r>
            <a:r>
              <a:rPr dirty="0" sz="1150" spc="-20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,</a:t>
            </a:r>
            <a:r>
              <a:rPr dirty="0" sz="1150" spc="-20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1C1B1C"/>
                </a:solidFill>
                <a:latin typeface="Arial"/>
                <a:cs typeface="Arial"/>
              </a:rPr>
              <a:t>useValue:"EUR"</a:t>
            </a:r>
            <a:r>
              <a:rPr dirty="0" sz="1150" spc="-15">
                <a:solidFill>
                  <a:srgbClr val="1C1B1C"/>
                </a:solidFill>
                <a:latin typeface="Arial"/>
                <a:cs typeface="Arial"/>
              </a:rPr>
              <a:t> </a:t>
            </a:r>
            <a:r>
              <a:rPr dirty="0" sz="1150" spc="-50">
                <a:solidFill>
                  <a:srgbClr val="1C1B1C"/>
                </a:solidFill>
                <a:latin typeface="Arial"/>
                <a:cs typeface="Arial"/>
              </a:rPr>
              <a:t>}</a:t>
            </a:r>
            <a:endParaRPr sz="1150">
              <a:latin typeface="Arial"/>
              <a:cs typeface="Arial"/>
            </a:endParaRPr>
          </a:p>
          <a:p>
            <a:pPr marL="550545">
              <a:lnSpc>
                <a:spcPct val="100000"/>
              </a:lnSpc>
            </a:pPr>
            <a:r>
              <a:rPr dirty="0" sz="1150">
                <a:solidFill>
                  <a:srgbClr val="1C1B1C"/>
                </a:solidFill>
                <a:latin typeface="Arial"/>
                <a:cs typeface="Arial"/>
              </a:rPr>
              <a:t>]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">
              <a:lnSpc>
                <a:spcPts val="1550"/>
              </a:lnSpc>
            </a:pPr>
            <a:fld id="{81D60167-4931-47E6-BA6A-407CBD079E47}" type="slidenum">
              <a:rPr dirty="0" spc="55"/>
              <a:t>228</a:t>
            </a:fld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66182"/>
            <a:ext cx="39274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Notre</a:t>
            </a:r>
            <a:r>
              <a:rPr dirty="0" spc="-110"/>
              <a:t> </a:t>
            </a:r>
            <a:r>
              <a:rPr dirty="0" spc="-35"/>
              <a:t>state</a:t>
            </a:r>
            <a:r>
              <a:rPr dirty="0" spc="-100"/>
              <a:t> </a:t>
            </a:r>
            <a:r>
              <a:rPr dirty="0">
                <a:solidFill>
                  <a:srgbClr val="E1001A"/>
                </a:solidFill>
              </a:rPr>
              <a:t>dans</a:t>
            </a:r>
            <a:r>
              <a:rPr dirty="0" spc="-105">
                <a:solidFill>
                  <a:srgbClr val="E1001A"/>
                </a:solidFill>
              </a:rPr>
              <a:t> </a:t>
            </a:r>
            <a:r>
              <a:rPr dirty="0" spc="-95">
                <a:solidFill>
                  <a:srgbClr val="E1001A"/>
                </a:solidFill>
              </a:rPr>
              <a:t>un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45">
                <a:solidFill>
                  <a:srgbClr val="E1001A"/>
                </a:solidFill>
              </a:rPr>
              <a:t>&lt;select&gt;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255613"/>
            <a:ext cx="584327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s’occuper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state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actuellement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afﬁche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state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mais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aimerait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avoir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select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changer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state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">
              <a:lnSpc>
                <a:spcPts val="1550"/>
              </a:lnSpc>
            </a:pPr>
            <a:fld id="{81D60167-4931-47E6-BA6A-407CBD079E47}" type="slidenum">
              <a:rPr dirty="0" spc="55"/>
              <a:t>228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42925" y="2220305"/>
            <a:ext cx="29781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spc="-2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 spc="-20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950" spc="-2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2925" y="2416792"/>
            <a:ext cx="118935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579120">
              <a:lnSpc>
                <a:spcPts val="1100"/>
              </a:lnSpc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 spc="-4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select</a:t>
            </a:r>
            <a:r>
              <a:rPr dirty="0" sz="950" spc="-4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5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2613279"/>
            <a:ext cx="401320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723900">
              <a:lnSpc>
                <a:spcPts val="1100"/>
              </a:lnSpc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 spc="-38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r>
              <a:rPr dirty="0" sz="950" spc="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value=”CANCELLED”</a:t>
            </a:r>
            <a:r>
              <a:rPr dirty="0" sz="950" spc="-1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&gt;CANCELLED&lt;/</a:t>
            </a:r>
            <a:r>
              <a:rPr dirty="0" sz="950" spc="-37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r>
              <a:rPr dirty="0" sz="950" spc="-4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5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2809766"/>
            <a:ext cx="356679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723900">
              <a:lnSpc>
                <a:spcPts val="1100"/>
              </a:lnSpc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 spc="-40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r>
              <a:rPr dirty="0" sz="950" spc="5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value=”OPTION”</a:t>
            </a:r>
            <a:r>
              <a:rPr dirty="0" sz="950" spc="-2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&gt;OPTION&lt;/</a:t>
            </a:r>
            <a:r>
              <a:rPr dirty="0" sz="950" spc="-4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r>
              <a:rPr dirty="0" sz="950" spc="-4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5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925" y="3006253"/>
            <a:ext cx="401320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723900">
              <a:lnSpc>
                <a:spcPts val="1100"/>
              </a:lnSpc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 spc="-38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r>
              <a:rPr dirty="0" sz="950" spc="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value=”CONFIRMED”</a:t>
            </a:r>
            <a:r>
              <a:rPr dirty="0" sz="950" spc="-1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&gt;CONFIRMED&lt;/</a:t>
            </a:r>
            <a:r>
              <a:rPr dirty="0" sz="950" spc="-37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r>
              <a:rPr dirty="0" sz="950" spc="-4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5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2925" y="3202740"/>
            <a:ext cx="126365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579120">
              <a:lnSpc>
                <a:spcPts val="1100"/>
              </a:lnSpc>
            </a:pP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950" spc="-39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select</a:t>
            </a:r>
            <a:r>
              <a:rPr dirty="0" sz="950" spc="-459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5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42925" y="3399227"/>
            <a:ext cx="81788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434340">
              <a:lnSpc>
                <a:spcPts val="1100"/>
              </a:lnSpc>
            </a:pP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950" spc="-44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25">
                <a:solidFill>
                  <a:srgbClr val="FF78C6"/>
                </a:solidFill>
                <a:latin typeface="Courier New"/>
                <a:cs typeface="Courier New"/>
              </a:rPr>
              <a:t>td</a:t>
            </a:r>
            <a:r>
              <a:rPr dirty="0" sz="950" spc="-25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94293" y="3789262"/>
            <a:ext cx="5785485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0">
                <a:latin typeface="Trebuchet MS"/>
                <a:cs typeface="Trebuchet MS"/>
              </a:rPr>
              <a:t>Ici,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rapproche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veut,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écrit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states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dur, </a:t>
            </a:r>
            <a:r>
              <a:rPr dirty="0" sz="1400" spc="-4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mieux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serait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récupérer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boucler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dessus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 spc="-30">
                <a:latin typeface="Trebuchet MS"/>
                <a:cs typeface="Trebuchet MS"/>
              </a:rPr>
              <a:t>afﬁcher,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changer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base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données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facilement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3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Changer</a:t>
            </a:r>
            <a:r>
              <a:rPr dirty="0" spc="-110"/>
              <a:t> notre</a:t>
            </a:r>
            <a:r>
              <a:rPr dirty="0" spc="-105"/>
              <a:t> </a:t>
            </a:r>
            <a:r>
              <a:rPr dirty="0" spc="-45"/>
              <a:t>state</a:t>
            </a:r>
            <a:r>
              <a:rPr dirty="0" spc="-110"/>
              <a:t> </a:t>
            </a:r>
            <a:r>
              <a:rPr dirty="0" spc="135"/>
              <a:t>?</a:t>
            </a:r>
            <a:r>
              <a:rPr dirty="0" spc="-85"/>
              <a:t> </a:t>
            </a:r>
            <a:r>
              <a:rPr dirty="0" spc="-10">
                <a:solidFill>
                  <a:srgbClr val="E1001A"/>
                </a:solidFill>
              </a:rPr>
              <a:t>changeState()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20033" y="4827334"/>
            <a:ext cx="31242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35">
                <a:solidFill>
                  <a:srgbClr val="999999"/>
                </a:solidFill>
                <a:latin typeface="Trebuchet MS"/>
                <a:cs typeface="Trebuchet MS"/>
              </a:rPr>
              <a:t>229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31813"/>
            <a:ext cx="56743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boucler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states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existants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enum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sauf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qu’ici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2925" y="1641185"/>
            <a:ext cx="8007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stateOrder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72593" y="1621373"/>
            <a:ext cx="42462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objet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attend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qu’on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pas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24426" y="1930745"/>
            <a:ext cx="72072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*ngFor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0225" y="1910933"/>
            <a:ext cx="5374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6255" algn="l"/>
              </a:tabLst>
            </a:pPr>
            <a:r>
              <a:rPr dirty="0" sz="1400" spc="-20">
                <a:latin typeface="Trebuchet MS"/>
                <a:cs typeface="Trebuchet MS"/>
              </a:rPr>
              <a:t>placer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html.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plus</a:t>
            </a:r>
            <a:r>
              <a:rPr dirty="0" sz="1400">
                <a:latin typeface="Trebuchet MS"/>
                <a:cs typeface="Trebuchet MS"/>
              </a:rPr>
              <a:t>	ne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boucler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0225" y="2200493"/>
            <a:ext cx="337121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Trebuchet MS"/>
                <a:cs typeface="Trebuchet MS"/>
              </a:rPr>
              <a:t>tableau,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or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avons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ici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objet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spcBef>
                <a:spcPts val="1019"/>
              </a:spcBef>
              <a:buFont typeface="Arial"/>
              <a:buChar char="○"/>
              <a:tabLst>
                <a:tab pos="469265" algn="l"/>
                <a:tab pos="46990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page-list-orders.component.html</a:t>
            </a:r>
            <a:r>
              <a:rPr dirty="0" sz="1400" spc="14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0125" y="3378544"/>
            <a:ext cx="52070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0125" y="3575032"/>
            <a:ext cx="236664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i="1">
                <a:solidFill>
                  <a:srgbClr val="50FA7A"/>
                </a:solidFill>
                <a:latin typeface="Courier New"/>
                <a:cs typeface="Courier New"/>
              </a:rPr>
              <a:t>*ngFor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let</a:t>
            </a:r>
            <a:r>
              <a:rPr dirty="0" sz="950" spc="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r>
              <a:rPr dirty="0" sz="950" spc="1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of</a:t>
            </a:r>
            <a:r>
              <a:rPr dirty="0" sz="950" spc="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stateOrder</a:t>
            </a:r>
            <a:r>
              <a:rPr dirty="0" sz="950" spc="-40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00125" y="3771519"/>
            <a:ext cx="110109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[value]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00125" y="3968006"/>
            <a:ext cx="250698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i="1">
                <a:solidFill>
                  <a:srgbClr val="50FA7A"/>
                </a:solidFill>
                <a:latin typeface="Courier New"/>
                <a:cs typeface="Courier New"/>
              </a:rPr>
              <a:t>[selected]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r>
              <a:rPr dirty="0" sz="950" spc="9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===</a:t>
            </a:r>
            <a:r>
              <a:rPr dirty="0" sz="950" spc="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item.state</a:t>
            </a:r>
            <a:r>
              <a:rPr dirty="0" sz="950" spc="-40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25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950" spc="-25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00125" y="4164493"/>
            <a:ext cx="66929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r>
              <a:rPr dirty="0" sz="950" spc="-48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5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94293" y="4482138"/>
            <a:ext cx="585787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devoir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trouver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moyen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récupérer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propriétés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d’un </a:t>
            </a:r>
            <a:r>
              <a:rPr dirty="0" sz="1400" spc="-30">
                <a:latin typeface="Trebuchet MS"/>
                <a:cs typeface="Trebuchet MS"/>
              </a:rPr>
              <a:t>objet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parcourir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celui-</a:t>
            </a:r>
            <a:r>
              <a:rPr dirty="0" sz="1400" spc="-25">
                <a:latin typeface="Trebuchet MS"/>
                <a:cs typeface="Trebuchet MS"/>
              </a:rPr>
              <a:t>ci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21325" y="2295023"/>
            <a:ext cx="13392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300" b="1">
                <a:solidFill>
                  <a:srgbClr val="E1001A"/>
                </a:solidFill>
                <a:latin typeface="Trebuchet MS"/>
                <a:cs typeface="Trebuchet MS"/>
              </a:rPr>
              <a:t>0.9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21325" y="3414783"/>
            <a:ext cx="1502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" b="1">
                <a:solidFill>
                  <a:srgbClr val="434343"/>
                </a:solidFill>
                <a:latin typeface="Trebuchet MS"/>
                <a:cs typeface="Trebuchet MS"/>
              </a:rPr>
              <a:t>TypeScript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ts val="1550"/>
              </a:lnSpc>
            </a:pPr>
            <a:fld id="{81D60167-4931-47E6-BA6A-407CBD079E47}" type="slidenum">
              <a:rPr dirty="0" spc="40"/>
              <a:t>22</a:t>
            </a:fld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6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Object.values</a:t>
            </a:r>
            <a:r>
              <a:rPr dirty="0" spc="-65"/>
              <a:t> </a:t>
            </a:r>
            <a:r>
              <a:rPr dirty="0" spc="-10">
                <a:solidFill>
                  <a:srgbClr val="E1001A"/>
                </a:solidFill>
              </a:rPr>
              <a:t>changeState()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15990" y="4827334"/>
            <a:ext cx="3168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50">
                <a:solidFill>
                  <a:srgbClr val="999999"/>
                </a:solidFill>
                <a:latin typeface="Trebuchet MS"/>
                <a:cs typeface="Trebuchet MS"/>
              </a:rPr>
              <a:t>230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12575" y="507899"/>
            <a:ext cx="5130800" cy="4010660"/>
            <a:chOff x="612575" y="507899"/>
            <a:chExt cx="5130800" cy="401066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813899" y="4342863"/>
              <a:ext cx="882015" cy="170815"/>
            </a:xfrm>
            <a:custGeom>
              <a:avLst/>
              <a:gdLst/>
              <a:ahLst/>
              <a:cxnLst/>
              <a:rect l="l" t="t" r="r" b="b"/>
              <a:pathLst>
                <a:path w="882014" h="170814">
                  <a:moveTo>
                    <a:pt x="0" y="170361"/>
                  </a:moveTo>
                  <a:lnTo>
                    <a:pt x="881986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692903" y="432741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5967" y="30894"/>
                  </a:moveTo>
                  <a:lnTo>
                    <a:pt x="0" y="0"/>
                  </a:lnTo>
                  <a:lnTo>
                    <a:pt x="45424" y="7248"/>
                  </a:lnTo>
                  <a:lnTo>
                    <a:pt x="5967" y="3089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692903" y="4327416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5967" y="30894"/>
                  </a:moveTo>
                  <a:lnTo>
                    <a:pt x="45424" y="7248"/>
                  </a:lnTo>
                  <a:lnTo>
                    <a:pt x="0" y="0"/>
                  </a:lnTo>
                  <a:lnTo>
                    <a:pt x="5967" y="3089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51493" y="1331813"/>
            <a:ext cx="16173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trouver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98762" y="1351625"/>
            <a:ext cx="120078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Object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values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528546" y="1331813"/>
            <a:ext cx="9658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nous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0225" y="1621373"/>
            <a:ext cx="42094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Trebuchet MS"/>
                <a:cs typeface="Trebuchet MS"/>
              </a:rPr>
              <a:t>permettre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d’obtenir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variable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773537" y="1641185"/>
            <a:ext cx="104076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states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08693" y="2200493"/>
            <a:ext cx="30105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page-list-orders.component.ts</a:t>
            </a:r>
            <a:r>
              <a:rPr dirty="0" sz="1400" spc="12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00125" y="2799425"/>
            <a:ext cx="325818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48590">
              <a:lnSpc>
                <a:spcPts val="1100"/>
              </a:lnSpc>
            </a:pP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950" spc="10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states</a:t>
            </a:r>
            <a:r>
              <a:rPr dirty="0" sz="950" spc="1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 i="1">
                <a:solidFill>
                  <a:srgbClr val="8BE9FC"/>
                </a:solidFill>
                <a:latin typeface="Courier New"/>
                <a:cs typeface="Courier New"/>
              </a:rPr>
              <a:t>Object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950" spc="-10">
                <a:solidFill>
                  <a:srgbClr val="50FA7A"/>
                </a:solidFill>
                <a:latin typeface="Courier New"/>
                <a:cs typeface="Courier New"/>
              </a:rPr>
              <a:t>values</a:t>
            </a:r>
            <a:r>
              <a:rPr dirty="0" sz="950" spc="-475">
                <a:solidFill>
                  <a:srgbClr val="50FA7A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(StateOrder);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51493" y="3410440"/>
            <a:ext cx="33439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page-list-orders.components.html</a:t>
            </a:r>
            <a:r>
              <a:rPr dirty="0" sz="1400" spc="37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00125" y="3936982"/>
            <a:ext cx="52070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00125" y="4133469"/>
            <a:ext cx="582549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i="1">
                <a:solidFill>
                  <a:srgbClr val="50FA7A"/>
                </a:solidFill>
                <a:latin typeface="Courier New"/>
                <a:cs typeface="Courier New"/>
              </a:rPr>
              <a:t>*ngFor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let</a:t>
            </a:r>
            <a:r>
              <a:rPr dirty="0" sz="950" spc="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r>
              <a:rPr dirty="0" sz="950" spc="114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of</a:t>
            </a:r>
            <a:r>
              <a:rPr dirty="0" sz="950" spc="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states</a:t>
            </a:r>
            <a:r>
              <a:rPr dirty="0" sz="950" spc="-46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40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950" i="1">
                <a:solidFill>
                  <a:srgbClr val="50FA7A"/>
                </a:solidFill>
                <a:latin typeface="Courier New"/>
                <a:cs typeface="Courier New"/>
              </a:rPr>
              <a:t>[value]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35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950" i="1">
                <a:solidFill>
                  <a:srgbClr val="50FA7A"/>
                </a:solidFill>
                <a:latin typeface="Courier New"/>
                <a:cs typeface="Courier New"/>
              </a:rPr>
              <a:t>[selected]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r>
              <a:rPr dirty="0" sz="950" spc="10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===</a:t>
            </a:r>
            <a:r>
              <a:rPr dirty="0" sz="950" spc="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item.state</a:t>
            </a:r>
            <a:r>
              <a:rPr dirty="0" sz="950" spc="-40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25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25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00125" y="4329956"/>
            <a:ext cx="81788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{{</a:t>
            </a:r>
            <a:r>
              <a:rPr dirty="0" sz="9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r>
              <a:rPr dirty="0" sz="9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25">
                <a:solidFill>
                  <a:srgbClr val="F7F7F1"/>
                </a:solidFill>
                <a:latin typeface="Courier New"/>
                <a:cs typeface="Courier New"/>
              </a:rPr>
              <a:t>}}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00125" y="4526443"/>
            <a:ext cx="66929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r>
              <a:rPr dirty="0" sz="950" spc="-48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5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3025" y="4796191"/>
            <a:ext cx="13766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 i="1">
                <a:latin typeface="Trebuchet MS"/>
                <a:cs typeface="Trebuchet MS"/>
              </a:rPr>
              <a:t>Doc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105" i="1">
                <a:latin typeface="Trebuchet MS"/>
                <a:cs typeface="Trebuchet MS"/>
              </a:rPr>
              <a:t> </a:t>
            </a:r>
            <a:r>
              <a:rPr dirty="0" u="heavy" sz="1400" spc="-7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object.values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934525" y="4581169"/>
            <a:ext cx="36728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60">
                <a:latin typeface="Trebuchet MS"/>
                <a:cs typeface="Trebuchet MS"/>
              </a:rPr>
              <a:t>Si</a:t>
            </a:r>
            <a:r>
              <a:rPr dirty="0" sz="1000" spc="-25">
                <a:latin typeface="Trebuchet MS"/>
                <a:cs typeface="Trebuchet MS"/>
              </a:rPr>
              <a:t> </a:t>
            </a:r>
            <a:r>
              <a:rPr dirty="0" sz="1000" spc="50">
                <a:latin typeface="Trebuchet MS"/>
                <a:cs typeface="Trebuchet MS"/>
              </a:rPr>
              <a:t>un</a:t>
            </a:r>
            <a:r>
              <a:rPr dirty="0" sz="1000" spc="-2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des</a:t>
            </a:r>
            <a:r>
              <a:rPr dirty="0" sz="1000" spc="-25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états</a:t>
            </a:r>
            <a:r>
              <a:rPr dirty="0" sz="1000" spc="-2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(conﬁrmed,</a:t>
            </a:r>
            <a:r>
              <a:rPr dirty="0" sz="1000" spc="-2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cancelled</a:t>
            </a:r>
            <a:r>
              <a:rPr dirty="0" sz="1000" spc="-2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ou</a:t>
            </a:r>
            <a:r>
              <a:rPr dirty="0" sz="1000" spc="-2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option)</a:t>
            </a:r>
            <a:r>
              <a:rPr dirty="0" sz="1000" spc="-2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correspond</a:t>
            </a:r>
            <a:r>
              <a:rPr dirty="0" sz="1000" spc="-2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à</a:t>
            </a:r>
            <a:r>
              <a:rPr dirty="0" sz="1000" spc="-20">
                <a:latin typeface="Trebuchet MS"/>
                <a:cs typeface="Trebuchet MS"/>
              </a:rPr>
              <a:t> </a:t>
            </a:r>
            <a:r>
              <a:rPr dirty="0" sz="1000" spc="-25">
                <a:latin typeface="Trebuchet MS"/>
                <a:cs typeface="Trebuchet MS"/>
              </a:rPr>
              <a:t>l’ état</a:t>
            </a:r>
            <a:r>
              <a:rPr dirty="0" sz="1000" spc="-45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de</a:t>
            </a:r>
            <a:r>
              <a:rPr dirty="0" sz="1000" spc="-40">
                <a:latin typeface="Trebuchet MS"/>
                <a:cs typeface="Trebuchet MS"/>
              </a:rPr>
              <a:t> l’objet</a:t>
            </a:r>
            <a:r>
              <a:rPr dirty="0" sz="1000" spc="-35">
                <a:latin typeface="Trebuchet MS"/>
                <a:cs typeface="Trebuchet MS"/>
              </a:rPr>
              <a:t> </a:t>
            </a:r>
            <a:r>
              <a:rPr dirty="0" sz="1000" spc="-25">
                <a:latin typeface="Trebuchet MS"/>
                <a:cs typeface="Trebuchet MS"/>
              </a:rPr>
              <a:t>item,</a:t>
            </a:r>
            <a:r>
              <a:rPr dirty="0" sz="1000" spc="-35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alors</a:t>
            </a:r>
            <a:r>
              <a:rPr dirty="0" sz="1000" spc="-4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il</a:t>
            </a:r>
            <a:r>
              <a:rPr dirty="0" sz="1000" spc="-35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est</a:t>
            </a:r>
            <a:r>
              <a:rPr dirty="0" sz="1000" spc="-40">
                <a:latin typeface="Trebuchet MS"/>
                <a:cs typeface="Trebuchet MS"/>
              </a:rPr>
              <a:t> </a:t>
            </a:r>
            <a:r>
              <a:rPr dirty="0" sz="1000" spc="-10">
                <a:latin typeface="Trebuchet MS"/>
                <a:cs typeface="Trebuchet MS"/>
              </a:rPr>
              <a:t>sélectionné.</a:t>
            </a:r>
            <a:r>
              <a:rPr dirty="0" sz="1000" spc="-4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Selected</a:t>
            </a:r>
            <a:r>
              <a:rPr dirty="0" sz="1000" spc="-40">
                <a:latin typeface="Trebuchet MS"/>
                <a:cs typeface="Trebuchet MS"/>
              </a:rPr>
              <a:t> </a:t>
            </a:r>
            <a:r>
              <a:rPr dirty="0" sz="1000">
                <a:latin typeface="Trebuchet MS"/>
                <a:cs typeface="Trebuchet MS"/>
              </a:rPr>
              <a:t>est</a:t>
            </a:r>
            <a:r>
              <a:rPr dirty="0" sz="1000" spc="-40">
                <a:latin typeface="Trebuchet MS"/>
                <a:cs typeface="Trebuchet MS"/>
              </a:rPr>
              <a:t> </a:t>
            </a:r>
            <a:r>
              <a:rPr dirty="0" sz="1000" spc="-20">
                <a:latin typeface="Trebuchet MS"/>
                <a:cs typeface="Trebuchet MS"/>
              </a:rPr>
              <a:t>true.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01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Event</a:t>
            </a:r>
            <a:r>
              <a:rPr dirty="0" spc="-105"/>
              <a:t> </a:t>
            </a:r>
            <a:r>
              <a:rPr dirty="0" spc="-25"/>
              <a:t>(change)</a:t>
            </a:r>
            <a:r>
              <a:rPr dirty="0" spc="-95"/>
              <a:t> </a:t>
            </a:r>
            <a:r>
              <a:rPr dirty="0" spc="-10">
                <a:solidFill>
                  <a:srgbClr val="E1001A"/>
                </a:solidFill>
              </a:rPr>
              <a:t>changeState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99757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event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(change)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state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change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côté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front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veut </a:t>
            </a:r>
            <a:r>
              <a:rPr dirty="0" sz="1400" spc="-25">
                <a:latin typeface="Trebuchet MS"/>
                <a:cs typeface="Trebuchet MS"/>
              </a:rPr>
              <a:t>faire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appel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http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update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données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côté back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page-list-order.component.html</a:t>
            </a:r>
            <a:r>
              <a:rPr dirty="0" sz="1400" spc="14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1000125" y="2418425"/>
            <a:ext cx="433451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select</a:t>
            </a:r>
            <a:r>
              <a:rPr dirty="0" sz="1050" spc="-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(change)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changeState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(item,</a:t>
            </a:r>
            <a:r>
              <a:rPr dirty="0" sz="1050" spc="-6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state)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select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4293" y="2829143"/>
            <a:ext cx="21183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Seulement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variable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344367" y="2848954"/>
            <a:ext cx="669290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501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95"/>
              </a:spcBef>
            </a:pP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let</a:t>
            </a:r>
            <a:r>
              <a:rPr dirty="0" sz="950" spc="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042569" y="2829143"/>
            <a:ext cx="2988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dehors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scope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peut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0225" y="3042502"/>
            <a:ext cx="53714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l’utiliser.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y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néanmoins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solution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55">
                <a:latin typeface="Trebuchet MS"/>
                <a:cs typeface="Trebuchet MS"/>
              </a:rPr>
              <a:t>;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envoyer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0225" y="3255862"/>
            <a:ext cx="30365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5">
                <a:latin typeface="Trebuchet MS"/>
                <a:cs typeface="Trebuchet MS"/>
              </a:rPr>
              <a:t>l’event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grâce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clé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598135" y="3275674"/>
            <a:ext cx="48069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$event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0125" y="3702394"/>
            <a:ext cx="440182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select</a:t>
            </a:r>
            <a:r>
              <a:rPr dirty="0" sz="1050" spc="-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(change)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changeState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(item,</a:t>
            </a:r>
            <a:r>
              <a:rPr dirty="0" sz="1050" spc="-6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$event)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select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2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Méthode</a:t>
            </a:r>
            <a:r>
              <a:rPr dirty="0" spc="-120"/>
              <a:t> </a:t>
            </a:r>
            <a:r>
              <a:rPr dirty="0" spc="-35"/>
              <a:t>OrdersService.</a:t>
            </a:r>
            <a:r>
              <a:rPr dirty="0" spc="-35">
                <a:solidFill>
                  <a:srgbClr val="E1001A"/>
                </a:solidFill>
              </a:rPr>
              <a:t>changeState()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507899"/>
            <a:ext cx="758190" cy="3358515"/>
            <a:chOff x="612575" y="507899"/>
            <a:chExt cx="758190" cy="33585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00125" y="3706204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4" h="160020">
                  <a:moveTo>
                    <a:pt x="80023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19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339597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commence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1564985"/>
            <a:ext cx="5534660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changeState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state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StateOrder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Observable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980169" y="1778345"/>
            <a:ext cx="72072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BD93F9"/>
                </a:solidFill>
                <a:latin typeface="Courier New"/>
                <a:cs typeface="Courier New"/>
              </a:rPr>
              <a:t>obj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0225" y="1758533"/>
            <a:ext cx="57721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11705" algn="l"/>
              </a:tabLst>
            </a:pPr>
            <a:r>
              <a:rPr dirty="0" sz="1400">
                <a:latin typeface="Trebuchet MS"/>
                <a:cs typeface="Trebuchet MS"/>
              </a:rPr>
              <a:t>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déclare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une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55">
                <a:latin typeface="Trebuchet MS"/>
                <a:cs typeface="Trebuchet MS"/>
              </a:rPr>
              <a:t>aﬁn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nouvel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objet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type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Order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à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0225" y="1971893"/>
            <a:ext cx="34347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rebuchet MS"/>
                <a:cs typeface="Trebuchet MS"/>
              </a:rPr>
              <a:t>partir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Order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passé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paramètres.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15269" y="2205065"/>
            <a:ext cx="72072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obj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.state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0225" y="2185253"/>
            <a:ext cx="28016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7315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passer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à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-25">
                <a:latin typeface="Trebuchet MS"/>
                <a:cs typeface="Trebuchet MS"/>
              </a:rPr>
              <a:t>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360890" y="2205065"/>
            <a:ext cx="40068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state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790444" y="2185253"/>
            <a:ext cx="17240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latin typeface="Trebuchet MS"/>
                <a:cs typeface="Trebuchet MS"/>
              </a:rPr>
              <a:t>passé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paramètres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30225" y="2398613"/>
            <a:ext cx="144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Et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enﬁn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0">
                <a:latin typeface="Trebuchet MS"/>
                <a:cs typeface="Trebuchet MS"/>
              </a:rPr>
              <a:t> return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003803" y="2418425"/>
            <a:ext cx="24136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.ordersService.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update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obj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51493" y="2825332"/>
            <a:ext cx="18465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-30" b="1">
                <a:latin typeface="Trebuchet MS"/>
                <a:cs typeface="Trebuchet MS"/>
              </a:rPr>
              <a:t>Orders.service.ts</a:t>
            </a:r>
            <a:r>
              <a:rPr dirty="0" sz="1400" spc="2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00125" y="3271864"/>
            <a:ext cx="16008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6272A4"/>
                </a:solidFill>
                <a:latin typeface="Courier New"/>
                <a:cs typeface="Courier New"/>
              </a:rPr>
              <a:t>//</a:t>
            </a:r>
            <a:r>
              <a:rPr dirty="0" sz="1050" spc="-25">
                <a:solidFill>
                  <a:srgbClr val="6272A4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6272A4"/>
                </a:solidFill>
                <a:latin typeface="Courier New"/>
                <a:cs typeface="Courier New"/>
              </a:rPr>
              <a:t>change</a:t>
            </a:r>
            <a:r>
              <a:rPr dirty="0" sz="1050" spc="-20">
                <a:solidFill>
                  <a:srgbClr val="6272A4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6272A4"/>
                </a:solidFill>
                <a:latin typeface="Courier New"/>
                <a:cs typeface="Courier New"/>
              </a:rPr>
              <a:t>state</a:t>
            </a:r>
            <a:r>
              <a:rPr dirty="0" sz="1050" spc="-20">
                <a:solidFill>
                  <a:srgbClr val="6272A4"/>
                </a:solidFill>
                <a:latin typeface="Courier New"/>
                <a:cs typeface="Courier New"/>
              </a:rPr>
              <a:t> item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00125" y="3489034"/>
            <a:ext cx="568198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changeState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state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StateOrder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Observable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87425" y="3688170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1000125" y="3923374"/>
          <a:ext cx="2961005" cy="809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029"/>
                <a:gridCol w="1520189"/>
                <a:gridCol w="480059"/>
                <a:gridCol w="720089"/>
              </a:tblGrid>
              <a:tr h="187960">
                <a:tc gridSpan="4">
                  <a:txBody>
                    <a:bodyPr/>
                    <a:lstStyle/>
                    <a:p>
                      <a:pPr marL="320040">
                        <a:lnSpc>
                          <a:spcPts val="1220"/>
                        </a:lnSpc>
                      </a:pP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const</a:t>
                      </a:r>
                      <a:r>
                        <a:rPr dirty="0" sz="1050" spc="-1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obj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dirty="0" sz="1050" spc="-1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b="1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new</a:t>
                      </a:r>
                      <a:r>
                        <a:rPr dirty="0" sz="1050" spc="-10" b="1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Order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({</a:t>
                      </a:r>
                      <a:r>
                        <a:rPr dirty="0" sz="1050" spc="-1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item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});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6535">
                <a:tc gridSpan="2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obj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.state</a:t>
                      </a:r>
                      <a:r>
                        <a:rPr dirty="0" sz="1050" spc="-2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dirty="0" sz="1050" spc="-1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 i="1">
                          <a:solidFill>
                            <a:srgbClr val="FFB86C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7170">
                <a:tc gridSpan="3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dirty="0" sz="1050" spc="-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 i="1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105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update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1050" spc="-10">
                          <a:solidFill>
                            <a:srgbClr val="BD93F9"/>
                          </a:solidFill>
                          <a:latin typeface="Courier New"/>
                          <a:cs typeface="Courier New"/>
                        </a:rPr>
                        <a:t>obj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160020"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22" name="object 2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4499" y="3773525"/>
            <a:ext cx="2209499" cy="1273349"/>
          </a:xfrm>
          <a:prstGeom prst="rect">
            <a:avLst/>
          </a:prstGeom>
        </p:spPr>
      </p:pic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2225" y="654003"/>
            <a:ext cx="15982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Copie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par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référence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579" y="1186950"/>
            <a:ext cx="3755925" cy="35628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19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Méthode</a:t>
            </a:r>
            <a:r>
              <a:rPr dirty="0" spc="-120"/>
              <a:t> </a:t>
            </a:r>
            <a:r>
              <a:rPr dirty="0" spc="-50"/>
              <a:t>OrdersService.</a:t>
            </a:r>
            <a:r>
              <a:rPr dirty="0" spc="-50">
                <a:solidFill>
                  <a:srgbClr val="E1001A"/>
                </a:solidFill>
              </a:rPr>
              <a:t>update()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29133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devoir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3139311" y="1351625"/>
            <a:ext cx="360108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update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Observable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0225" y="1545173"/>
            <a:ext cx="403415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service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retourner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appel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99480" y="1564985"/>
            <a:ext cx="16135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.http.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put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421145" y="1778345"/>
            <a:ext cx="32137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`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${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.urlApi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}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/orders/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${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.id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}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`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0225" y="1758533"/>
            <a:ext cx="285750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latin typeface="Trebuchet MS"/>
                <a:cs typeface="Trebuchet MS"/>
              </a:rPr>
              <a:t>Suivi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endpoint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fake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api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469265" algn="l"/>
                <a:tab pos="469900" algn="l"/>
              </a:tabLst>
            </a:pPr>
            <a:r>
              <a:rPr dirty="0" sz="1400" spc="-30" b="1">
                <a:latin typeface="Trebuchet MS"/>
                <a:cs typeface="Trebuchet MS"/>
              </a:rPr>
              <a:t>Orders.service.ts</a:t>
            </a:r>
            <a:r>
              <a:rPr dirty="0" sz="1400" spc="2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00125" y="2631784"/>
            <a:ext cx="24009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 marL="160020"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6272A4"/>
                </a:solidFill>
                <a:latin typeface="Courier New"/>
                <a:cs typeface="Courier New"/>
              </a:rPr>
              <a:t>//</a:t>
            </a:r>
            <a:r>
              <a:rPr dirty="0" sz="1050" spc="-20">
                <a:solidFill>
                  <a:srgbClr val="6272A4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6272A4"/>
                </a:solidFill>
                <a:latin typeface="Courier New"/>
                <a:cs typeface="Courier New"/>
              </a:rPr>
              <a:t>update</a:t>
            </a:r>
            <a:r>
              <a:rPr dirty="0" sz="1050" spc="-15">
                <a:solidFill>
                  <a:srgbClr val="6272A4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6272A4"/>
                </a:solidFill>
                <a:latin typeface="Courier New"/>
                <a:cs typeface="Courier New"/>
              </a:rPr>
              <a:t>item</a:t>
            </a:r>
            <a:r>
              <a:rPr dirty="0" sz="1050" spc="-20">
                <a:solidFill>
                  <a:srgbClr val="6272A4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6272A4"/>
                </a:solidFill>
                <a:latin typeface="Courier New"/>
                <a:cs typeface="Courier New"/>
              </a:rPr>
              <a:t>in</a:t>
            </a:r>
            <a:r>
              <a:rPr dirty="0" sz="1050" spc="-15">
                <a:solidFill>
                  <a:srgbClr val="6272A4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6272A4"/>
                </a:solidFill>
                <a:latin typeface="Courier New"/>
                <a:cs typeface="Courier New"/>
              </a:rPr>
              <a:t>collection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0125" y="2845144"/>
            <a:ext cx="39211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update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Observable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r>
              <a:rPr dirty="0" sz="1050" spc="-4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0125" y="3062315"/>
            <a:ext cx="592201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return</a:t>
            </a:r>
            <a:r>
              <a:rPr dirty="0" sz="1050" spc="1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.http.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put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&gt;(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`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${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.urlApi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}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/orders/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${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.id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}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`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17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00125" y="3279485"/>
            <a:ext cx="2406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07675" y="4325587"/>
            <a:ext cx="43338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PUT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 </a:t>
            </a:r>
            <a:r>
              <a:rPr dirty="0" sz="1400">
                <a:latin typeface="Trebuchet MS"/>
                <a:cs typeface="Trebuchet MS"/>
              </a:rPr>
              <a:t>https://angular.io/guide/http#making-a-put-</a:t>
            </a:r>
            <a:r>
              <a:rPr dirty="0" sz="1400" spc="-10">
                <a:latin typeface="Trebuchet MS"/>
                <a:cs typeface="Trebuchet MS"/>
              </a:rPr>
              <a:t>request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8649" y="856229"/>
            <a:ext cx="35521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Retourner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90" b="1">
                <a:solidFill>
                  <a:srgbClr val="B7B7B7"/>
                </a:solidFill>
                <a:latin typeface="Calibri"/>
                <a:cs typeface="Calibri"/>
              </a:rPr>
              <a:t>l’objet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dans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le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0" b="1">
                <a:solidFill>
                  <a:srgbClr val="B7B7B7"/>
                </a:solidFill>
                <a:latin typeface="Calibri"/>
                <a:cs typeface="Calibri"/>
              </a:rPr>
              <a:t>body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de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la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réponse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72325" y="1736799"/>
            <a:ext cx="6471920" cy="2537460"/>
            <a:chOff x="372325" y="1736799"/>
            <a:chExt cx="6471920" cy="25374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900" y="1765375"/>
              <a:ext cx="6414351" cy="24796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86612" y="1751087"/>
              <a:ext cx="6443345" cy="2508885"/>
            </a:xfrm>
            <a:custGeom>
              <a:avLst/>
              <a:gdLst/>
              <a:ahLst/>
              <a:cxnLst/>
              <a:rect l="l" t="t" r="r" b="b"/>
              <a:pathLst>
                <a:path w="6443345" h="2508885">
                  <a:moveTo>
                    <a:pt x="0" y="0"/>
                  </a:moveTo>
                  <a:lnTo>
                    <a:pt x="6442926" y="0"/>
                  </a:lnTo>
                  <a:lnTo>
                    <a:pt x="6442926" y="2508274"/>
                  </a:lnTo>
                  <a:lnTo>
                    <a:pt x="0" y="250827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5082"/>
            <a:ext cx="32518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Méthode</a:t>
            </a:r>
            <a:r>
              <a:rPr dirty="0" spc="-145"/>
              <a:t> </a:t>
            </a:r>
            <a:r>
              <a:rPr dirty="0" spc="-10">
                <a:solidFill>
                  <a:srgbClr val="E1001A"/>
                </a:solidFill>
              </a:rPr>
              <a:t>changeState()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507899"/>
            <a:ext cx="5723255" cy="1483995"/>
            <a:chOff x="612575" y="507899"/>
            <a:chExt cx="5723255" cy="14839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015281" y="1778345"/>
              <a:ext cx="320675" cy="213360"/>
            </a:xfrm>
            <a:custGeom>
              <a:avLst/>
              <a:gdLst/>
              <a:ahLst/>
              <a:cxnLst/>
              <a:rect l="l" t="t" r="r" b="b"/>
              <a:pathLst>
                <a:path w="320675" h="213360">
                  <a:moveTo>
                    <a:pt x="320092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320092" y="0"/>
                  </a:lnTo>
                  <a:lnTo>
                    <a:pt x="320092" y="21336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23717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596968" y="1351625"/>
            <a:ext cx="392112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changeState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event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any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20" i="1">
                <a:solidFill>
                  <a:srgbClr val="8BE9FC"/>
                </a:solidFill>
                <a:latin typeface="Courier New"/>
                <a:cs typeface="Courier New"/>
              </a:rPr>
              <a:t>void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0225" y="1545173"/>
            <a:ext cx="29279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laquelle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une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488672" y="1564985"/>
            <a:ext cx="880744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state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398364" y="1545173"/>
            <a:ext cx="15043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récupère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42925" y="1778345"/>
            <a:ext cx="144081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event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.target.value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12778" y="1758533"/>
            <a:ext cx="46736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passer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ainsi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20">
                <a:latin typeface="Trebuchet MS"/>
                <a:cs typeface="Trebuchet MS"/>
              </a:rPr>
              <a:t> notre </a:t>
            </a:r>
            <a:r>
              <a:rPr dirty="0" sz="1400">
                <a:latin typeface="Trebuchet MS"/>
                <a:cs typeface="Trebuchet MS"/>
              </a:rPr>
              <a:t>paramètre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 spc="-225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aux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0225" y="1971893"/>
            <a:ext cx="24345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paramètres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997062" y="1991705"/>
            <a:ext cx="304101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ordersService.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changeState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1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state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608075" y="2418425"/>
            <a:ext cx="96075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subscribe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597790" y="2398613"/>
            <a:ext cx="849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affecter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77824" y="2418425"/>
            <a:ext cx="32067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2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827355" y="2398613"/>
            <a:ext cx="1238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>
                <a:latin typeface="Trebuchet MS"/>
                <a:cs typeface="Trebuchet MS"/>
              </a:rPr>
              <a:t>à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980148" y="2418425"/>
            <a:ext cx="32067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2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329679" y="2398613"/>
            <a:ext cx="17449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paramètre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next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94293" y="2398613"/>
            <a:ext cx="23818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reste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qu’à notre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souscription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51493" y="3038692"/>
            <a:ext cx="29165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page-list-order.component.ts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00125" y="3485224"/>
            <a:ext cx="4094479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changeState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event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any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void</a:t>
            </a:r>
            <a:r>
              <a:rPr dirty="0" sz="1050" spc="-2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00125" y="3702394"/>
            <a:ext cx="26409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state</a:t>
            </a:r>
            <a:r>
              <a:rPr dirty="0" sz="1050" spc="-15">
                <a:solidFill>
                  <a:srgbClr val="BD93F9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event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.target.value;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00125" y="3919564"/>
            <a:ext cx="616204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.ordersService.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changeState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BD93F9"/>
                </a:solidFill>
                <a:latin typeface="Courier New"/>
                <a:cs typeface="Courier New"/>
              </a:rPr>
              <a:t>state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).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subscribe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 spc="-50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data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000125" y="4136734"/>
            <a:ext cx="80645" cy="160020"/>
          </a:xfrm>
          <a:custGeom>
            <a:avLst/>
            <a:gdLst/>
            <a:ahLst/>
            <a:cxnLst/>
            <a:rect l="l" t="t" r="r" b="b"/>
            <a:pathLst>
              <a:path w="80644" h="160020">
                <a:moveTo>
                  <a:pt x="80023" y="160019"/>
                </a:moveTo>
                <a:lnTo>
                  <a:pt x="0" y="160019"/>
                </a:lnTo>
                <a:lnTo>
                  <a:pt x="0" y="0"/>
                </a:lnTo>
                <a:lnTo>
                  <a:pt x="80023" y="0"/>
                </a:lnTo>
                <a:lnTo>
                  <a:pt x="80023" y="160019"/>
                </a:lnTo>
                <a:close/>
              </a:path>
            </a:pathLst>
          </a:custGeom>
          <a:solidFill>
            <a:srgbClr val="282A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987425" y="4118700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3600" y="645183"/>
            <a:ext cx="325183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Méthode</a:t>
            </a:r>
            <a:r>
              <a:rPr dirty="0" spc="-145"/>
              <a:t> </a:t>
            </a:r>
            <a:r>
              <a:rPr dirty="0" spc="-10">
                <a:solidFill>
                  <a:srgbClr val="E1001A"/>
                </a:solidFill>
              </a:rPr>
              <a:t>changeState()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12575" y="507899"/>
            <a:ext cx="7393940" cy="3335020"/>
            <a:chOff x="612575" y="507899"/>
            <a:chExt cx="7393940" cy="333502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675" y="1601748"/>
              <a:ext cx="7318548" cy="22410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52282"/>
            <a:ext cx="3242945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 indent="457200">
              <a:lnSpc>
                <a:spcPts val="2850"/>
              </a:lnSpc>
              <a:spcBef>
                <a:spcPts val="220"/>
              </a:spcBef>
              <a:tabLst>
                <a:tab pos="1507490" algn="l"/>
              </a:tabLst>
            </a:pPr>
            <a:r>
              <a:rPr dirty="0" spc="-25"/>
              <a:t>Commit</a:t>
            </a:r>
            <a:r>
              <a:rPr dirty="0" spc="-140"/>
              <a:t> </a:t>
            </a:r>
            <a:r>
              <a:rPr dirty="0" spc="-45"/>
              <a:t>28</a:t>
            </a:r>
            <a:r>
              <a:rPr dirty="0" spc="-130"/>
              <a:t> </a:t>
            </a:r>
            <a:r>
              <a:rPr dirty="0" spc="-220"/>
              <a:t>:</a:t>
            </a:r>
            <a:r>
              <a:rPr dirty="0" spc="-114"/>
              <a:t> </a:t>
            </a:r>
            <a:r>
              <a:rPr dirty="0" spc="-20">
                <a:solidFill>
                  <a:srgbClr val="E1001A"/>
                </a:solidFill>
              </a:rPr>
              <a:t>Pipe </a:t>
            </a:r>
            <a:r>
              <a:rPr dirty="0" spc="-35">
                <a:solidFill>
                  <a:srgbClr val="E1001A"/>
                </a:solidFill>
              </a:rPr>
              <a:t>Angular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50">
                <a:solidFill>
                  <a:srgbClr val="E1001A"/>
                </a:solidFill>
              </a:rPr>
              <a:t>&amp;</a:t>
            </a:r>
            <a:r>
              <a:rPr dirty="0">
                <a:solidFill>
                  <a:srgbClr val="E1001A"/>
                </a:solidFill>
              </a:rPr>
              <a:t>	</a:t>
            </a:r>
            <a:r>
              <a:rPr dirty="0" spc="-25">
                <a:solidFill>
                  <a:srgbClr val="E1001A"/>
                </a:solidFill>
              </a:rPr>
              <a:t>changeState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222013"/>
            <a:ext cx="515429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48615" marR="5080" indent="-33655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28 </a:t>
            </a:r>
            <a:r>
              <a:rPr dirty="0" sz="1400">
                <a:latin typeface="Trebuchet MS"/>
                <a:cs typeface="Trebuchet MS"/>
              </a:rPr>
              <a:t>concernant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angular,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methode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changeState()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235">
                <a:latin typeface="Trebuchet MS"/>
                <a:cs typeface="Trebuchet MS"/>
              </a:rPr>
              <a:t>&amp; </a:t>
            </a:r>
            <a:r>
              <a:rPr dirty="0" sz="1400" spc="-10">
                <a:latin typeface="Trebuchet MS"/>
                <a:cs typeface="Trebuchet MS"/>
              </a:rPr>
              <a:t>OrderService.changeState()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+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OrderService.update()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2094237"/>
            <a:ext cx="2186940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23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45"/>
              <a:t>Btn</a:t>
            </a:r>
            <a:r>
              <a:rPr dirty="0" spc="-135"/>
              <a:t> </a:t>
            </a:r>
            <a:r>
              <a:rPr dirty="0" spc="-10"/>
              <a:t>component </a:t>
            </a:r>
            <a:r>
              <a:rPr dirty="0" spc="-85"/>
              <a:t>ready</a:t>
            </a:r>
            <a:r>
              <a:rPr dirty="0" spc="-110"/>
              <a:t> </a:t>
            </a:r>
            <a:r>
              <a:rPr dirty="0" spc="-105"/>
              <a:t>to </a:t>
            </a:r>
            <a:r>
              <a:rPr dirty="0" spc="-50"/>
              <a:t>(re)use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25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Surlangage</a:t>
            </a:r>
            <a:r>
              <a:rPr dirty="0" spc="-65"/>
              <a:t> </a:t>
            </a:r>
            <a:r>
              <a:rPr dirty="0" spc="-40">
                <a:solidFill>
                  <a:srgbClr val="E1001A"/>
                </a:solidFill>
              </a:rPr>
              <a:t>TypeScript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678930" cy="3012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surlangage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développé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Microsoft.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  <a:hlinkClick r:id="rId3"/>
              </a:rPr>
              <a:t>https://www.typescriptlang.or</a:t>
            </a:r>
            <a:r>
              <a:rPr dirty="0" sz="1400" spc="-10">
                <a:latin typeface="Trebuchet MS"/>
                <a:cs typeface="Trebuchet MS"/>
              </a:rPr>
              <a:t>g/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Syntaxe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proche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l’objet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(java,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C#)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Apporte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quelques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éléments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supplémentaires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(enums,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typage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 spc="-75">
                <a:latin typeface="Trebuchet MS"/>
                <a:cs typeface="Trebuchet MS"/>
              </a:rPr>
              <a:t>fort,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interfaces…)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Aucun navigateur ne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comprend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typeScript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puisque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n’est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langage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compilateur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nécessaire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compiler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appli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écrite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typeScript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78740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0">
                <a:latin typeface="Trebuchet MS"/>
                <a:cs typeface="Trebuchet MS"/>
              </a:rPr>
              <a:t>Votre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application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être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compilée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EcmaScript </a:t>
            </a:r>
            <a:r>
              <a:rPr dirty="0" sz="1400">
                <a:latin typeface="Trebuchet MS"/>
                <a:cs typeface="Trebuchet MS"/>
              </a:rPr>
              <a:t>implémentée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navigateurs.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ts val="1550"/>
              </a:lnSpc>
            </a:pPr>
            <a:fld id="{81D60167-4931-47E6-BA6A-407CBD079E47}" type="slidenum">
              <a:rPr dirty="0" spc="40"/>
              <a:t>22</a:t>
            </a:fld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3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Générer</a:t>
            </a:r>
            <a:r>
              <a:rPr dirty="0" spc="-90"/>
              <a:t> </a:t>
            </a:r>
            <a:r>
              <a:rPr dirty="0" spc="-110"/>
              <a:t>notre</a:t>
            </a:r>
            <a:r>
              <a:rPr dirty="0" spc="-75"/>
              <a:t> </a:t>
            </a:r>
            <a:r>
              <a:rPr dirty="0" spc="-60">
                <a:solidFill>
                  <a:srgbClr val="E1001A"/>
                </a:solidFill>
              </a:rPr>
              <a:t>component</a:t>
            </a:r>
            <a:r>
              <a:rPr dirty="0" spc="-90">
                <a:solidFill>
                  <a:srgbClr val="E1001A"/>
                </a:solidFill>
              </a:rPr>
              <a:t> </a:t>
            </a:r>
            <a:r>
              <a:rPr dirty="0" spc="-25">
                <a:solidFill>
                  <a:srgbClr val="E1001A"/>
                </a:solidFill>
              </a:rPr>
              <a:t>btn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92328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-25">
                <a:latin typeface="Trebuchet MS"/>
                <a:cs typeface="Trebuchet MS"/>
              </a:rPr>
              <a:t> ajouter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bouton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pages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similaires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en </a:t>
            </a:r>
            <a:r>
              <a:rPr dirty="0" sz="1400" spc="65">
                <a:latin typeface="Trebuchet MS"/>
                <a:cs typeface="Trebuchet MS"/>
              </a:rPr>
              <a:t>choisissant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 </a:t>
            </a:r>
            <a:r>
              <a:rPr dirty="0" sz="1400" spc="-30">
                <a:latin typeface="Trebuchet MS"/>
                <a:cs typeface="Trebuchet MS"/>
              </a:rPr>
              <a:t>texte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apparaît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bouton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lien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lequel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il </a:t>
            </a:r>
            <a:r>
              <a:rPr dirty="0" sz="1400" spc="-50">
                <a:latin typeface="Trebuchet MS"/>
                <a:cs typeface="Trebuchet MS"/>
              </a:rPr>
              <a:t>renvoie.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20">
                <a:latin typeface="Trebuchet MS"/>
                <a:cs typeface="Trebuchet MS"/>
              </a:rPr>
              <a:t> générer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btn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sharedModule/components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90" b="1">
                <a:latin typeface="Trebuchet MS"/>
                <a:cs typeface="Trebuchet MS"/>
              </a:rPr>
              <a:t>Ng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btn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6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250">
              <a:latin typeface="Trebuchet MS"/>
              <a:cs typeface="Trebuchet MS"/>
            </a:endParaRPr>
          </a:p>
          <a:p>
            <a:pPr marL="347980" marR="112395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55">
                <a:latin typeface="Trebuchet MS"/>
                <a:cs typeface="Trebuchet MS"/>
              </a:rPr>
              <a:t>Comme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y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deux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variables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changent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selon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page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ciblée </a:t>
            </a:r>
            <a:r>
              <a:rPr dirty="0" sz="1400" spc="60">
                <a:latin typeface="Trebuchet MS"/>
                <a:cs typeface="Trebuchet MS"/>
              </a:rPr>
              <a:t>nous </a:t>
            </a:r>
            <a:r>
              <a:rPr dirty="0" sz="1400" spc="50">
                <a:latin typeface="Trebuchet MS"/>
                <a:cs typeface="Trebuchet MS"/>
              </a:rPr>
              <a:t>aurons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2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@Input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ts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bouton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b="1">
                <a:latin typeface="Trebuchet MS"/>
                <a:cs typeface="Trebuchet MS"/>
              </a:rPr>
              <a:t>btn.component.ts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0125" y="4125304"/>
          <a:ext cx="3610610" cy="808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0190"/>
                <a:gridCol w="1129665"/>
                <a:gridCol w="960119"/>
              </a:tblGrid>
              <a:tr h="187960">
                <a:tc gridSpan="3"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export</a:t>
                      </a:r>
                      <a:r>
                        <a:rPr dirty="0" sz="1050" spc="-3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dirty="0" sz="1050" spc="-3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BtnComponent</a:t>
                      </a:r>
                      <a:r>
                        <a:rPr dirty="0" sz="1050" spc="-35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implements</a:t>
                      </a:r>
                      <a:r>
                        <a:rPr dirty="0" sz="1050" spc="-3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OnInit</a:t>
                      </a:r>
                      <a:r>
                        <a:rPr dirty="0" sz="1050" spc="-30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6535">
                <a:tc gridSpan="2"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@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r>
                        <a:rPr dirty="0" sz="1050" spc="-2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r>
                        <a:rPr dirty="0" sz="1050" spc="-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label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!:</a:t>
                      </a:r>
                      <a:r>
                        <a:rPr dirty="0" sz="1050" spc="-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216535">
                <a:tc gridSpan="2"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@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r>
                        <a:rPr dirty="0" sz="1050" spc="-2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r>
                        <a:rPr dirty="0" sz="1050" spc="-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route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!:</a:t>
                      </a:r>
                      <a:r>
                        <a:rPr dirty="0" sz="1050" spc="-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160020"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constructor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r>
                        <a:rPr dirty="0" sz="1050" spc="-3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r>
                        <a:rPr dirty="0" sz="1050" spc="-3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6550" rIns="0" bIns="0" rtlCol="0" vert="horz">
            <a:spAutoFit/>
          </a:bodyPr>
          <a:lstStyle/>
          <a:p>
            <a:pPr marL="1116965">
              <a:lnSpc>
                <a:spcPts val="2865"/>
              </a:lnSpc>
              <a:spcBef>
                <a:spcPts val="100"/>
              </a:spcBef>
            </a:pPr>
            <a:r>
              <a:rPr dirty="0" spc="-45"/>
              <a:t>Component</a:t>
            </a:r>
            <a:r>
              <a:rPr dirty="0" spc="-125"/>
              <a:t> </a:t>
            </a:r>
            <a:r>
              <a:rPr dirty="0" spc="-25"/>
              <a:t>btn</a:t>
            </a:r>
          </a:p>
          <a:p>
            <a:pPr marL="1116965">
              <a:lnSpc>
                <a:spcPts val="2865"/>
              </a:lnSpc>
            </a:pPr>
            <a:r>
              <a:rPr dirty="0" spc="-80">
                <a:solidFill>
                  <a:srgbClr val="E1001A"/>
                </a:solidFill>
              </a:rPr>
              <a:t>import</a:t>
            </a:r>
            <a:r>
              <a:rPr dirty="0" spc="-105">
                <a:solidFill>
                  <a:srgbClr val="E1001A"/>
                </a:solidFill>
              </a:rPr>
              <a:t> </a:t>
            </a:r>
            <a:r>
              <a:rPr dirty="0" spc="-75">
                <a:solidFill>
                  <a:srgbClr val="E1001A"/>
                </a:solidFill>
              </a:rPr>
              <a:t>de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-25">
                <a:solidFill>
                  <a:srgbClr val="E1001A"/>
                </a:solidFill>
              </a:rPr>
              <a:t>RouterModule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507899"/>
            <a:ext cx="758190" cy="3007995"/>
            <a:chOff x="612575" y="507899"/>
            <a:chExt cx="758190" cy="30079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00125" y="3355684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4" h="160020">
                  <a:moveTo>
                    <a:pt x="80023" y="160020"/>
                  </a:moveTo>
                  <a:lnTo>
                    <a:pt x="0" y="160020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2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59740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ajouter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RouterModule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aux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imports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SharedModule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pour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2756189" y="1564985"/>
            <a:ext cx="96075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[routerLink]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745904" y="1545173"/>
            <a:ext cx="17506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html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0225" y="1545173"/>
            <a:ext cx="21932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directive btnComponent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1493" y="2185253"/>
            <a:ext cx="19119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-10" b="1">
                <a:latin typeface="Trebuchet MS"/>
                <a:cs typeface="Trebuchet MS"/>
              </a:rPr>
              <a:t>shared.module.ts</a:t>
            </a:r>
            <a:r>
              <a:rPr dirty="0" sz="1400" spc="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0125" y="2707984"/>
            <a:ext cx="8007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imports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0125" y="2921344"/>
            <a:ext cx="10534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CommonModule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00125" y="3138515"/>
            <a:ext cx="9607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RouterModule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87425" y="3337650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1493" y="3766403"/>
            <a:ext cx="21831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btn.component.html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00125" y="4212935"/>
            <a:ext cx="31337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a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[routerLink]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route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&gt;{{</a:t>
            </a:r>
            <a:r>
              <a:rPr dirty="0" sz="1050" spc="-4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label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}}&lt;/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09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Component</a:t>
            </a:r>
            <a:r>
              <a:rPr dirty="0" spc="-114"/>
              <a:t> </a:t>
            </a:r>
            <a:r>
              <a:rPr dirty="0" spc="-100"/>
              <a:t>btn</a:t>
            </a:r>
            <a:r>
              <a:rPr dirty="0" spc="-95"/>
              <a:t> </a:t>
            </a:r>
            <a:r>
              <a:rPr dirty="0" spc="-85">
                <a:solidFill>
                  <a:srgbClr val="E1001A"/>
                </a:solidFill>
              </a:rPr>
              <a:t>ready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105">
                <a:solidFill>
                  <a:srgbClr val="E1001A"/>
                </a:solidFill>
              </a:rPr>
              <a:t>to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(re)use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507899"/>
            <a:ext cx="4127500" cy="3504565"/>
            <a:chOff x="612575" y="507899"/>
            <a:chExt cx="4127500" cy="35045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81824" y="3006432"/>
              <a:ext cx="3658235" cy="1005840"/>
            </a:xfrm>
            <a:custGeom>
              <a:avLst/>
              <a:gdLst/>
              <a:ahLst/>
              <a:cxnLst/>
              <a:rect l="l" t="t" r="r" b="b"/>
              <a:pathLst>
                <a:path w="3658235" h="1005839">
                  <a:moveTo>
                    <a:pt x="1280363" y="0"/>
                  </a:moveTo>
                  <a:lnTo>
                    <a:pt x="0" y="0"/>
                  </a:lnTo>
                  <a:lnTo>
                    <a:pt x="0" y="182880"/>
                  </a:lnTo>
                  <a:lnTo>
                    <a:pt x="1280363" y="182880"/>
                  </a:lnTo>
                  <a:lnTo>
                    <a:pt x="1280363" y="0"/>
                  </a:lnTo>
                  <a:close/>
                </a:path>
                <a:path w="3658235" h="1005839">
                  <a:moveTo>
                    <a:pt x="2103462" y="822960"/>
                  </a:moveTo>
                  <a:lnTo>
                    <a:pt x="0" y="822960"/>
                  </a:lnTo>
                  <a:lnTo>
                    <a:pt x="0" y="1005840"/>
                  </a:lnTo>
                  <a:lnTo>
                    <a:pt x="2103462" y="1005840"/>
                  </a:lnTo>
                  <a:lnTo>
                    <a:pt x="2103462" y="822960"/>
                  </a:lnTo>
                  <a:close/>
                </a:path>
                <a:path w="3658235" h="1005839">
                  <a:moveTo>
                    <a:pt x="3109455" y="274320"/>
                  </a:moveTo>
                  <a:lnTo>
                    <a:pt x="0" y="274320"/>
                  </a:lnTo>
                  <a:lnTo>
                    <a:pt x="0" y="457200"/>
                  </a:lnTo>
                  <a:lnTo>
                    <a:pt x="3109455" y="457200"/>
                  </a:lnTo>
                  <a:lnTo>
                    <a:pt x="3109455" y="274320"/>
                  </a:lnTo>
                  <a:close/>
                </a:path>
                <a:path w="3658235" h="1005839">
                  <a:moveTo>
                    <a:pt x="3658184" y="548640"/>
                  </a:moveTo>
                  <a:lnTo>
                    <a:pt x="0" y="548640"/>
                  </a:lnTo>
                  <a:lnTo>
                    <a:pt x="0" y="731520"/>
                  </a:lnTo>
                  <a:lnTo>
                    <a:pt x="3658184" y="731520"/>
                  </a:lnTo>
                  <a:lnTo>
                    <a:pt x="3658184" y="548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3144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n’a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qu’à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ajouter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selector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3371833" y="1351625"/>
            <a:ext cx="73342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btn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121479" y="1331813"/>
            <a:ext cx="19653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partout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où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souhaite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0225" y="1621373"/>
            <a:ext cx="337121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Trebuchet MS"/>
                <a:cs typeface="Trebuchet MS"/>
              </a:rPr>
              <a:t>ajouter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bouton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285">
                <a:latin typeface="Trebuchet MS"/>
                <a:cs typeface="Trebuchet MS"/>
              </a:rPr>
              <a:t>&amp;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bind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@input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spcBef>
                <a:spcPts val="1019"/>
              </a:spcBef>
              <a:buFont typeface="Arial"/>
              <a:buChar char="○"/>
              <a:tabLst>
                <a:tab pos="469265" algn="l"/>
                <a:tab pos="469900" algn="l"/>
              </a:tabLst>
            </a:pPr>
            <a:r>
              <a:rPr dirty="0" sz="1400" b="1">
                <a:latin typeface="Trebuchet MS"/>
                <a:cs typeface="Trebuchet MS"/>
              </a:rPr>
              <a:t>page-list-orders.component.html</a:t>
            </a:r>
            <a:r>
              <a:rPr dirty="0" sz="1400" spc="14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00125" y="2647025"/>
            <a:ext cx="416179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btn</a:t>
            </a:r>
            <a:r>
              <a:rPr dirty="0" sz="1050" spc="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label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add</a:t>
            </a:r>
            <a:r>
              <a:rPr dirty="0" sz="1050" spc="1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an</a:t>
            </a:r>
            <a:r>
              <a:rPr dirty="0" sz="1050" spc="1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order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25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route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add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btn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69125" y="2896189"/>
            <a:ext cx="3683000" cy="112268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200" i="1">
                <a:latin typeface="Courier New"/>
                <a:cs typeface="Courier New"/>
              </a:rPr>
              <a:t>Petit</a:t>
            </a:r>
            <a:r>
              <a:rPr dirty="0" sz="1200" spc="-30" i="1">
                <a:latin typeface="Courier New"/>
                <a:cs typeface="Courier New"/>
              </a:rPr>
              <a:t> </a:t>
            </a:r>
            <a:r>
              <a:rPr dirty="0" sz="1200" i="1">
                <a:latin typeface="Courier New"/>
                <a:cs typeface="Courier New"/>
              </a:rPr>
              <a:t>rappel</a:t>
            </a:r>
            <a:r>
              <a:rPr dirty="0" sz="1200" spc="-25" i="1">
                <a:latin typeface="Courier New"/>
                <a:cs typeface="Courier New"/>
              </a:rPr>
              <a:t> </a:t>
            </a:r>
            <a:r>
              <a:rPr dirty="0" sz="1200" spc="-50" i="1">
                <a:latin typeface="Courier New"/>
                <a:cs typeface="Courier New"/>
              </a:rPr>
              <a:t>:</a:t>
            </a:r>
            <a:endParaRPr sz="1200">
              <a:latin typeface="Courier New"/>
              <a:cs typeface="Courier New"/>
            </a:endParaRPr>
          </a:p>
          <a:p>
            <a:pPr marL="12700" marR="5080">
              <a:lnSpc>
                <a:spcPct val="150000"/>
              </a:lnSpc>
            </a:pPr>
            <a:r>
              <a:rPr dirty="0" sz="1200" i="1">
                <a:latin typeface="Courier New"/>
                <a:cs typeface="Courier New"/>
              </a:rPr>
              <a:t>Si</a:t>
            </a:r>
            <a:r>
              <a:rPr dirty="0" sz="1200" spc="-20" i="1">
                <a:latin typeface="Courier New"/>
                <a:cs typeface="Courier New"/>
              </a:rPr>
              <a:t> </a:t>
            </a:r>
            <a:r>
              <a:rPr dirty="0" sz="1200" i="1">
                <a:latin typeface="Courier New"/>
                <a:cs typeface="Courier New"/>
              </a:rPr>
              <a:t>on</a:t>
            </a:r>
            <a:r>
              <a:rPr dirty="0" sz="1200" spc="-20" i="1">
                <a:latin typeface="Courier New"/>
                <a:cs typeface="Courier New"/>
              </a:rPr>
              <a:t> </a:t>
            </a:r>
            <a:r>
              <a:rPr dirty="0" sz="1200" i="1">
                <a:latin typeface="Courier New"/>
                <a:cs typeface="Courier New"/>
              </a:rPr>
              <a:t>ajoute</a:t>
            </a:r>
            <a:r>
              <a:rPr dirty="0" sz="1200" spc="-20" i="1">
                <a:latin typeface="Courier New"/>
                <a:cs typeface="Courier New"/>
              </a:rPr>
              <a:t> </a:t>
            </a:r>
            <a:r>
              <a:rPr dirty="0" sz="1200" i="1">
                <a:latin typeface="Courier New"/>
                <a:cs typeface="Courier New"/>
              </a:rPr>
              <a:t>un</a:t>
            </a:r>
            <a:r>
              <a:rPr dirty="0" sz="1200" spc="-20" i="1">
                <a:latin typeface="Courier New"/>
                <a:cs typeface="Courier New"/>
              </a:rPr>
              <a:t> </a:t>
            </a:r>
            <a:r>
              <a:rPr dirty="0" sz="1200" i="1">
                <a:latin typeface="Courier New"/>
                <a:cs typeface="Courier New"/>
              </a:rPr>
              <a:t>slash</a:t>
            </a:r>
            <a:r>
              <a:rPr dirty="0" sz="1200" spc="-20" i="1">
                <a:latin typeface="Courier New"/>
                <a:cs typeface="Courier New"/>
              </a:rPr>
              <a:t> </a:t>
            </a:r>
            <a:r>
              <a:rPr dirty="0" sz="1200" i="1">
                <a:latin typeface="Courier New"/>
                <a:cs typeface="Courier New"/>
              </a:rPr>
              <a:t>devant,</a:t>
            </a:r>
            <a:r>
              <a:rPr dirty="0" sz="1200" spc="-20" i="1">
                <a:latin typeface="Courier New"/>
                <a:cs typeface="Courier New"/>
              </a:rPr>
              <a:t> cela</a:t>
            </a:r>
            <a:r>
              <a:rPr dirty="0" sz="1200" spc="-20" i="1">
                <a:latin typeface="Courier New"/>
                <a:cs typeface="Courier New"/>
              </a:rPr>
              <a:t> </a:t>
            </a:r>
            <a:r>
              <a:rPr dirty="0" sz="1200" i="1">
                <a:latin typeface="Courier New"/>
                <a:cs typeface="Courier New"/>
              </a:rPr>
              <a:t>correspond</a:t>
            </a:r>
            <a:r>
              <a:rPr dirty="0" sz="1200" spc="-35" i="1">
                <a:latin typeface="Courier New"/>
                <a:cs typeface="Courier New"/>
              </a:rPr>
              <a:t> </a:t>
            </a:r>
            <a:r>
              <a:rPr dirty="0" sz="1200" i="1">
                <a:latin typeface="Courier New"/>
                <a:cs typeface="Courier New"/>
              </a:rPr>
              <a:t>à</a:t>
            </a:r>
            <a:r>
              <a:rPr dirty="0" sz="1200" spc="-30" i="1">
                <a:latin typeface="Courier New"/>
                <a:cs typeface="Courier New"/>
              </a:rPr>
              <a:t> </a:t>
            </a:r>
            <a:r>
              <a:rPr dirty="0" sz="1200" i="1">
                <a:latin typeface="Courier New"/>
                <a:cs typeface="Courier New"/>
              </a:rPr>
              <a:t>nomdedomaine/add</a:t>
            </a:r>
            <a:r>
              <a:rPr dirty="0" sz="1200" spc="-35" i="1">
                <a:latin typeface="Courier New"/>
                <a:cs typeface="Courier New"/>
              </a:rPr>
              <a:t> </a:t>
            </a:r>
            <a:r>
              <a:rPr dirty="0" sz="1200" i="1">
                <a:latin typeface="Courier New"/>
                <a:cs typeface="Courier New"/>
              </a:rPr>
              <a:t>et</a:t>
            </a:r>
            <a:r>
              <a:rPr dirty="0" sz="1200" spc="-30" i="1">
                <a:latin typeface="Courier New"/>
                <a:cs typeface="Courier New"/>
              </a:rPr>
              <a:t> </a:t>
            </a:r>
            <a:r>
              <a:rPr dirty="0" sz="1200" i="1">
                <a:latin typeface="Courier New"/>
                <a:cs typeface="Courier New"/>
              </a:rPr>
              <a:t>non</a:t>
            </a:r>
            <a:r>
              <a:rPr dirty="0" sz="1200" spc="-30" i="1">
                <a:latin typeface="Courier New"/>
                <a:cs typeface="Courier New"/>
              </a:rPr>
              <a:t> </a:t>
            </a:r>
            <a:r>
              <a:rPr dirty="0" sz="1200" spc="-25" i="1">
                <a:latin typeface="Courier New"/>
                <a:cs typeface="Courier New"/>
              </a:rPr>
              <a:t>pas </a:t>
            </a:r>
            <a:r>
              <a:rPr dirty="0" sz="1200" spc="-10" i="1">
                <a:latin typeface="Courier New"/>
                <a:cs typeface="Courier New"/>
              </a:rPr>
              <a:t>nomdedomaine/orders/add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81825" y="4378025"/>
            <a:ext cx="3305175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 spc="-10" i="1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 spc="-10" i="1">
                <a:solidFill>
                  <a:srgbClr val="559BD6"/>
                </a:solidFill>
                <a:latin typeface="Courier New"/>
                <a:cs typeface="Courier New"/>
              </a:rPr>
              <a:t>app-</a:t>
            </a:r>
            <a:r>
              <a:rPr dirty="0" sz="900" i="1">
                <a:solidFill>
                  <a:srgbClr val="559BD6"/>
                </a:solidFill>
                <a:latin typeface="Courier New"/>
                <a:cs typeface="Courier New"/>
              </a:rPr>
              <a:t>btn</a:t>
            </a:r>
            <a:r>
              <a:rPr dirty="0" sz="900" spc="35" i="1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 i="1">
                <a:solidFill>
                  <a:srgbClr val="9BDCFD"/>
                </a:solidFill>
                <a:latin typeface="Courier New"/>
                <a:cs typeface="Courier New"/>
              </a:rPr>
              <a:t>label</a:t>
            </a:r>
            <a:r>
              <a:rPr dirty="0" sz="900" i="1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i="1">
                <a:solidFill>
                  <a:srgbClr val="CE9178"/>
                </a:solidFill>
                <a:latin typeface="Courier New"/>
                <a:cs typeface="Courier New"/>
              </a:rPr>
              <a:t>"Ajouter"</a:t>
            </a:r>
            <a:r>
              <a:rPr dirty="0" sz="900" spc="40" i="1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 i="1">
                <a:solidFill>
                  <a:srgbClr val="9BDCFD"/>
                </a:solidFill>
                <a:latin typeface="Courier New"/>
                <a:cs typeface="Courier New"/>
              </a:rPr>
              <a:t>route</a:t>
            </a:r>
            <a:r>
              <a:rPr dirty="0" sz="900" spc="-10" i="1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 i="1">
                <a:solidFill>
                  <a:srgbClr val="CE9178"/>
                </a:solidFill>
                <a:latin typeface="Courier New"/>
                <a:cs typeface="Courier New"/>
              </a:rPr>
              <a:t>"/add"</a:t>
            </a:r>
            <a:r>
              <a:rPr dirty="0" sz="900" spc="-10" i="1">
                <a:solidFill>
                  <a:srgbClr val="808080"/>
                </a:solidFill>
                <a:latin typeface="Courier New"/>
                <a:cs typeface="Courier New"/>
              </a:rPr>
              <a:t>&gt;&lt;/</a:t>
            </a:r>
            <a:r>
              <a:rPr dirty="0" sz="900" spc="-10" i="1">
                <a:solidFill>
                  <a:srgbClr val="559BD6"/>
                </a:solidFill>
                <a:latin typeface="Courier New"/>
                <a:cs typeface="Courier New"/>
              </a:rPr>
              <a:t>app-</a:t>
            </a:r>
            <a:r>
              <a:rPr dirty="0" sz="900" spc="-20" i="1">
                <a:solidFill>
                  <a:srgbClr val="559BD6"/>
                </a:solidFill>
                <a:latin typeface="Courier New"/>
                <a:cs typeface="Courier New"/>
              </a:rPr>
              <a:t>btn</a:t>
            </a:r>
            <a:r>
              <a:rPr dirty="0" sz="900" spc="-20" i="1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66983"/>
            <a:ext cx="3863340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25"/>
              <a:t>Commit</a:t>
            </a:r>
            <a:r>
              <a:rPr dirty="0" spc="-140"/>
              <a:t> </a:t>
            </a:r>
            <a:r>
              <a:rPr dirty="0" spc="-45"/>
              <a:t>30</a:t>
            </a:r>
            <a:r>
              <a:rPr dirty="0" spc="-130"/>
              <a:t> </a:t>
            </a:r>
            <a:r>
              <a:rPr dirty="0" spc="-220"/>
              <a:t>:</a:t>
            </a:r>
            <a:r>
              <a:rPr dirty="0" spc="-114"/>
              <a:t> </a:t>
            </a:r>
            <a:r>
              <a:rPr dirty="0" spc="-45">
                <a:solidFill>
                  <a:srgbClr val="E1001A"/>
                </a:solidFill>
              </a:rPr>
              <a:t>Btn</a:t>
            </a:r>
            <a:r>
              <a:rPr dirty="0" spc="-135">
                <a:solidFill>
                  <a:srgbClr val="E1001A"/>
                </a:solidFill>
              </a:rPr>
              <a:t> </a:t>
            </a:r>
            <a:r>
              <a:rPr dirty="0" spc="-40">
                <a:solidFill>
                  <a:srgbClr val="E1001A"/>
                </a:solidFill>
              </a:rPr>
              <a:t>component </a:t>
            </a:r>
            <a:r>
              <a:rPr dirty="0" spc="-85">
                <a:solidFill>
                  <a:srgbClr val="E1001A"/>
                </a:solidFill>
              </a:rPr>
              <a:t>ready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105">
                <a:solidFill>
                  <a:srgbClr val="E1001A"/>
                </a:solidFill>
              </a:rPr>
              <a:t>to </a:t>
            </a:r>
            <a:r>
              <a:rPr dirty="0" spc="-10">
                <a:solidFill>
                  <a:srgbClr val="E1001A"/>
                </a:solidFill>
              </a:rPr>
              <a:t>(re)use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51530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30 </a:t>
            </a:r>
            <a:r>
              <a:rPr dirty="0" sz="1400">
                <a:latin typeface="Trebuchet MS"/>
                <a:cs typeface="Trebuchet MS"/>
              </a:rPr>
              <a:t>concernant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btn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réutilisable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8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24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-80"/>
              <a:t>Tp</a:t>
            </a:r>
            <a:r>
              <a:rPr dirty="0" spc="-130"/>
              <a:t> </a:t>
            </a:r>
            <a:r>
              <a:rPr dirty="0"/>
              <a:t>sur</a:t>
            </a:r>
            <a:r>
              <a:rPr dirty="0" spc="-125"/>
              <a:t> </a:t>
            </a:r>
            <a:r>
              <a:rPr dirty="0" spc="-35"/>
              <a:t>la</a:t>
            </a:r>
            <a:r>
              <a:rPr dirty="0" spc="-130"/>
              <a:t> </a:t>
            </a:r>
            <a:r>
              <a:rPr dirty="0" spc="-90"/>
              <a:t>partie</a:t>
            </a:r>
            <a:r>
              <a:rPr dirty="0" spc="-125"/>
              <a:t> </a:t>
            </a:r>
            <a:r>
              <a:rPr dirty="0" spc="-20"/>
              <a:t>clients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5825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Fournitures</a:t>
            </a:r>
            <a:r>
              <a:rPr dirty="0" spc="-105"/>
              <a:t> </a:t>
            </a:r>
            <a:r>
              <a:rPr dirty="0" spc="-75"/>
              <a:t>du</a:t>
            </a:r>
            <a:r>
              <a:rPr dirty="0" spc="-105"/>
              <a:t> </a:t>
            </a:r>
            <a:r>
              <a:rPr dirty="0" spc="-25"/>
              <a:t>tp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67388"/>
            <a:ext cx="607631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Une</a:t>
            </a:r>
            <a:r>
              <a:rPr dirty="0" sz="1400" spc="3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interface</a:t>
            </a:r>
            <a:r>
              <a:rPr dirty="0" sz="1400" spc="3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client-i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comportant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(un model qui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implémente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client-i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state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stateClient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</a:t>
            </a:r>
            <a:r>
              <a:rPr dirty="0" sz="1400" b="1">
                <a:latin typeface="Trebuchet MS"/>
                <a:cs typeface="Trebuchet MS"/>
              </a:rPr>
              <a:t>enum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state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ACTIVE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INACTIVE)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taux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tva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4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id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name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Total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ht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Email</a:t>
            </a:r>
            <a:r>
              <a:rPr dirty="0" sz="1400" spc="37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(veriﬁer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db.json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propriétés)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présentes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totalTTC()</a:t>
            </a:r>
            <a:r>
              <a:rPr dirty="0" sz="1400" spc="-10">
                <a:latin typeface="Trebuchet MS"/>
                <a:cs typeface="Trebuchet MS"/>
              </a:rPr>
              <a:t> (méthode)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5825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Fournitures</a:t>
            </a:r>
            <a:r>
              <a:rPr dirty="0" spc="-105"/>
              <a:t> </a:t>
            </a:r>
            <a:r>
              <a:rPr dirty="0" spc="-75"/>
              <a:t>du</a:t>
            </a:r>
            <a:r>
              <a:rPr dirty="0" spc="-105"/>
              <a:t> </a:t>
            </a:r>
            <a:r>
              <a:rPr dirty="0" spc="-25"/>
              <a:t>tp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67388"/>
            <a:ext cx="5946140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Une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fake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api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pour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spc="-35" b="1">
                <a:latin typeface="Trebuchet MS"/>
                <a:cs typeface="Trebuchet MS"/>
              </a:rPr>
              <a:t>récupérer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des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objets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json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correspondant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à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notre interface/model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Un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service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pour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faire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des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appels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spc="-20" b="1">
                <a:latin typeface="Trebuchet MS"/>
                <a:cs typeface="Trebuchet MS"/>
              </a:rPr>
              <a:t>http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Une</a:t>
            </a:r>
            <a:r>
              <a:rPr dirty="0" sz="1400" spc="4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liste</a:t>
            </a:r>
            <a:r>
              <a:rPr dirty="0" sz="1400" spc="5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des</a:t>
            </a:r>
            <a:r>
              <a:rPr dirty="0" sz="1400" spc="5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clients</a:t>
            </a:r>
            <a:r>
              <a:rPr dirty="0" sz="1400" spc="5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sur</a:t>
            </a:r>
            <a:r>
              <a:rPr dirty="0" sz="1400" spc="50" b="1">
                <a:latin typeface="Trebuchet MS"/>
                <a:cs typeface="Trebuchet MS"/>
              </a:rPr>
              <a:t> </a:t>
            </a:r>
            <a:r>
              <a:rPr dirty="0" sz="1400" spc="-35" b="1">
                <a:latin typeface="Trebuchet MS"/>
                <a:cs typeface="Trebuchet MS"/>
              </a:rPr>
              <a:t>le</a:t>
            </a:r>
            <a:r>
              <a:rPr dirty="0" sz="1400" spc="5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path</a:t>
            </a:r>
            <a:r>
              <a:rPr dirty="0" sz="1400" spc="4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localhost/clients</a:t>
            </a:r>
            <a:r>
              <a:rPr dirty="0" sz="1400" spc="50" b="1">
                <a:latin typeface="Trebuchet MS"/>
                <a:cs typeface="Trebuchet MS"/>
              </a:rPr>
              <a:t> </a:t>
            </a:r>
            <a:r>
              <a:rPr dirty="0" sz="1400" spc="-145" b="1">
                <a:latin typeface="Trebuchet MS"/>
                <a:cs typeface="Trebuchet MS"/>
              </a:rPr>
              <a:t>‘</a:t>
            </a:r>
            <a:r>
              <a:rPr dirty="0" sz="1400" spc="5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‘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2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class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90" b="1">
                <a:latin typeface="Trebuchet MS"/>
                <a:cs typeface="Trebuchet MS"/>
              </a:rPr>
              <a:t>css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pour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55" b="1">
                <a:latin typeface="Trebuchet MS"/>
                <a:cs typeface="Trebuchet MS"/>
              </a:rPr>
              <a:t>nos</a:t>
            </a:r>
            <a:r>
              <a:rPr dirty="0" sz="1400" spc="-5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states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8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25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-85"/>
              <a:t>Formulaire</a:t>
            </a:r>
            <a:r>
              <a:rPr dirty="0" spc="-125"/>
              <a:t> </a:t>
            </a:r>
            <a:r>
              <a:rPr dirty="0" spc="-145"/>
              <a:t>&amp;</a:t>
            </a:r>
            <a:r>
              <a:rPr dirty="0" spc="-125"/>
              <a:t> </a:t>
            </a:r>
            <a:r>
              <a:rPr dirty="0" spc="-55"/>
              <a:t>addOrder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25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Créer</a:t>
            </a:r>
            <a:r>
              <a:rPr dirty="0" spc="-110"/>
              <a:t> </a:t>
            </a:r>
            <a:r>
              <a:rPr dirty="0" spc="-95"/>
              <a:t>un</a:t>
            </a:r>
            <a:r>
              <a:rPr dirty="0" spc="-110"/>
              <a:t> </a:t>
            </a:r>
            <a:r>
              <a:rPr dirty="0" spc="-80"/>
              <a:t>formulaire </a:t>
            </a:r>
            <a:r>
              <a:rPr dirty="0" spc="-45">
                <a:solidFill>
                  <a:srgbClr val="E1001A"/>
                </a:solidFill>
              </a:rPr>
              <a:t>(re)utilisable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-4774" y="507899"/>
            <a:ext cx="1762125" cy="4563110"/>
            <a:chOff x="-4774" y="507899"/>
            <a:chExt cx="1762125" cy="45631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12" y="4156474"/>
              <a:ext cx="1752600" cy="909319"/>
            </a:xfrm>
            <a:custGeom>
              <a:avLst/>
              <a:gdLst/>
              <a:ahLst/>
              <a:cxnLst/>
              <a:rect l="l" t="t" r="r" b="b"/>
              <a:pathLst>
                <a:path w="1752600" h="909320">
                  <a:moveTo>
                    <a:pt x="1752599" y="909299"/>
                  </a:moveTo>
                  <a:lnTo>
                    <a:pt x="0" y="909299"/>
                  </a:lnTo>
                  <a:lnTo>
                    <a:pt x="0" y="0"/>
                  </a:lnTo>
                  <a:lnTo>
                    <a:pt x="1752599" y="0"/>
                  </a:lnTo>
                  <a:lnTo>
                    <a:pt x="1752599" y="9092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2" y="4156474"/>
              <a:ext cx="1752600" cy="909319"/>
            </a:xfrm>
            <a:custGeom>
              <a:avLst/>
              <a:gdLst/>
              <a:ahLst/>
              <a:cxnLst/>
              <a:rect l="l" t="t" r="r" b="b"/>
              <a:pathLst>
                <a:path w="1752600" h="909320">
                  <a:moveTo>
                    <a:pt x="0" y="0"/>
                  </a:moveTo>
                  <a:lnTo>
                    <a:pt x="1752599" y="0"/>
                  </a:lnTo>
                  <a:lnTo>
                    <a:pt x="1752599" y="909299"/>
                  </a:lnTo>
                  <a:lnTo>
                    <a:pt x="0" y="909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0" y="1623224"/>
            <a:ext cx="1752600" cy="909319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ts val="1680"/>
              </a:lnSpc>
            </a:pPr>
            <a:r>
              <a:rPr dirty="0" sz="1400" spc="-25">
                <a:latin typeface="Arial"/>
                <a:cs typeface="Arial"/>
              </a:rPr>
              <a:t>Ts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840"/>
              </a:lnSpc>
            </a:pPr>
            <a:r>
              <a:rPr dirty="0" sz="700">
                <a:latin typeface="Arial"/>
                <a:cs typeface="Arial"/>
              </a:rPr>
              <a:t>Public</a:t>
            </a:r>
            <a:r>
              <a:rPr dirty="0" sz="700" spc="-2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item</a:t>
            </a:r>
            <a:r>
              <a:rPr dirty="0" sz="700" spc="-1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=</a:t>
            </a:r>
            <a:r>
              <a:rPr dirty="0" sz="700" spc="-2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new</a:t>
            </a:r>
            <a:r>
              <a:rPr dirty="0" sz="700" spc="-15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Order()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888625" y="1623224"/>
            <a:ext cx="1752600" cy="909319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710"/>
              </a:spcBef>
            </a:pPr>
            <a:r>
              <a:rPr dirty="0" sz="1400" spc="-20"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  <a:p>
            <a:pPr marL="116839" marR="744220" indent="-31750">
              <a:lnSpc>
                <a:spcPts val="1050"/>
              </a:lnSpc>
              <a:spcBef>
                <a:spcPts val="875"/>
              </a:spcBef>
            </a:pPr>
            <a:r>
              <a:rPr dirty="0" sz="900" spc="-10">
                <a:latin typeface="Arial"/>
                <a:cs typeface="Arial"/>
              </a:rPr>
              <a:t>&lt;app-form-order </a:t>
            </a:r>
            <a:r>
              <a:rPr dirty="0" sz="900">
                <a:latin typeface="Arial"/>
                <a:cs typeface="Arial"/>
              </a:rPr>
              <a:t>[init]=”new</a:t>
            </a:r>
            <a:r>
              <a:rPr dirty="0" sz="900" spc="-55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Order”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19"/>
              </a:lnSpc>
            </a:pPr>
            <a:r>
              <a:rPr dirty="0" sz="900" spc="-10">
                <a:latin typeface="Arial"/>
                <a:cs typeface="Arial"/>
              </a:rPr>
              <a:t>(submitted)=”add($event)”&gt;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66050" y="1331813"/>
            <a:ext cx="12858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Trebuchet MS"/>
                <a:cs typeface="Trebuchet MS"/>
              </a:rPr>
              <a:t>Page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55" b="1">
                <a:latin typeface="Trebuchet MS"/>
                <a:cs typeface="Trebuchet MS"/>
              </a:rPr>
              <a:t>add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order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44900" y="2598438"/>
            <a:ext cx="1295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Trebuchet MS"/>
                <a:cs typeface="Trebuchet MS"/>
              </a:rPr>
              <a:t>Page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edit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order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41400" y="3865063"/>
            <a:ext cx="9448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Trebuchet MS"/>
                <a:cs typeface="Trebuchet MS"/>
              </a:rPr>
              <a:t>Form</a:t>
            </a:r>
            <a:r>
              <a:rPr dirty="0" sz="1400" spc="-9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order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0" y="2889849"/>
            <a:ext cx="1752600" cy="909319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170815" rIns="0" bIns="0" rtlCol="0" vert="horz">
            <a:spAutoFit/>
          </a:bodyPr>
          <a:lstStyle/>
          <a:p>
            <a:pPr marL="85725">
              <a:lnSpc>
                <a:spcPts val="1680"/>
              </a:lnSpc>
              <a:spcBef>
                <a:spcPts val="1345"/>
              </a:spcBef>
            </a:pPr>
            <a:r>
              <a:rPr dirty="0" sz="1400" spc="-25">
                <a:latin typeface="Arial"/>
                <a:cs typeface="Arial"/>
              </a:rPr>
              <a:t>Ts</a:t>
            </a:r>
            <a:endParaRPr sz="1400">
              <a:latin typeface="Arial"/>
              <a:cs typeface="Arial"/>
            </a:endParaRPr>
          </a:p>
          <a:p>
            <a:pPr marL="85725" marR="225425">
              <a:lnSpc>
                <a:spcPts val="830"/>
              </a:lnSpc>
              <a:spcBef>
                <a:spcPts val="35"/>
              </a:spcBef>
            </a:pPr>
            <a:r>
              <a:rPr dirty="0" sz="700">
                <a:latin typeface="Arial"/>
                <a:cs typeface="Arial"/>
              </a:rPr>
              <a:t>Public</a:t>
            </a:r>
            <a:r>
              <a:rPr dirty="0" sz="700" spc="-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item$ = </a:t>
            </a:r>
            <a:r>
              <a:rPr dirty="0" sz="700" spc="-10">
                <a:latin typeface="Arial"/>
                <a:cs typeface="Arial"/>
              </a:rPr>
              <a:t>l’observable</a:t>
            </a:r>
            <a:r>
              <a:rPr dirty="0" sz="700">
                <a:latin typeface="Arial"/>
                <a:cs typeface="Arial"/>
              </a:rPr>
              <a:t> return </a:t>
            </a:r>
            <a:r>
              <a:rPr dirty="0" sz="700" spc="-25">
                <a:latin typeface="Arial"/>
                <a:cs typeface="Arial"/>
              </a:rPr>
              <a:t>by</a:t>
            </a:r>
            <a:r>
              <a:rPr dirty="0" sz="700" spc="50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http.getItemById(id)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888625" y="2889849"/>
            <a:ext cx="1752600" cy="909319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9525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750"/>
              </a:spcBef>
            </a:pPr>
            <a:r>
              <a:rPr dirty="0" sz="1300" spc="-20">
                <a:latin typeface="Arial"/>
                <a:cs typeface="Arial"/>
              </a:rPr>
              <a:t>Html</a:t>
            </a:r>
            <a:endParaRPr sz="1300">
              <a:latin typeface="Arial"/>
              <a:cs typeface="Arial"/>
            </a:endParaRPr>
          </a:p>
          <a:p>
            <a:pPr marL="116839" marR="585470" indent="-31750">
              <a:lnSpc>
                <a:spcPts val="1050"/>
              </a:lnSpc>
              <a:spcBef>
                <a:spcPts val="915"/>
              </a:spcBef>
            </a:pPr>
            <a:r>
              <a:rPr dirty="0" sz="900" spc="-10">
                <a:latin typeface="Arial"/>
                <a:cs typeface="Arial"/>
              </a:rPr>
              <a:t>&lt;app-form-order [init]=”order</a:t>
            </a:r>
            <a:r>
              <a:rPr dirty="0" sz="900" spc="65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existant”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19"/>
              </a:lnSpc>
            </a:pPr>
            <a:r>
              <a:rPr dirty="0" sz="900" spc="-10">
                <a:latin typeface="Arial"/>
                <a:cs typeface="Arial"/>
              </a:rPr>
              <a:t>(submitted)=”update($event)”&gt;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90487" y="4156474"/>
            <a:ext cx="1752600" cy="909319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300" spc="-20">
                <a:latin typeface="Arial"/>
                <a:cs typeface="Arial"/>
              </a:rPr>
              <a:t>Html</a:t>
            </a:r>
            <a:endParaRPr sz="13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855"/>
              </a:spcBef>
            </a:pPr>
            <a:r>
              <a:rPr dirty="0" sz="1000">
                <a:latin typeface="Arial"/>
                <a:cs typeface="Arial"/>
              </a:rPr>
              <a:t>Formulaire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html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-12" y="4234125"/>
            <a:ext cx="1748155" cy="61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Ts</a:t>
            </a:r>
            <a:endParaRPr sz="1400">
              <a:latin typeface="Arial"/>
              <a:cs typeface="Arial"/>
            </a:endParaRPr>
          </a:p>
          <a:p>
            <a:pPr marL="85725" marR="591820">
              <a:lnSpc>
                <a:spcPts val="1050"/>
              </a:lnSpc>
              <a:spcBef>
                <a:spcPts val="875"/>
              </a:spcBef>
            </a:pPr>
            <a:r>
              <a:rPr dirty="0" sz="900">
                <a:latin typeface="Arial"/>
                <a:cs typeface="Arial"/>
              </a:rPr>
              <a:t>@Input()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init </a:t>
            </a:r>
            <a:r>
              <a:rPr dirty="0" sz="900">
                <a:latin typeface="Arial"/>
                <a:cs typeface="Arial"/>
              </a:rPr>
              <a:t>@Output()</a:t>
            </a:r>
            <a:r>
              <a:rPr dirty="0" sz="900" spc="-45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submitted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264543" y="1872638"/>
            <a:ext cx="3201670" cy="2372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Problématique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même </a:t>
            </a:r>
            <a:r>
              <a:rPr dirty="0" sz="1400">
                <a:latin typeface="Trebuchet MS"/>
                <a:cs typeface="Trebuchet MS"/>
              </a:rPr>
              <a:t>formulaire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doit</a:t>
            </a:r>
            <a:r>
              <a:rPr dirty="0" sz="1400" spc="-50">
                <a:latin typeface="Trebuchet MS"/>
                <a:cs typeface="Trebuchet MS"/>
              </a:rPr>
              <a:t> être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réutilisable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sur </a:t>
            </a:r>
            <a:r>
              <a:rPr dirty="0" sz="1400">
                <a:latin typeface="Trebuchet MS"/>
                <a:cs typeface="Trebuchet MS"/>
              </a:rPr>
              <a:t>plusieurs</a:t>
            </a:r>
            <a:r>
              <a:rPr dirty="0" sz="1400" spc="31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pages.</a:t>
            </a:r>
            <a:endParaRPr sz="1400">
              <a:latin typeface="Trebuchet MS"/>
              <a:cs typeface="Trebuchet MS"/>
            </a:endParaRPr>
          </a:p>
          <a:p>
            <a:pPr marL="347980" marR="9525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Aussi,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verra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n’est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ce </a:t>
            </a:r>
            <a:r>
              <a:rPr dirty="0" sz="1400" spc="50">
                <a:latin typeface="Trebuchet MS"/>
                <a:cs typeface="Trebuchet MS"/>
              </a:rPr>
              <a:t>composant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fait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appel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au </a:t>
            </a:r>
            <a:r>
              <a:rPr dirty="0" sz="1400">
                <a:latin typeface="Trebuchet MS"/>
                <a:cs typeface="Trebuchet MS"/>
              </a:rPr>
              <a:t>service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dédié.</a:t>
            </a:r>
            <a:endParaRPr sz="1400">
              <a:latin typeface="Trebuchet MS"/>
              <a:cs typeface="Trebuchet MS"/>
            </a:endParaRPr>
          </a:p>
          <a:p>
            <a:pPr algn="just" marL="348615" marR="250825" indent="-336550">
              <a:lnSpc>
                <a:spcPct val="100000"/>
              </a:lnSpc>
              <a:buFont typeface="Arial"/>
              <a:buChar char="●"/>
              <a:tabLst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components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ordersModule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80">
                <a:latin typeface="Trebuchet MS"/>
                <a:cs typeface="Trebuchet MS"/>
              </a:rPr>
              <a:t>et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génère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formulaire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2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2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-20" b="1">
                <a:latin typeface="Trebuchet MS"/>
                <a:cs typeface="Trebuchet MS"/>
              </a:rPr>
              <a:t> form-</a:t>
            </a:r>
            <a:r>
              <a:rPr dirty="0" sz="1400" spc="-10" b="1">
                <a:latin typeface="Trebuchet MS"/>
                <a:cs typeface="Trebuchet MS"/>
              </a:rPr>
              <a:t>order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3992650" y="1472149"/>
            <a:ext cx="3810" cy="3560445"/>
          </a:xfrm>
          <a:custGeom>
            <a:avLst/>
            <a:gdLst/>
            <a:ahLst/>
            <a:cxnLst/>
            <a:rect l="l" t="t" r="r" b="b"/>
            <a:pathLst>
              <a:path w="3810" h="3560445">
                <a:moveTo>
                  <a:pt x="0" y="0"/>
                </a:moveTo>
                <a:lnTo>
                  <a:pt x="3599" y="35603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14025" y="718604"/>
            <a:ext cx="8788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95" b="1">
                <a:latin typeface="Calibri"/>
                <a:cs typeface="Calibri"/>
              </a:rPr>
              <a:t>En</a:t>
            </a:r>
            <a:r>
              <a:rPr dirty="0" sz="1200" spc="65" b="1">
                <a:latin typeface="Calibri"/>
                <a:cs typeface="Calibri"/>
              </a:rPr>
              <a:t> </a:t>
            </a:r>
            <a:r>
              <a:rPr dirty="0" sz="1200" spc="150" b="1">
                <a:latin typeface="Calibri"/>
                <a:cs typeface="Calibri"/>
              </a:rPr>
              <a:t>résumé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">
              <a:lnSpc>
                <a:spcPts val="1550"/>
              </a:lnSpc>
            </a:pPr>
            <a:fld id="{81D60167-4931-47E6-BA6A-407CBD079E47}" type="slidenum">
              <a:rPr dirty="0" spc="40"/>
              <a:t>240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7474" y="1338798"/>
            <a:ext cx="2492375" cy="1027430"/>
          </a:xfrm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195"/>
              </a:spcBef>
            </a:pPr>
            <a:r>
              <a:rPr dirty="0" sz="2200" b="0">
                <a:solidFill>
                  <a:srgbClr val="000000"/>
                </a:solidFill>
                <a:latin typeface="Trebuchet MS"/>
                <a:cs typeface="Trebuchet MS"/>
              </a:rPr>
              <a:t>page-add-</a:t>
            </a:r>
            <a:r>
              <a:rPr dirty="0" sz="2200" spc="-10" b="0">
                <a:solidFill>
                  <a:srgbClr val="000000"/>
                </a:solidFill>
                <a:latin typeface="Trebuchet MS"/>
                <a:cs typeface="Trebuchet MS"/>
              </a:rPr>
              <a:t>order </a:t>
            </a:r>
            <a:r>
              <a:rPr dirty="0" sz="2200" spc="100" b="0">
                <a:solidFill>
                  <a:srgbClr val="000000"/>
                </a:solidFill>
                <a:latin typeface="Trebuchet MS"/>
                <a:cs typeface="Trebuchet MS"/>
              </a:rPr>
              <a:t>passe</a:t>
            </a:r>
            <a:r>
              <a:rPr dirty="0" sz="2200" spc="-14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200" spc="114" b="0">
                <a:solidFill>
                  <a:srgbClr val="000000"/>
                </a:solidFill>
                <a:latin typeface="Trebuchet MS"/>
                <a:cs typeface="Trebuchet MS"/>
              </a:rPr>
              <a:t>un</a:t>
            </a:r>
            <a:r>
              <a:rPr dirty="0" sz="2200" spc="-14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200" b="0">
                <a:solidFill>
                  <a:srgbClr val="000000"/>
                </a:solidFill>
                <a:latin typeface="Trebuchet MS"/>
                <a:cs typeface="Trebuchet MS"/>
              </a:rPr>
              <a:t>new</a:t>
            </a:r>
            <a:r>
              <a:rPr dirty="0" sz="2200" spc="-14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200" spc="-10" b="0">
                <a:solidFill>
                  <a:srgbClr val="000000"/>
                </a:solidFill>
                <a:latin typeface="Trebuchet MS"/>
                <a:cs typeface="Trebuchet MS"/>
              </a:rPr>
              <a:t>order </a:t>
            </a:r>
            <a:r>
              <a:rPr dirty="0" sz="2200" b="0">
                <a:solidFill>
                  <a:srgbClr val="000000"/>
                </a:solidFill>
                <a:latin typeface="Trebuchet MS"/>
                <a:cs typeface="Trebuchet MS"/>
              </a:rPr>
              <a:t>à</a:t>
            </a:r>
            <a:r>
              <a:rPr dirty="0" sz="2200" spc="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200" b="0">
                <a:solidFill>
                  <a:srgbClr val="000000"/>
                </a:solidFill>
                <a:latin typeface="Trebuchet MS"/>
                <a:cs typeface="Trebuchet MS"/>
              </a:rPr>
              <a:t>app-form-</a:t>
            </a:r>
            <a:r>
              <a:rPr dirty="0" sz="2200" spc="-10" b="0">
                <a:solidFill>
                  <a:srgbClr val="000000"/>
                </a:solidFill>
                <a:latin typeface="Trebuchet MS"/>
                <a:cs typeface="Trebuchet MS"/>
              </a:rPr>
              <a:t>order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67474" y="2824699"/>
            <a:ext cx="1997710" cy="13608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195"/>
              </a:spcBef>
            </a:pPr>
            <a:r>
              <a:rPr dirty="0" sz="2200">
                <a:latin typeface="Trebuchet MS"/>
                <a:cs typeface="Trebuchet MS"/>
              </a:rPr>
              <a:t>page-</a:t>
            </a:r>
            <a:r>
              <a:rPr dirty="0" sz="2200" spc="-25">
                <a:latin typeface="Trebuchet MS"/>
                <a:cs typeface="Trebuchet MS"/>
              </a:rPr>
              <a:t>edit-</a:t>
            </a:r>
            <a:r>
              <a:rPr dirty="0" sz="2200" spc="-10">
                <a:latin typeface="Trebuchet MS"/>
                <a:cs typeface="Trebuchet MS"/>
              </a:rPr>
              <a:t>order </a:t>
            </a:r>
            <a:r>
              <a:rPr dirty="0" sz="2200" spc="100">
                <a:latin typeface="Trebuchet MS"/>
                <a:cs typeface="Trebuchet MS"/>
              </a:rPr>
              <a:t>passe</a:t>
            </a:r>
            <a:r>
              <a:rPr dirty="0" sz="2200" spc="-135">
                <a:latin typeface="Trebuchet MS"/>
                <a:cs typeface="Trebuchet MS"/>
              </a:rPr>
              <a:t> </a:t>
            </a:r>
            <a:r>
              <a:rPr dirty="0" sz="2200" spc="114">
                <a:latin typeface="Trebuchet MS"/>
                <a:cs typeface="Trebuchet MS"/>
              </a:rPr>
              <a:t>un</a:t>
            </a:r>
            <a:r>
              <a:rPr dirty="0" sz="2200" spc="-135">
                <a:latin typeface="Trebuchet MS"/>
                <a:cs typeface="Trebuchet MS"/>
              </a:rPr>
              <a:t> </a:t>
            </a:r>
            <a:r>
              <a:rPr dirty="0" sz="2200" spc="-10">
                <a:latin typeface="Trebuchet MS"/>
                <a:cs typeface="Trebuchet MS"/>
              </a:rPr>
              <a:t>order </a:t>
            </a:r>
            <a:r>
              <a:rPr dirty="0" sz="2200">
                <a:latin typeface="Trebuchet MS"/>
                <a:cs typeface="Trebuchet MS"/>
              </a:rPr>
              <a:t>existant</a:t>
            </a:r>
            <a:r>
              <a:rPr dirty="0" sz="2200" spc="100">
                <a:latin typeface="Trebuchet MS"/>
                <a:cs typeface="Trebuchet MS"/>
              </a:rPr>
              <a:t> </a:t>
            </a:r>
            <a:r>
              <a:rPr dirty="0" sz="2200" spc="-50">
                <a:latin typeface="Trebuchet MS"/>
                <a:cs typeface="Trebuchet MS"/>
              </a:rPr>
              <a:t>à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530"/>
              </a:lnSpc>
            </a:pPr>
            <a:r>
              <a:rPr dirty="0" sz="2200">
                <a:latin typeface="Trebuchet MS"/>
                <a:cs typeface="Trebuchet MS"/>
              </a:rPr>
              <a:t>app-</a:t>
            </a:r>
            <a:r>
              <a:rPr dirty="0" sz="2200" spc="-25">
                <a:latin typeface="Trebuchet MS"/>
                <a:cs typeface="Trebuchet MS"/>
              </a:rPr>
              <a:t>edit-</a:t>
            </a:r>
            <a:r>
              <a:rPr dirty="0" sz="2200" spc="-10">
                <a:latin typeface="Trebuchet MS"/>
                <a:cs typeface="Trebuchet MS"/>
              </a:rPr>
              <a:t>order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325" y="2227586"/>
            <a:ext cx="1862455" cy="157861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04" b="1">
                <a:solidFill>
                  <a:srgbClr val="E1001A"/>
                </a:solidFill>
                <a:latin typeface="Trebuchet MS"/>
                <a:cs typeface="Trebuchet MS"/>
              </a:rPr>
              <a:t>0.10</a:t>
            </a:r>
            <a:endParaRPr sz="7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2400" spc="-10" b="1">
                <a:solidFill>
                  <a:srgbClr val="434343"/>
                </a:solidFill>
                <a:latin typeface="Trebuchet MS"/>
                <a:cs typeface="Trebuchet MS"/>
              </a:rPr>
              <a:t>EcmaScript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ts val="1550"/>
              </a:lnSpc>
            </a:pPr>
            <a:fld id="{81D60167-4931-47E6-BA6A-407CBD079E47}" type="slidenum">
              <a:rPr dirty="0" spc="40"/>
              <a:t>22</a:t>
            </a:fld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05781" y="4319434"/>
            <a:ext cx="31242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35">
                <a:solidFill>
                  <a:srgbClr val="999999"/>
                </a:solidFill>
                <a:latin typeface="Trebuchet MS"/>
                <a:cs typeface="Trebuchet MS"/>
              </a:rPr>
              <a:t>250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700" y="168607"/>
            <a:ext cx="40062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Html</a:t>
            </a:r>
            <a:r>
              <a:rPr dirty="0" spc="-105"/>
              <a:t> </a:t>
            </a:r>
            <a:r>
              <a:rPr dirty="0" spc="-145"/>
              <a:t>&amp;</a:t>
            </a:r>
            <a:r>
              <a:rPr dirty="0" spc="-105"/>
              <a:t> </a:t>
            </a:r>
            <a:r>
              <a:rPr dirty="0"/>
              <a:t>ts</a:t>
            </a:r>
            <a:r>
              <a:rPr dirty="0" spc="-100"/>
              <a:t> </a:t>
            </a:r>
            <a:r>
              <a:rPr dirty="0" spc="-75"/>
              <a:t>de</a:t>
            </a:r>
            <a:r>
              <a:rPr dirty="0" spc="-90"/>
              <a:t> </a:t>
            </a:r>
            <a:r>
              <a:rPr dirty="0" spc="-110"/>
              <a:t>notre</a:t>
            </a:r>
            <a:r>
              <a:rPr dirty="0" spc="-100"/>
              <a:t> </a:t>
            </a:r>
            <a:r>
              <a:rPr dirty="0" spc="-55"/>
              <a:t>formulaire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011950" y="0"/>
            <a:ext cx="3416300" cy="2332990"/>
            <a:chOff x="1011950" y="0"/>
            <a:chExt cx="3416300" cy="23329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9675" y="0"/>
              <a:ext cx="758001" cy="7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11950" y="2210527"/>
              <a:ext cx="63500" cy="121920"/>
            </a:xfrm>
            <a:custGeom>
              <a:avLst/>
              <a:gdLst/>
              <a:ahLst/>
              <a:cxnLst/>
              <a:rect l="l" t="t" r="r" b="b"/>
              <a:pathLst>
                <a:path w="63500" h="121919">
                  <a:moveTo>
                    <a:pt x="62875" y="121919"/>
                  </a:moveTo>
                  <a:lnTo>
                    <a:pt x="0" y="121919"/>
                  </a:lnTo>
                  <a:lnTo>
                    <a:pt x="0" y="0"/>
                  </a:lnTo>
                  <a:lnTo>
                    <a:pt x="62875" y="0"/>
                  </a:lnTo>
                  <a:lnTo>
                    <a:pt x="62875" y="121919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81025" y="752412"/>
            <a:ext cx="1892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0" b="1">
                <a:latin typeface="Trebuchet MS"/>
                <a:cs typeface="Trebuchet MS"/>
              </a:rPr>
              <a:t>ts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11950" y="1217750"/>
          <a:ext cx="3195320" cy="617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1570"/>
                <a:gridCol w="377190"/>
                <a:gridCol w="1226185"/>
                <a:gridCol w="459740"/>
              </a:tblGrid>
              <a:tr h="143510">
                <a:tc gridSpan="4">
                  <a:txBody>
                    <a:bodyPr/>
                    <a:lstStyle/>
                    <a:p>
                      <a:pPr>
                        <a:lnSpc>
                          <a:spcPts val="930"/>
                        </a:lnSpc>
                      </a:pPr>
                      <a:r>
                        <a:rPr dirty="0" sz="80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export</a:t>
                      </a:r>
                      <a:r>
                        <a:rPr dirty="0" sz="800" spc="6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dirty="0" sz="800" spc="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FormOrderComponent</a:t>
                      </a:r>
                      <a:r>
                        <a:rPr dirty="0" sz="800" spc="235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implements</a:t>
                      </a:r>
                      <a:r>
                        <a:rPr dirty="0" sz="800" spc="12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OnInit</a:t>
                      </a:r>
                      <a:r>
                        <a:rPr dirty="0" sz="800" spc="-35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5100">
                <a:tc gridSpan="3"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0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r>
                        <a:rPr dirty="0" sz="800" spc="10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states</a:t>
                      </a:r>
                      <a:r>
                        <a:rPr dirty="0" sz="800" spc="13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dirty="0" sz="800" spc="4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 spc="-10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Object</a:t>
                      </a:r>
                      <a:r>
                        <a:rPr dirty="0" sz="80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dirty="0" sz="800" spc="-10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values</a:t>
                      </a:r>
                      <a:r>
                        <a:rPr dirty="0" sz="800" spc="-385">
                          <a:solidFill>
                            <a:srgbClr val="50FA7A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dirty="0" sz="800" spc="-10" i="1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StateOrder</a:t>
                      </a:r>
                      <a:r>
                        <a:rPr dirty="0" sz="80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);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B="0" marT="1778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165100">
                <a:tc gridSpan="2"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0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@</a:t>
                      </a:r>
                      <a:r>
                        <a:rPr dirty="0" sz="80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r>
                        <a:rPr dirty="0" sz="800" spc="-405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r>
                        <a:rPr dirty="0" sz="800" spc="2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init</a:t>
                      </a:r>
                      <a:r>
                        <a:rPr dirty="0" sz="800" spc="-37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!:</a:t>
                      </a:r>
                      <a:r>
                        <a:rPr dirty="0" sz="800" spc="7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Order</a:t>
                      </a:r>
                      <a:r>
                        <a:rPr dirty="0" sz="800" spc="-40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B="0" marT="1778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3510">
                <a:tc>
                  <a:txBody>
                    <a:bodyPr/>
                    <a:lstStyle/>
                    <a:p>
                      <a:pPr marL="125730">
                        <a:lnSpc>
                          <a:spcPts val="890"/>
                        </a:lnSpc>
                        <a:spcBef>
                          <a:spcPts val="140"/>
                        </a:spcBef>
                      </a:pPr>
                      <a:r>
                        <a:rPr dirty="0" sz="800" spc="-1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constructor</a:t>
                      </a:r>
                      <a:r>
                        <a:rPr dirty="0" sz="800" spc="-30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r>
                        <a:rPr dirty="0" sz="800" spc="4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800" spc="-2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{}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B="0" marT="1778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1011950" y="2045064"/>
            <a:ext cx="1312545" cy="1219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25730">
              <a:lnSpc>
                <a:spcPts val="930"/>
              </a:lnSpc>
            </a:pPr>
            <a:r>
              <a:rPr dirty="0" sz="800" spc="-10">
                <a:solidFill>
                  <a:srgbClr val="50FA7A"/>
                </a:solidFill>
                <a:latin typeface="Courier New"/>
                <a:cs typeface="Courier New"/>
              </a:rPr>
              <a:t>ngOnInit</a:t>
            </a:r>
            <a:r>
              <a:rPr dirty="0" sz="800" spc="-355">
                <a:solidFill>
                  <a:srgbClr val="50FA7A"/>
                </a:solidFill>
                <a:latin typeface="Courier New"/>
                <a:cs typeface="Courier New"/>
              </a:rPr>
              <a:t> </a:t>
            </a:r>
            <a:r>
              <a:rPr dirty="0" sz="80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80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800" spc="5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800" i="1">
                <a:solidFill>
                  <a:srgbClr val="8BE9FC"/>
                </a:solidFill>
                <a:latin typeface="Courier New"/>
                <a:cs typeface="Courier New"/>
              </a:rPr>
              <a:t>void</a:t>
            </a:r>
            <a:r>
              <a:rPr dirty="0" sz="800" spc="20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800" spc="-25">
                <a:solidFill>
                  <a:srgbClr val="F7F7F1"/>
                </a:solidFill>
                <a:latin typeface="Courier New"/>
                <a:cs typeface="Courier New"/>
              </a:rPr>
              <a:t>{}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9250" y="2193763"/>
            <a:ext cx="869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1499" y="2699404"/>
            <a:ext cx="191325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>
                <a:latin typeface="Trebuchet MS"/>
                <a:cs typeface="Trebuchet MS"/>
              </a:rPr>
              <a:t>On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recrée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simplement notre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property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binding </a:t>
            </a:r>
            <a:r>
              <a:rPr dirty="0" sz="1200">
                <a:latin typeface="Trebuchet MS"/>
                <a:cs typeface="Trebuchet MS"/>
              </a:rPr>
              <a:t>pour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les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states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dans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le </a:t>
            </a:r>
            <a:r>
              <a:rPr dirty="0" sz="1200" spc="55">
                <a:latin typeface="Trebuchet MS"/>
                <a:cs typeface="Trebuchet MS"/>
              </a:rPr>
              <a:t>ts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ainsi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que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notre </a:t>
            </a:r>
            <a:r>
              <a:rPr dirty="0" sz="1200">
                <a:latin typeface="Trebuchet MS"/>
                <a:cs typeface="Trebuchet MS"/>
              </a:rPr>
              <a:t>input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pour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initialiser </a:t>
            </a:r>
            <a:r>
              <a:rPr dirty="0" sz="1200" spc="60">
                <a:latin typeface="Trebuchet MS"/>
                <a:cs typeface="Trebuchet MS"/>
              </a:rPr>
              <a:t>un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new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order</a:t>
            </a:r>
            <a:endParaRPr sz="1200">
              <a:latin typeface="Trebuchet MS"/>
              <a:cs typeface="Trebuchet MS"/>
            </a:endParaRPr>
          </a:p>
          <a:p>
            <a:pPr marL="332740" marR="338455" indent="-320675">
              <a:lnSpc>
                <a:spcPct val="100000"/>
              </a:lnSpc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>
                <a:latin typeface="Trebuchet MS"/>
                <a:cs typeface="Trebuchet MS"/>
              </a:rPr>
              <a:t>On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afﬁche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le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form </a:t>
            </a:r>
            <a:r>
              <a:rPr dirty="0" sz="1200" spc="60">
                <a:latin typeface="Trebuchet MS"/>
                <a:cs typeface="Trebuchet MS"/>
              </a:rPr>
              <a:t>dans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add-order component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2650" y="2715375"/>
            <a:ext cx="2152398" cy="1764201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14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Aﬃcher</a:t>
            </a:r>
            <a:r>
              <a:rPr dirty="0" spc="-105"/>
              <a:t> </a:t>
            </a:r>
            <a:r>
              <a:rPr dirty="0" spc="-110">
                <a:solidFill>
                  <a:srgbClr val="E1001A"/>
                </a:solidFill>
              </a:rPr>
              <a:t>notre </a:t>
            </a:r>
            <a:r>
              <a:rPr dirty="0" spc="-60">
                <a:solidFill>
                  <a:srgbClr val="E1001A"/>
                </a:solidFill>
              </a:rPr>
              <a:t>formulaire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287780" y="1351625"/>
            <a:ext cx="129349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app-form-order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795">
              <a:lnSpc>
                <a:spcPts val="1550"/>
              </a:lnSpc>
            </a:pPr>
            <a:fld id="{81D60167-4931-47E6-BA6A-407CBD079E47}" type="slidenum">
              <a:rPr dirty="0" spc="35"/>
              <a:t>252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4597587" y="1331813"/>
            <a:ext cx="20783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laquelle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ajoutera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4293" y="1331813"/>
            <a:ext cx="30626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instance de</a:t>
            </a:r>
            <a:r>
              <a:rPr dirty="0" sz="1400" spc="-10">
                <a:latin typeface="Trebuchet MS"/>
                <a:cs typeface="Trebuchet MS"/>
              </a:rPr>
              <a:t> notre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input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initialiser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1778345"/>
            <a:ext cx="880744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b="1">
                <a:solidFill>
                  <a:srgbClr val="FF78C6"/>
                </a:solidFill>
                <a:latin typeface="Courier New"/>
                <a:cs typeface="Courier New"/>
              </a:rPr>
              <a:t>new</a:t>
            </a:r>
            <a:r>
              <a:rPr dirty="0" sz="1050" spc="-10" b="1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52616" y="1758533"/>
            <a:ext cx="53555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latin typeface="Trebuchet MS"/>
                <a:cs typeface="Trebuchet MS"/>
              </a:rPr>
              <a:t>comme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pu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comprendre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slide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partie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théorique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1493" y="2185253"/>
            <a:ext cx="32023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page-add-order.component.html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00125" y="2707984"/>
            <a:ext cx="185356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div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class=’container’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0125" y="2925154"/>
            <a:ext cx="39338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app-form-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order</a:t>
            </a:r>
            <a:r>
              <a:rPr dirty="0" sz="1050" spc="19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[init]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item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app-form-order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0125" y="3142325"/>
            <a:ext cx="20008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app-template-container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51493" y="3556853"/>
            <a:ext cx="29622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page-add-order.component.ts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00125" y="4155785"/>
            <a:ext cx="20808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b="1">
                <a:solidFill>
                  <a:srgbClr val="FF78C6"/>
                </a:solidFill>
                <a:latin typeface="Courier New"/>
                <a:cs typeface="Courier New"/>
              </a:rPr>
              <a:t>new</a:t>
            </a:r>
            <a:r>
              <a:rPr dirty="0" sz="1050" spc="-10" b="1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4025" y="1120771"/>
            <a:ext cx="4535805" cy="516890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 spc="235">
                <a:solidFill>
                  <a:srgbClr val="000000"/>
                </a:solidFill>
                <a:latin typeface="Calibri"/>
                <a:cs typeface="Calibri"/>
              </a:rPr>
              <a:t>Deux</a:t>
            </a:r>
            <a:r>
              <a:rPr dirty="0" sz="1600" spc="10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195">
                <a:solidFill>
                  <a:srgbClr val="000000"/>
                </a:solidFill>
                <a:latin typeface="Calibri"/>
                <a:cs typeface="Calibri"/>
              </a:rPr>
              <a:t>façons</a:t>
            </a:r>
            <a:r>
              <a:rPr dirty="0" sz="1600" spc="10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220">
                <a:solidFill>
                  <a:srgbClr val="000000"/>
                </a:solidFill>
                <a:latin typeface="Calibri"/>
                <a:cs typeface="Calibri"/>
              </a:rPr>
              <a:t>de</a:t>
            </a:r>
            <a:r>
              <a:rPr dirty="0" sz="1600" spc="10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180">
                <a:solidFill>
                  <a:srgbClr val="000000"/>
                </a:solidFill>
                <a:latin typeface="Calibri"/>
                <a:cs typeface="Calibri"/>
              </a:rPr>
              <a:t>créer</a:t>
            </a:r>
            <a:r>
              <a:rPr dirty="0" sz="1600" spc="10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210">
                <a:solidFill>
                  <a:srgbClr val="000000"/>
                </a:solidFill>
                <a:latin typeface="Calibri"/>
                <a:cs typeface="Calibri"/>
              </a:rPr>
              <a:t>des</a:t>
            </a:r>
            <a:r>
              <a:rPr dirty="0" sz="1600" spc="1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165">
                <a:solidFill>
                  <a:srgbClr val="000000"/>
                </a:solidFill>
                <a:latin typeface="Calibri"/>
                <a:cs typeface="Calibri"/>
              </a:rPr>
              <a:t>formulaires</a:t>
            </a:r>
            <a:r>
              <a:rPr dirty="0" sz="1600" spc="10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180">
                <a:solidFill>
                  <a:srgbClr val="000000"/>
                </a:solidFill>
                <a:latin typeface="Calibri"/>
                <a:cs typeface="Calibri"/>
              </a:rPr>
              <a:t>avec </a:t>
            </a:r>
            <a:r>
              <a:rPr dirty="0" sz="1600" spc="200">
                <a:solidFill>
                  <a:srgbClr val="000000"/>
                </a:solidFill>
                <a:latin typeface="Calibri"/>
                <a:cs typeface="Calibri"/>
              </a:rPr>
              <a:t>Angular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795">
              <a:lnSpc>
                <a:spcPts val="1550"/>
              </a:lnSpc>
            </a:pPr>
            <a:fld id="{81D60167-4931-47E6-BA6A-407CBD079E47}" type="slidenum">
              <a:rPr dirty="0" spc="35"/>
              <a:t>252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914025" y="2635553"/>
            <a:ext cx="15379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latin typeface="Trebuchet MS"/>
                <a:cs typeface="Trebuchet MS"/>
              </a:rPr>
              <a:t>Template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Driven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Form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14025" y="3075608"/>
            <a:ext cx="1523365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6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Logique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dans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le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HTML </a:t>
            </a:r>
            <a:r>
              <a:rPr dirty="0" sz="1200">
                <a:latin typeface="Trebuchet MS"/>
                <a:cs typeface="Trebuchet MS"/>
              </a:rPr>
              <a:t>Difﬁcile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à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réutiliser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746867" y="2635045"/>
            <a:ext cx="109029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latin typeface="Trebuchet MS"/>
                <a:cs typeface="Trebuchet MS"/>
              </a:rPr>
              <a:t>Reactive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Form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746867" y="3109391"/>
            <a:ext cx="2503170" cy="1254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38150">
              <a:lnSpc>
                <a:spcPct val="139400"/>
              </a:lnSpc>
              <a:spcBef>
                <a:spcPts val="100"/>
              </a:spcBef>
            </a:pPr>
            <a:r>
              <a:rPr dirty="0" sz="1300">
                <a:latin typeface="Trebuchet MS"/>
                <a:cs typeface="Trebuchet MS"/>
              </a:rPr>
              <a:t>HTML</a:t>
            </a:r>
            <a:r>
              <a:rPr dirty="0" sz="1300" spc="-40">
                <a:latin typeface="Trebuchet MS"/>
                <a:cs typeface="Trebuchet MS"/>
              </a:rPr>
              <a:t> et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logique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TS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séparés Contrôle</a:t>
            </a:r>
            <a:r>
              <a:rPr dirty="0" sz="1300" spc="-5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avancé</a:t>
            </a:r>
            <a:endParaRPr sz="1300">
              <a:latin typeface="Trebuchet MS"/>
              <a:cs typeface="Trebuchet MS"/>
            </a:endParaRPr>
          </a:p>
          <a:p>
            <a:pPr marL="12700" marR="5080">
              <a:lnSpc>
                <a:spcPct val="101000"/>
              </a:lnSpc>
              <a:spcBef>
                <a:spcPts val="600"/>
              </a:spcBef>
            </a:pPr>
            <a:r>
              <a:rPr dirty="0" sz="1300">
                <a:latin typeface="Trebuchet MS"/>
                <a:cs typeface="Trebuchet MS"/>
              </a:rPr>
              <a:t>Fonctionne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avec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des</a:t>
            </a:r>
            <a:r>
              <a:rPr dirty="0" sz="1300" spc="-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observables </a:t>
            </a:r>
            <a:r>
              <a:rPr dirty="0" sz="1300">
                <a:latin typeface="Trebuchet MS"/>
                <a:cs typeface="Trebuchet MS"/>
              </a:rPr>
              <a:t>qui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renvoient</a:t>
            </a:r>
            <a:r>
              <a:rPr dirty="0" sz="1300" spc="1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en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temps</a:t>
            </a:r>
            <a:r>
              <a:rPr dirty="0" sz="1300" spc="10">
                <a:latin typeface="Trebuchet MS"/>
                <a:cs typeface="Trebuchet MS"/>
              </a:rPr>
              <a:t> </a:t>
            </a:r>
            <a:r>
              <a:rPr dirty="0" sz="1300" spc="-45">
                <a:latin typeface="Trebuchet MS"/>
                <a:cs typeface="Trebuchet MS"/>
              </a:rPr>
              <a:t>réel</a:t>
            </a:r>
            <a:r>
              <a:rPr dirty="0" sz="1300" spc="10">
                <a:latin typeface="Trebuchet MS"/>
                <a:cs typeface="Trebuchet MS"/>
              </a:rPr>
              <a:t> </a:t>
            </a:r>
            <a:r>
              <a:rPr dirty="0" sz="1300" spc="-25">
                <a:latin typeface="Trebuchet MS"/>
                <a:cs typeface="Trebuchet MS"/>
              </a:rPr>
              <a:t>les </a:t>
            </a:r>
            <a:r>
              <a:rPr dirty="0" sz="1300">
                <a:latin typeface="Trebuchet MS"/>
                <a:cs typeface="Trebuchet MS"/>
              </a:rPr>
              <a:t>données</a:t>
            </a:r>
            <a:r>
              <a:rPr dirty="0" sz="1300" spc="12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renseignées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58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30"/>
              <a:t> </a:t>
            </a:r>
            <a:r>
              <a:rPr dirty="0" spc="-45"/>
              <a:t>32</a:t>
            </a:r>
            <a:r>
              <a:rPr dirty="0" spc="-130"/>
              <a:t> </a:t>
            </a:r>
            <a:r>
              <a:rPr dirty="0" spc="-220"/>
              <a:t>:</a:t>
            </a:r>
            <a:r>
              <a:rPr dirty="0" spc="-114"/>
              <a:t> </a:t>
            </a:r>
            <a:r>
              <a:rPr dirty="0" spc="-85">
                <a:solidFill>
                  <a:srgbClr val="E1001A"/>
                </a:solidFill>
              </a:rPr>
              <a:t>Formulaire</a:t>
            </a:r>
            <a:r>
              <a:rPr dirty="0" spc="-130">
                <a:solidFill>
                  <a:srgbClr val="E1001A"/>
                </a:solidFill>
              </a:rPr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30">
                <a:solidFill>
                  <a:srgbClr val="E1001A"/>
                </a:solidFill>
              </a:rPr>
              <a:t> </a:t>
            </a:r>
            <a:r>
              <a:rPr dirty="0" spc="-40">
                <a:solidFill>
                  <a:srgbClr val="E1001A"/>
                </a:solidFill>
              </a:rPr>
              <a:t>addOrder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51504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32 </a:t>
            </a:r>
            <a:r>
              <a:rPr dirty="0" sz="1400">
                <a:latin typeface="Trebuchet MS"/>
                <a:cs typeface="Trebuchet MS"/>
              </a:rPr>
              <a:t>concernant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btn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réutilisable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795">
              <a:lnSpc>
                <a:spcPts val="1550"/>
              </a:lnSpc>
            </a:pPr>
            <a:fld id="{81D60167-4931-47E6-BA6A-407CBD079E47}" type="slidenum">
              <a:rPr dirty="0" spc="35"/>
              <a:t>252</a:t>
            </a:fld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8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26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-25"/>
              <a:t>ReactiveFormsModule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795">
              <a:lnSpc>
                <a:spcPts val="1550"/>
              </a:lnSpc>
            </a:pPr>
            <a:fld id="{81D60167-4931-47E6-BA6A-407CBD079E47}" type="slidenum">
              <a:rPr dirty="0" spc="35"/>
              <a:t>252</a:t>
            </a:fld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25068" y="4827334"/>
            <a:ext cx="30734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999999"/>
                </a:solidFill>
                <a:latin typeface="Trebuchet MS"/>
                <a:cs typeface="Trebuchet MS"/>
              </a:rPr>
              <a:t>255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76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Doc</a:t>
            </a:r>
            <a:r>
              <a:rPr dirty="0" spc="-120"/>
              <a:t> </a:t>
            </a:r>
            <a:r>
              <a:rPr dirty="0" spc="-25">
                <a:solidFill>
                  <a:srgbClr val="E1001A"/>
                </a:solidFill>
              </a:rPr>
              <a:t>ReactiveFormsModule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31813"/>
            <a:ext cx="5902325" cy="1107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50">
                <a:latin typeface="Trebuchet MS"/>
                <a:cs typeface="Trebuchet MS"/>
              </a:rPr>
              <a:t>Consultons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Reactive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Forms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sz="1950">
              <a:latin typeface="Trebuchet MS"/>
              <a:cs typeface="Trebuchet MS"/>
            </a:endParaRPr>
          </a:p>
          <a:p>
            <a:pPr marL="347980" marR="5080" indent="-335915">
              <a:lnSpc>
                <a:spcPct val="1357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faut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ReactiveFormsModule,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choisissons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faire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 b="1">
                <a:latin typeface="Trebuchet MS"/>
                <a:cs typeface="Trebuchet MS"/>
              </a:rPr>
              <a:t>export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celui-ci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sharedModule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097819" y="2799425"/>
            <a:ext cx="145351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[formGroup]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form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67672" y="2779613"/>
            <a:ext cx="11233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balise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94293" y="2703413"/>
            <a:ext cx="287083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faut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ajouter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propriété </a:t>
            </a:r>
            <a:r>
              <a:rPr dirty="0" sz="1400">
                <a:latin typeface="Trebuchet MS"/>
                <a:cs typeface="Trebuchet MS"/>
              </a:rPr>
              <a:t>form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HTML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4293" y="3648292"/>
            <a:ext cx="52311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Il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faut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ajouter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chacune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balises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input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563294" y="3957665"/>
            <a:ext cx="144081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formControlName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0225" y="3861652"/>
            <a:ext cx="554609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  <a:tabLst>
                <a:tab pos="3515360" algn="l"/>
              </a:tabLst>
            </a:pPr>
            <a:r>
              <a:rPr dirty="0" sz="1400">
                <a:latin typeface="Trebuchet MS"/>
                <a:cs typeface="Trebuchet MS"/>
              </a:rPr>
              <a:t>formulaire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propriété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-20">
                <a:latin typeface="Trebuchet MS"/>
                <a:cs typeface="Trebuchet MS"/>
              </a:rPr>
              <a:t>qu’on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affecte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fonction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025" y="4744484"/>
            <a:ext cx="15119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 i="1">
                <a:latin typeface="Trebuchet MS"/>
                <a:cs typeface="Trebuchet MS"/>
              </a:rPr>
              <a:t>Doc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85" i="1">
                <a:latin typeface="Trebuchet MS"/>
                <a:cs typeface="Trebuchet MS"/>
              </a:rPr>
              <a:t> </a:t>
            </a:r>
            <a:r>
              <a:rPr dirty="0" u="heavy" sz="1400" spc="-7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Reactive</a:t>
            </a:r>
            <a:r>
              <a:rPr dirty="0" u="heavy" sz="1400" spc="-8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dirty="0" u="heavy" sz="1400" spc="-2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forms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23748" y="4827334"/>
            <a:ext cx="3086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30">
                <a:solidFill>
                  <a:srgbClr val="999999"/>
                </a:solidFill>
                <a:latin typeface="Trebuchet MS"/>
                <a:cs typeface="Trebuchet MS"/>
              </a:rPr>
              <a:t>256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76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Doc</a:t>
            </a:r>
            <a:r>
              <a:rPr dirty="0" spc="-120"/>
              <a:t> </a:t>
            </a:r>
            <a:r>
              <a:rPr dirty="0" spc="-25">
                <a:solidFill>
                  <a:srgbClr val="E1001A"/>
                </a:solidFill>
              </a:rPr>
              <a:t>ReactiveFormsModule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5725" y="1351625"/>
            <a:ext cx="5843270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input</a:t>
            </a:r>
            <a:r>
              <a:rPr dirty="0" sz="900" spc="-50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formControlName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"typePresta"</a:t>
            </a:r>
            <a:r>
              <a:rPr dirty="0" sz="900" spc="-3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type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"text"</a:t>
            </a:r>
            <a:r>
              <a:rPr dirty="0" sz="900" spc="-4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class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"form-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control"</a:t>
            </a:r>
            <a:r>
              <a:rPr dirty="0" sz="900" spc="-3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id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"typePresta"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5725" y="1557365"/>
            <a:ext cx="5294630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input</a:t>
            </a:r>
            <a:r>
              <a:rPr dirty="0" sz="900" spc="-45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formControlName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"client"</a:t>
            </a:r>
            <a:r>
              <a:rPr dirty="0" sz="900" spc="-3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type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"text"</a:t>
            </a:r>
            <a:r>
              <a:rPr dirty="0" sz="900" spc="-3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class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"form-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control"</a:t>
            </a:r>
            <a:r>
              <a:rPr dirty="0" sz="900" spc="-3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id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"client"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725" y="1763105"/>
            <a:ext cx="5568950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input</a:t>
            </a:r>
            <a:r>
              <a:rPr dirty="0" sz="900" spc="-50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formControlName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"nbJours"</a:t>
            </a:r>
            <a:r>
              <a:rPr dirty="0" sz="900" spc="-3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type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"number"</a:t>
            </a:r>
            <a:r>
              <a:rPr dirty="0" sz="900" spc="-3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class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"form-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control"</a:t>
            </a:r>
            <a:r>
              <a:rPr dirty="0" sz="900" spc="-3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id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"nbJours"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725" y="1968845"/>
            <a:ext cx="5294630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input</a:t>
            </a:r>
            <a:r>
              <a:rPr dirty="0" sz="900" spc="-45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formControlName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"tjmHt"</a:t>
            </a:r>
            <a:r>
              <a:rPr dirty="0" sz="900" spc="-3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type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"number"</a:t>
            </a:r>
            <a:r>
              <a:rPr dirty="0" sz="900" spc="-3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class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"form-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control"</a:t>
            </a:r>
            <a:r>
              <a:rPr dirty="0" sz="900" spc="-3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id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"tjmHt"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" y="2174585"/>
            <a:ext cx="5020310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input</a:t>
            </a:r>
            <a:r>
              <a:rPr dirty="0" sz="900" spc="-35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formControlName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"tva"</a:t>
            </a:r>
            <a:r>
              <a:rPr dirty="0" sz="900" spc="-3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type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"number"</a:t>
            </a:r>
            <a:r>
              <a:rPr dirty="0" sz="900" spc="-3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class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"form-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control"</a:t>
            </a:r>
            <a:r>
              <a:rPr dirty="0" sz="900" spc="-3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id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"tva"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725" y="2380325"/>
            <a:ext cx="4403090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select</a:t>
            </a:r>
            <a:r>
              <a:rPr dirty="0" sz="900" spc="-40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formControlName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"state"</a:t>
            </a:r>
            <a:r>
              <a:rPr dirty="0" sz="900" spc="-3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class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"form-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control"</a:t>
            </a:r>
            <a:r>
              <a:rPr dirty="0" sz="900" spc="-30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id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"state"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725" y="2586065"/>
            <a:ext cx="5363210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342900"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option</a:t>
            </a:r>
            <a:r>
              <a:rPr dirty="0" sz="900" spc="-40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*ngFor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let</a:t>
            </a:r>
            <a:r>
              <a:rPr dirty="0" sz="900" spc="-25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state</a:t>
            </a:r>
            <a:r>
              <a:rPr dirty="0" sz="900" spc="-25">
                <a:solidFill>
                  <a:srgbClr val="9BDCFD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of</a:t>
            </a:r>
            <a:r>
              <a:rPr dirty="0" sz="900" spc="-30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states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</a:t>
            </a:r>
            <a:r>
              <a:rPr dirty="0" sz="900" spc="-2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[value]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state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</a:t>
            </a: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{{</a:t>
            </a:r>
            <a:r>
              <a:rPr dirty="0" sz="9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state</a:t>
            </a:r>
            <a:r>
              <a:rPr dirty="0" sz="900" spc="-25">
                <a:solidFill>
                  <a:srgbClr val="9BDCFD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}}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option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5725" y="2791805"/>
            <a:ext cx="836294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205740">
              <a:lnSpc>
                <a:spcPts val="1045"/>
              </a:lnSpc>
            </a:pP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select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5725" y="2997545"/>
            <a:ext cx="5568950" cy="13716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dirty="0" sz="900">
                <a:solidFill>
                  <a:srgbClr val="559BD6"/>
                </a:solidFill>
                <a:latin typeface="Courier New"/>
                <a:cs typeface="Courier New"/>
              </a:rPr>
              <a:t>textarea</a:t>
            </a:r>
            <a:r>
              <a:rPr dirty="0" sz="900" spc="-50">
                <a:solidFill>
                  <a:srgbClr val="559BD6"/>
                </a:solidFill>
                <a:latin typeface="Courier New"/>
                <a:cs typeface="Courier New"/>
              </a:rPr>
              <a:t> </a:t>
            </a:r>
            <a:r>
              <a:rPr dirty="0" sz="900">
                <a:solidFill>
                  <a:srgbClr val="9BDCFD"/>
                </a:solidFill>
                <a:latin typeface="Courier New"/>
                <a:cs typeface="Courier New"/>
              </a:rPr>
              <a:t>formControlName</a:t>
            </a:r>
            <a:r>
              <a:rPr dirty="0" sz="90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"comment"</a:t>
            </a:r>
            <a:r>
              <a:rPr dirty="0" sz="900" spc="-3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class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"form-</a:t>
            </a:r>
            <a:r>
              <a:rPr dirty="0" sz="900">
                <a:solidFill>
                  <a:srgbClr val="CE9178"/>
                </a:solidFill>
                <a:latin typeface="Courier New"/>
                <a:cs typeface="Courier New"/>
              </a:rPr>
              <a:t>control"</a:t>
            </a:r>
            <a:r>
              <a:rPr dirty="0" sz="900" spc="-3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900" spc="-10">
                <a:solidFill>
                  <a:srgbClr val="9BDCFD"/>
                </a:solidFill>
                <a:latin typeface="Courier New"/>
                <a:cs typeface="Courier New"/>
              </a:rPr>
              <a:t>id</a:t>
            </a:r>
            <a:r>
              <a:rPr dirty="0" sz="9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dirty="0" sz="900" spc="-10">
                <a:solidFill>
                  <a:srgbClr val="CE9178"/>
                </a:solidFill>
                <a:latin typeface="Courier New"/>
                <a:cs typeface="Courier New"/>
              </a:rPr>
              <a:t>"comment"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&gt;&lt;/</a:t>
            </a:r>
            <a:r>
              <a:rPr dirty="0" sz="900" spc="-10">
                <a:solidFill>
                  <a:srgbClr val="559BD6"/>
                </a:solidFill>
                <a:latin typeface="Courier New"/>
                <a:cs typeface="Courier New"/>
              </a:rPr>
              <a:t>textarea</a:t>
            </a:r>
            <a:r>
              <a:rPr dirty="0" sz="9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40747" y="4827334"/>
            <a:ext cx="29210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999999"/>
                </a:solidFill>
                <a:latin typeface="Trebuchet MS"/>
                <a:cs typeface="Trebuchet MS"/>
              </a:rPr>
              <a:t>257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3600" y="659133"/>
            <a:ext cx="41465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Initialiser</a:t>
            </a:r>
            <a:r>
              <a:rPr dirty="0" spc="-75"/>
              <a:t> </a:t>
            </a:r>
            <a:r>
              <a:rPr dirty="0" spc="-110"/>
              <a:t>notre</a:t>
            </a:r>
            <a:r>
              <a:rPr dirty="0" spc="-60"/>
              <a:t> </a:t>
            </a:r>
            <a:r>
              <a:rPr dirty="0" spc="-60">
                <a:solidFill>
                  <a:srgbClr val="E1001A"/>
                </a:solidFill>
              </a:rPr>
              <a:t>Reactive</a:t>
            </a:r>
            <a:r>
              <a:rPr dirty="0" spc="-70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Form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12575" y="507899"/>
            <a:ext cx="4801870" cy="2402840"/>
            <a:chOff x="612575" y="507899"/>
            <a:chExt cx="4801870" cy="24028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650075" y="2742569"/>
              <a:ext cx="763905" cy="167640"/>
            </a:xfrm>
            <a:custGeom>
              <a:avLst/>
              <a:gdLst/>
              <a:ahLst/>
              <a:cxnLst/>
              <a:rect l="l" t="t" r="r" b="b"/>
              <a:pathLst>
                <a:path w="763904" h="167639">
                  <a:moveTo>
                    <a:pt x="763791" y="167640"/>
                  </a:moveTo>
                  <a:lnTo>
                    <a:pt x="0" y="167640"/>
                  </a:lnTo>
                  <a:lnTo>
                    <a:pt x="0" y="0"/>
                  </a:lnTo>
                  <a:lnTo>
                    <a:pt x="763791" y="0"/>
                  </a:lnTo>
                  <a:lnTo>
                    <a:pt x="763791" y="16764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301443" y="1114938"/>
            <a:ext cx="972819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SzPct val="127272"/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100">
                <a:latin typeface="Trebuchet MS"/>
                <a:cs typeface="Trebuchet MS"/>
              </a:rPr>
              <a:t>On</a:t>
            </a:r>
            <a:r>
              <a:rPr dirty="0" sz="1100" spc="-55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utilise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95092" y="1096650"/>
            <a:ext cx="13722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755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95"/>
              </a:spcBef>
            </a:pPr>
            <a:r>
              <a:rPr dirty="0" sz="750">
                <a:solidFill>
                  <a:srgbClr val="FF78C6"/>
                </a:solidFill>
                <a:latin typeface="Courier New"/>
                <a:cs typeface="Courier New"/>
              </a:rPr>
              <a:t>private</a:t>
            </a:r>
            <a:r>
              <a:rPr dirty="0" sz="7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750" i="1">
                <a:solidFill>
                  <a:srgbClr val="FFB86C"/>
                </a:solidFill>
                <a:latin typeface="Courier New"/>
                <a:cs typeface="Courier New"/>
              </a:rPr>
              <a:t>fb</a:t>
            </a:r>
            <a:r>
              <a:rPr dirty="0" sz="750" spc="-10" i="1">
                <a:solidFill>
                  <a:srgbClr val="FFB86C"/>
                </a:solidFill>
                <a:latin typeface="Courier New"/>
                <a:cs typeface="Courier New"/>
              </a:rPr>
              <a:t> </a:t>
            </a:r>
            <a:r>
              <a:rPr dirty="0" sz="7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7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750" spc="-10">
                <a:solidFill>
                  <a:srgbClr val="8BE9FC"/>
                </a:solidFill>
                <a:latin typeface="Courier New"/>
                <a:cs typeface="Courier New"/>
              </a:rPr>
              <a:t>FormBuilder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87325" y="1114938"/>
            <a:ext cx="71056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5">
                <a:latin typeface="Trebuchet MS"/>
                <a:cs typeface="Trebuchet MS"/>
              </a:rPr>
              <a:t>dans</a:t>
            </a:r>
            <a:r>
              <a:rPr dirty="0" sz="1100" spc="-65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notre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637375" y="1291721"/>
            <a:ext cx="7708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Trebuchet MS"/>
                <a:cs typeface="Trebuchet MS"/>
              </a:rPr>
              <a:t>constructor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01443" y="1663577"/>
            <a:ext cx="20097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SzPct val="127272"/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100" spc="60">
                <a:latin typeface="Trebuchet MS"/>
                <a:cs typeface="Trebuchet MS"/>
              </a:rPr>
              <a:t>0n</a:t>
            </a:r>
            <a:r>
              <a:rPr dirty="0" sz="1100" spc="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initialise</a:t>
            </a:r>
            <a:r>
              <a:rPr dirty="0" sz="1100" spc="1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une</a:t>
            </a:r>
            <a:r>
              <a:rPr dirty="0" sz="1100" spc="10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propriété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332243" y="1645289"/>
            <a:ext cx="74358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749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90"/>
              </a:spcBef>
            </a:pPr>
            <a:r>
              <a:rPr dirty="0" sz="7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7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750" spc="-10">
                <a:solidFill>
                  <a:srgbClr val="F7F7F1"/>
                </a:solidFill>
                <a:latin typeface="Courier New"/>
                <a:cs typeface="Courier New"/>
              </a:rPr>
              <a:t>form</a:t>
            </a:r>
            <a:r>
              <a:rPr dirty="0" sz="750" spc="-10">
                <a:solidFill>
                  <a:srgbClr val="FF78C6"/>
                </a:solidFill>
                <a:latin typeface="Courier New"/>
                <a:cs typeface="Courier New"/>
              </a:rPr>
              <a:t>!: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650075" y="1858649"/>
            <a:ext cx="514984" cy="16764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87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r>
              <a:rPr dirty="0" sz="750" spc="-10" i="1">
                <a:solidFill>
                  <a:srgbClr val="8BE9FC"/>
                </a:solidFill>
                <a:latin typeface="Courier New"/>
                <a:cs typeface="Courier New"/>
              </a:rPr>
              <a:t>FormGroup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301443" y="2212217"/>
            <a:ext cx="29705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SzPct val="127272"/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100">
                <a:latin typeface="Trebuchet MS"/>
                <a:cs typeface="Trebuchet MS"/>
              </a:rPr>
              <a:t>On</a:t>
            </a:r>
            <a:r>
              <a:rPr dirty="0" sz="1100" spc="-3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initialise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notre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formulaire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en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utilisant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650075" y="2407289"/>
            <a:ext cx="629285" cy="16764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87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r>
              <a:rPr dirty="0" sz="750" spc="-10">
                <a:solidFill>
                  <a:srgbClr val="8BE9FC"/>
                </a:solidFill>
                <a:latin typeface="Courier New"/>
                <a:cs typeface="Courier New"/>
              </a:rPr>
              <a:t>FormBuilder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299236" y="2389001"/>
            <a:ext cx="22593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Trebuchet MS"/>
                <a:cs typeface="Trebuchet MS"/>
              </a:rPr>
              <a:t>(Ici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on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va</a:t>
            </a:r>
            <a:r>
              <a:rPr dirty="0" sz="1100" spc="-2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donner</a:t>
            </a:r>
            <a:r>
              <a:rPr dirty="0" sz="1100" spc="-30">
                <a:latin typeface="Trebuchet MS"/>
                <a:cs typeface="Trebuchet MS"/>
              </a:rPr>
              <a:t> le </a:t>
            </a:r>
            <a:r>
              <a:rPr dirty="0" sz="1100">
                <a:latin typeface="Trebuchet MS"/>
                <a:cs typeface="Trebuchet MS"/>
              </a:rPr>
              <a:t>même</a:t>
            </a:r>
            <a:r>
              <a:rPr dirty="0" sz="1100" spc="-25">
                <a:latin typeface="Trebuchet MS"/>
                <a:cs typeface="Trebuchet MS"/>
              </a:rPr>
              <a:t> </a:t>
            </a:r>
            <a:r>
              <a:rPr dirty="0" sz="1100" spc="55">
                <a:latin typeface="Trebuchet MS"/>
                <a:cs typeface="Trebuchet MS"/>
              </a:rPr>
              <a:t>nom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 spc="-25">
                <a:latin typeface="Trebuchet MS"/>
                <a:cs typeface="Trebuchet MS"/>
              </a:rPr>
              <a:t>que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324455" y="2556642"/>
            <a:ext cx="3291204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512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60">
                <a:latin typeface="Trebuchet MS"/>
                <a:cs typeface="Trebuchet MS"/>
              </a:rPr>
              <a:t>nos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propriétés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 spc="-40">
                <a:latin typeface="Trebuchet MS"/>
                <a:cs typeface="Trebuchet MS"/>
              </a:rPr>
              <a:t>d’objet</a:t>
            </a:r>
            <a:r>
              <a:rPr dirty="0" sz="1100" spc="-30">
                <a:latin typeface="Trebuchet MS"/>
                <a:cs typeface="Trebuchet MS"/>
              </a:rPr>
              <a:t> Order </a:t>
            </a:r>
            <a:r>
              <a:rPr dirty="0" sz="1100">
                <a:latin typeface="Trebuchet MS"/>
                <a:cs typeface="Trebuchet MS"/>
              </a:rPr>
              <a:t>car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on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a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besoin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 spc="-25">
                <a:latin typeface="Trebuchet MS"/>
                <a:cs typeface="Trebuchet MS"/>
              </a:rPr>
              <a:t>de </a:t>
            </a:r>
            <a:r>
              <a:rPr dirty="0" sz="6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650" spc="-10">
                <a:solidFill>
                  <a:srgbClr val="F7F7F1"/>
                </a:solidFill>
                <a:latin typeface="Courier New"/>
                <a:cs typeface="Courier New"/>
              </a:rPr>
              <a:t>.form.value</a:t>
            </a:r>
            <a:r>
              <a:rPr dirty="0" sz="650" spc="-2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100" spc="-220">
                <a:latin typeface="Trebuchet MS"/>
                <a:cs typeface="Trebuchet MS"/>
              </a:rPr>
              <a:t>.</a:t>
            </a:r>
            <a:r>
              <a:rPr dirty="0" sz="1100" spc="-4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Autrement</a:t>
            </a:r>
            <a:r>
              <a:rPr dirty="0" sz="1100" spc="-4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il</a:t>
            </a:r>
            <a:r>
              <a:rPr dirty="0" sz="1100" spc="-4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faut</a:t>
            </a:r>
            <a:r>
              <a:rPr dirty="0" sz="1100" spc="-4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utiliser</a:t>
            </a:r>
            <a:r>
              <a:rPr dirty="0" sz="1100" spc="-45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map() </a:t>
            </a:r>
            <a:r>
              <a:rPr dirty="0" sz="1100">
                <a:latin typeface="Trebuchet MS"/>
                <a:cs typeface="Trebuchet MS"/>
              </a:rPr>
              <a:t>avant</a:t>
            </a:r>
            <a:r>
              <a:rPr dirty="0" sz="1100" spc="-35">
                <a:latin typeface="Trebuchet MS"/>
                <a:cs typeface="Trebuchet MS"/>
              </a:rPr>
              <a:t> </a:t>
            </a:r>
            <a:r>
              <a:rPr dirty="0" sz="1100" spc="-20">
                <a:latin typeface="Trebuchet MS"/>
                <a:cs typeface="Trebuchet MS"/>
              </a:rPr>
              <a:t>d’enregistrer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en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 spc="-50">
                <a:latin typeface="Trebuchet MS"/>
                <a:cs typeface="Trebuchet MS"/>
              </a:rPr>
              <a:t>db.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 spc="-40">
                <a:latin typeface="Trebuchet MS"/>
                <a:cs typeface="Trebuchet MS"/>
              </a:rPr>
              <a:t>Or</a:t>
            </a:r>
            <a:r>
              <a:rPr dirty="0" sz="1100" spc="-3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ici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on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pourra </a:t>
            </a:r>
            <a:r>
              <a:rPr dirty="0" sz="1100">
                <a:latin typeface="Trebuchet MS"/>
                <a:cs typeface="Trebuchet MS"/>
              </a:rPr>
              <a:t>directement</a:t>
            </a:r>
            <a:r>
              <a:rPr dirty="0" sz="1100" spc="-2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enregistrer</a:t>
            </a:r>
            <a:r>
              <a:rPr dirty="0" sz="1100" spc="-20">
                <a:latin typeface="Trebuchet MS"/>
                <a:cs typeface="Trebuchet MS"/>
              </a:rPr>
              <a:t> this.form.value </a:t>
            </a:r>
            <a:r>
              <a:rPr dirty="0" sz="1100" spc="-25">
                <a:latin typeface="Trebuchet MS"/>
                <a:cs typeface="Trebuchet MS"/>
              </a:rPr>
              <a:t>car </a:t>
            </a:r>
            <a:r>
              <a:rPr dirty="0" sz="1100" spc="-10">
                <a:latin typeface="Trebuchet MS"/>
                <a:cs typeface="Trebuchet MS"/>
              </a:rPr>
              <a:t>cela </a:t>
            </a:r>
            <a:r>
              <a:rPr dirty="0" sz="1100">
                <a:latin typeface="Trebuchet MS"/>
                <a:cs typeface="Trebuchet MS"/>
              </a:rPr>
              <a:t>correspond</a:t>
            </a:r>
            <a:r>
              <a:rPr dirty="0" sz="1100" spc="-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aux</a:t>
            </a:r>
            <a:r>
              <a:rPr dirty="0" sz="1100" spc="-5">
                <a:latin typeface="Trebuchet MS"/>
                <a:cs typeface="Trebuchet MS"/>
              </a:rPr>
              <a:t> </a:t>
            </a:r>
            <a:r>
              <a:rPr dirty="0" sz="1100" spc="70">
                <a:latin typeface="Trebuchet MS"/>
                <a:cs typeface="Trebuchet MS"/>
              </a:rPr>
              <a:t>noms</a:t>
            </a:r>
            <a:r>
              <a:rPr dirty="0" sz="1100" spc="-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des</a:t>
            </a:r>
            <a:r>
              <a:rPr dirty="0" sz="1100" spc="-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propriétés</a:t>
            </a:r>
            <a:r>
              <a:rPr dirty="0" sz="1100" spc="-5">
                <a:latin typeface="Trebuchet MS"/>
                <a:cs typeface="Trebuchet MS"/>
              </a:rPr>
              <a:t> </a:t>
            </a:r>
            <a:r>
              <a:rPr dirty="0" sz="1100" spc="-25">
                <a:latin typeface="Trebuchet MS"/>
                <a:cs typeface="Trebuchet MS"/>
              </a:rPr>
              <a:t>de </a:t>
            </a:r>
            <a:r>
              <a:rPr dirty="0" sz="1100" spc="-10">
                <a:latin typeface="Trebuchet MS"/>
                <a:cs typeface="Trebuchet MS"/>
              </a:rPr>
              <a:t>notre</a:t>
            </a:r>
            <a:r>
              <a:rPr dirty="0" sz="1100" spc="-65">
                <a:latin typeface="Trebuchet MS"/>
                <a:cs typeface="Trebuchet MS"/>
              </a:rPr>
              <a:t> </a:t>
            </a:r>
            <a:r>
              <a:rPr dirty="0" sz="1100" spc="-25">
                <a:latin typeface="Trebuchet MS"/>
                <a:cs typeface="Trebuchet MS"/>
              </a:rPr>
              <a:t>objet</a:t>
            </a:r>
            <a:r>
              <a:rPr dirty="0" sz="1100" spc="-60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Order.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325120" indent="-313055">
              <a:lnSpc>
                <a:spcPct val="100000"/>
              </a:lnSpc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dirty="0" sz="1100">
                <a:latin typeface="Trebuchet MS"/>
                <a:cs typeface="Trebuchet MS"/>
              </a:rPr>
              <a:t>On</a:t>
            </a:r>
            <a:r>
              <a:rPr dirty="0" sz="1100" spc="-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donne</a:t>
            </a:r>
            <a:r>
              <a:rPr dirty="0" sz="1100" spc="-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des valeurs</a:t>
            </a:r>
            <a:r>
              <a:rPr dirty="0" sz="1100" spc="-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par </a:t>
            </a:r>
            <a:r>
              <a:rPr dirty="0" sz="1100" spc="-10">
                <a:latin typeface="Trebuchet MS"/>
                <a:cs typeface="Trebuchet MS"/>
              </a:rPr>
              <a:t>défaut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324455" y="4065401"/>
            <a:ext cx="3296285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5120" marR="5080" indent="-31305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dirty="0" sz="1100" spc="-25">
                <a:latin typeface="Trebuchet MS"/>
                <a:cs typeface="Trebuchet MS"/>
              </a:rPr>
              <a:t>Attention,</a:t>
            </a:r>
            <a:r>
              <a:rPr dirty="0" sz="1100" spc="-20">
                <a:latin typeface="Trebuchet MS"/>
                <a:cs typeface="Trebuchet MS"/>
              </a:rPr>
              <a:t> </a:t>
            </a:r>
            <a:r>
              <a:rPr dirty="0" sz="1100" spc="65">
                <a:latin typeface="Trebuchet MS"/>
                <a:cs typeface="Trebuchet MS"/>
              </a:rPr>
              <a:t>si</a:t>
            </a:r>
            <a:r>
              <a:rPr dirty="0" sz="1100" spc="-1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l’initialisation</a:t>
            </a:r>
            <a:r>
              <a:rPr dirty="0" sz="1100" spc="-1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du</a:t>
            </a:r>
            <a:r>
              <a:rPr dirty="0" sz="1100" spc="-1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formulaire</a:t>
            </a:r>
            <a:r>
              <a:rPr dirty="0" sz="1100" spc="-15">
                <a:latin typeface="Trebuchet MS"/>
                <a:cs typeface="Trebuchet MS"/>
              </a:rPr>
              <a:t> </a:t>
            </a:r>
            <a:r>
              <a:rPr dirty="0" sz="1100" spc="-25">
                <a:latin typeface="Trebuchet MS"/>
                <a:cs typeface="Trebuchet MS"/>
              </a:rPr>
              <a:t>est </a:t>
            </a:r>
            <a:r>
              <a:rPr dirty="0" sz="1100" spc="55">
                <a:latin typeface="Trebuchet MS"/>
                <a:cs typeface="Trebuchet MS"/>
              </a:rPr>
              <a:t>dans</a:t>
            </a:r>
            <a:r>
              <a:rPr dirty="0" sz="1100" spc="-50">
                <a:latin typeface="Trebuchet MS"/>
                <a:cs typeface="Trebuchet MS"/>
              </a:rPr>
              <a:t> </a:t>
            </a:r>
            <a:r>
              <a:rPr dirty="0" sz="1100" spc="-30">
                <a:latin typeface="Trebuchet MS"/>
                <a:cs typeface="Trebuchet MS"/>
              </a:rPr>
              <a:t>le</a:t>
            </a:r>
            <a:r>
              <a:rPr dirty="0" sz="1100" spc="-4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constructeur,</a:t>
            </a:r>
            <a:r>
              <a:rPr dirty="0" sz="1100" spc="-5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la</a:t>
            </a:r>
            <a:r>
              <a:rPr dirty="0" sz="1100" spc="-4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prop</a:t>
            </a:r>
            <a:r>
              <a:rPr dirty="0" sz="1100" spc="-5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init</a:t>
            </a:r>
            <a:r>
              <a:rPr dirty="0" sz="1100" spc="-45">
                <a:latin typeface="Trebuchet MS"/>
                <a:cs typeface="Trebuchet MS"/>
              </a:rPr>
              <a:t> </a:t>
            </a:r>
            <a:r>
              <a:rPr dirty="0" sz="1100" spc="-20">
                <a:latin typeface="Trebuchet MS"/>
                <a:cs typeface="Trebuchet MS"/>
              </a:rPr>
              <a:t>vaut </a:t>
            </a:r>
            <a:r>
              <a:rPr dirty="0" sz="1100">
                <a:latin typeface="Trebuchet MS"/>
                <a:cs typeface="Trebuchet MS"/>
              </a:rPr>
              <a:t>undeﬁned.</a:t>
            </a:r>
            <a:r>
              <a:rPr dirty="0" sz="1100" spc="-3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On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a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alors</a:t>
            </a:r>
            <a:r>
              <a:rPr dirty="0" sz="1100" spc="-30">
                <a:latin typeface="Trebuchet MS"/>
                <a:cs typeface="Trebuchet MS"/>
              </a:rPr>
              <a:t> le </a:t>
            </a:r>
            <a:r>
              <a:rPr dirty="0" sz="1100">
                <a:latin typeface="Trebuchet MS"/>
                <a:cs typeface="Trebuchet MS"/>
              </a:rPr>
              <a:t>choix</a:t>
            </a:r>
            <a:r>
              <a:rPr dirty="0" sz="1100" spc="-35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entre </a:t>
            </a:r>
            <a:r>
              <a:rPr dirty="0" sz="1100">
                <a:latin typeface="Trebuchet MS"/>
                <a:cs typeface="Trebuchet MS"/>
              </a:rPr>
              <a:t>ngOnChanges</a:t>
            </a:r>
            <a:r>
              <a:rPr dirty="0" sz="1100" spc="5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ou</a:t>
            </a:r>
            <a:r>
              <a:rPr dirty="0" sz="1100" spc="55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ngOnInit().</a:t>
            </a:r>
            <a:r>
              <a:rPr dirty="0" sz="1100" spc="55">
                <a:latin typeface="Trebuchet MS"/>
                <a:cs typeface="Trebuchet MS"/>
              </a:rPr>
              <a:t> </a:t>
            </a:r>
            <a:r>
              <a:rPr dirty="0" sz="1100" spc="75">
                <a:latin typeface="Trebuchet MS"/>
                <a:cs typeface="Trebuchet MS"/>
              </a:rPr>
              <a:t>Mais</a:t>
            </a:r>
            <a:r>
              <a:rPr dirty="0" sz="1100" spc="5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comme</a:t>
            </a:r>
            <a:r>
              <a:rPr dirty="0" sz="1100" spc="5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on</a:t>
            </a:r>
            <a:r>
              <a:rPr dirty="0" sz="1100" spc="55">
                <a:latin typeface="Trebuchet MS"/>
                <a:cs typeface="Trebuchet MS"/>
              </a:rPr>
              <a:t> </a:t>
            </a:r>
            <a:r>
              <a:rPr dirty="0" sz="1100" spc="-50">
                <a:latin typeface="Trebuchet MS"/>
                <a:cs typeface="Trebuchet MS"/>
              </a:rPr>
              <a:t>a </a:t>
            </a:r>
            <a:r>
              <a:rPr dirty="0" sz="1100">
                <a:latin typeface="Trebuchet MS"/>
                <a:cs typeface="Trebuchet MS"/>
              </a:rPr>
              <a:t>besoin</a:t>
            </a:r>
            <a:r>
              <a:rPr dirty="0" sz="1100" spc="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que</a:t>
            </a:r>
            <a:r>
              <a:rPr dirty="0" sz="1100" spc="10">
                <a:latin typeface="Trebuchet MS"/>
                <a:cs typeface="Trebuchet MS"/>
              </a:rPr>
              <a:t> </a:t>
            </a:r>
            <a:r>
              <a:rPr dirty="0" sz="1100" spc="-20">
                <a:latin typeface="Trebuchet MS"/>
                <a:cs typeface="Trebuchet MS"/>
              </a:rPr>
              <a:t>d’une</a:t>
            </a:r>
            <a:r>
              <a:rPr dirty="0" sz="1100" spc="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seule</a:t>
            </a:r>
            <a:r>
              <a:rPr dirty="0" sz="1100" spc="1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init</a:t>
            </a:r>
            <a:r>
              <a:rPr dirty="0" sz="1100" spc="5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alors</a:t>
            </a:r>
            <a:r>
              <a:rPr dirty="0" sz="1100" spc="10">
                <a:latin typeface="Trebuchet MS"/>
                <a:cs typeface="Trebuchet MS"/>
              </a:rPr>
              <a:t> </a:t>
            </a:r>
            <a:r>
              <a:rPr dirty="0" sz="1100">
                <a:latin typeface="Trebuchet MS"/>
                <a:cs typeface="Trebuchet MS"/>
              </a:rPr>
              <a:t>on</a:t>
            </a:r>
            <a:r>
              <a:rPr dirty="0" sz="1100" spc="5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choisit ngOnInit().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575" y="1265901"/>
            <a:ext cx="3365074" cy="3707451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4025" y="1169904"/>
            <a:ext cx="1480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[ngValue]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vs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0" b="1">
                <a:solidFill>
                  <a:srgbClr val="B7B7B7"/>
                </a:solidFill>
                <a:latin typeface="Calibri"/>
                <a:cs typeface="Calibri"/>
              </a:rPr>
              <a:t>value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41000" y="1744975"/>
            <a:ext cx="6126480" cy="1350010"/>
            <a:chOff x="841000" y="1744975"/>
            <a:chExt cx="6126480" cy="13500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000" y="1744975"/>
              <a:ext cx="6126475" cy="134954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43000" y="2491800"/>
              <a:ext cx="5654675" cy="160020"/>
            </a:xfrm>
            <a:custGeom>
              <a:avLst/>
              <a:gdLst/>
              <a:ahLst/>
              <a:cxnLst/>
              <a:rect l="l" t="t" r="r" b="b"/>
              <a:pathLst>
                <a:path w="5654675" h="160019">
                  <a:moveTo>
                    <a:pt x="5654099" y="159899"/>
                  </a:moveTo>
                  <a:lnTo>
                    <a:pt x="0" y="159899"/>
                  </a:lnTo>
                  <a:lnTo>
                    <a:pt x="0" y="0"/>
                  </a:lnTo>
                  <a:lnTo>
                    <a:pt x="5654099" y="0"/>
                  </a:lnTo>
                  <a:lnTo>
                    <a:pt x="5654099" y="159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43000" y="2491800"/>
              <a:ext cx="5654675" cy="160020"/>
            </a:xfrm>
            <a:custGeom>
              <a:avLst/>
              <a:gdLst/>
              <a:ahLst/>
              <a:cxnLst/>
              <a:rect l="l" t="t" r="r" b="b"/>
              <a:pathLst>
                <a:path w="5654675" h="160019">
                  <a:moveTo>
                    <a:pt x="0" y="0"/>
                  </a:moveTo>
                  <a:lnTo>
                    <a:pt x="5654099" y="0"/>
                  </a:lnTo>
                  <a:lnTo>
                    <a:pt x="5654099" y="159899"/>
                  </a:lnTo>
                  <a:lnTo>
                    <a:pt x="0" y="159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931924" y="2308850"/>
              <a:ext cx="1303020" cy="251460"/>
            </a:xfrm>
            <a:custGeom>
              <a:avLst/>
              <a:gdLst/>
              <a:ahLst/>
              <a:cxnLst/>
              <a:rect l="l" t="t" r="r" b="b"/>
              <a:pathLst>
                <a:path w="1303020" h="251460">
                  <a:moveTo>
                    <a:pt x="0" y="0"/>
                  </a:moveTo>
                  <a:lnTo>
                    <a:pt x="1302899" y="0"/>
                  </a:lnTo>
                  <a:lnTo>
                    <a:pt x="1302899" y="251399"/>
                  </a:lnTo>
                  <a:lnTo>
                    <a:pt x="0" y="2513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914025" y="3776953"/>
            <a:ext cx="5842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Trebuchet MS"/>
                <a:cs typeface="Trebuchet MS"/>
              </a:rPr>
              <a:t>[value]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renvoie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une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string.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20">
                <a:latin typeface="Trebuchet MS"/>
                <a:cs typeface="Trebuchet MS"/>
              </a:rPr>
              <a:t>[ngValue] retourne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tous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types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datas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(number,</a:t>
            </a:r>
            <a:r>
              <a:rPr dirty="0" sz="1200" spc="-20">
                <a:latin typeface="Trebuchet MS"/>
                <a:cs typeface="Trebuchet MS"/>
              </a:rPr>
              <a:t> object)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sans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les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convertir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en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string. https://tutorialsforangular.com/2021/01/24/using-</a:t>
            </a:r>
            <a:r>
              <a:rPr dirty="0" sz="1200">
                <a:latin typeface="Trebuchet MS"/>
                <a:cs typeface="Trebuchet MS"/>
              </a:rPr>
              <a:t>value-vs-ngvalue-</a:t>
            </a:r>
            <a:r>
              <a:rPr dirty="0" sz="1200" spc="-10">
                <a:latin typeface="Trebuchet MS"/>
                <a:cs typeface="Trebuchet MS"/>
              </a:rPr>
              <a:t>in-angular/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165">
              <a:lnSpc>
                <a:spcPts val="1550"/>
              </a:lnSpc>
            </a:pPr>
            <a:fld id="{81D60167-4931-47E6-BA6A-407CBD079E47}" type="slidenum">
              <a:rPr dirty="0" spc="-25"/>
              <a:t>261</a:t>
            </a:fld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47582"/>
            <a:ext cx="11080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Commit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54762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étape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33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FormBuilder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and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ReactiveFormsModule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with </a:t>
            </a:r>
            <a:r>
              <a:rPr dirty="0" sz="1400">
                <a:latin typeface="Trebuchet MS"/>
                <a:cs typeface="Trebuchet MS"/>
              </a:rPr>
              <a:t>FormControl and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FormGroup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165">
              <a:lnSpc>
                <a:spcPts val="1550"/>
              </a:lnSpc>
            </a:pPr>
            <a:fld id="{81D60167-4931-47E6-BA6A-407CBD079E47}" type="slidenum">
              <a:rPr dirty="0" spc="-25"/>
              <a:t>261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88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Le</a:t>
            </a:r>
            <a:r>
              <a:rPr dirty="0" spc="-114"/>
              <a:t> </a:t>
            </a:r>
            <a:r>
              <a:rPr dirty="0" spc="-40"/>
              <a:t>standard</a:t>
            </a:r>
            <a:r>
              <a:rPr dirty="0" spc="-100"/>
              <a:t> </a:t>
            </a:r>
            <a:r>
              <a:rPr dirty="0" spc="-10">
                <a:solidFill>
                  <a:srgbClr val="E1001A"/>
                </a:solidFill>
              </a:rPr>
              <a:t>EcmaScript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4849495" cy="3012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Standardise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114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JavaScript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ES5,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ES6,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ES7,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ES8,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ES9,</a:t>
            </a:r>
            <a:r>
              <a:rPr dirty="0" sz="1400" spc="-45">
                <a:latin typeface="Trebuchet MS"/>
                <a:cs typeface="Trebuchet MS"/>
              </a:rPr>
              <a:t> ES10, </a:t>
            </a:r>
            <a:r>
              <a:rPr dirty="0" sz="1400" spc="-20">
                <a:latin typeface="Trebuchet MS"/>
                <a:cs typeface="Trebuchet MS"/>
              </a:rPr>
              <a:t>ES11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ES,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ES2015,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ES2016,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ES2017,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ES2018,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ES2019,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ES2020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apporte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son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lot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nouveautés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Tous</a:t>
            </a:r>
            <a:r>
              <a:rPr dirty="0" sz="1400" spc="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navigateurs</a:t>
            </a:r>
            <a:r>
              <a:rPr dirty="0" sz="1400" spc="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implémentent</a:t>
            </a:r>
            <a:r>
              <a:rPr dirty="0" sz="1400" spc="8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ES5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navigateurs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récents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implémentent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ES6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différentes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versions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95">
                <a:latin typeface="Trebuchet MS"/>
                <a:cs typeface="Trebuchet MS"/>
              </a:rPr>
              <a:t>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application </a:t>
            </a:r>
            <a:r>
              <a:rPr dirty="0" sz="1400">
                <a:latin typeface="Trebuchet MS"/>
                <a:cs typeface="Trebuchet MS"/>
              </a:rPr>
              <a:t>implique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qu’il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falloir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compiler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ES5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ES6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ts val="1550"/>
              </a:lnSpc>
            </a:pPr>
            <a:fld id="{81D60167-4931-47E6-BA6A-407CBD079E47}" type="slidenum">
              <a:rPr dirty="0" spc="40"/>
              <a:t>22</a:t>
            </a:fld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2094312"/>
            <a:ext cx="2300605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27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100"/>
              <a:t>EventEmitter</a:t>
            </a:r>
            <a:r>
              <a:rPr dirty="0" spc="-65"/>
              <a:t> </a:t>
            </a:r>
            <a:r>
              <a:rPr dirty="0" spc="-50"/>
              <a:t>&amp; </a:t>
            </a:r>
            <a:r>
              <a:rPr dirty="0" spc="-90"/>
              <a:t>router.navigate()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165">
              <a:lnSpc>
                <a:spcPts val="1550"/>
              </a:lnSpc>
            </a:pPr>
            <a:fld id="{81D60167-4931-47E6-BA6A-407CBD079E47}" type="slidenum">
              <a:rPr dirty="0" spc="-25"/>
              <a:t>261</a:t>
            </a:fld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52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(ngSubmit)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234563"/>
            <a:ext cx="57791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récupérer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données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formulaire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lorsque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clique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sur </a:t>
            </a:r>
            <a:r>
              <a:rPr dirty="0" sz="1400" spc="65">
                <a:latin typeface="Trebuchet MS"/>
                <a:cs typeface="Trebuchet MS"/>
              </a:rPr>
              <a:t>submit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qu’elles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viennent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s’ajouter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165">
              <a:lnSpc>
                <a:spcPts val="1550"/>
              </a:lnSpc>
            </a:pPr>
            <a:fld id="{81D60167-4931-47E6-BA6A-407CBD079E47}" type="slidenum">
              <a:rPr dirty="0" spc="-25"/>
              <a:t>261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194293" y="1874643"/>
            <a:ext cx="28117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directive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038822" y="1894455"/>
            <a:ext cx="8007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(ngSubmit)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868491" y="1874643"/>
            <a:ext cx="1974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détecter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0225" y="2088002"/>
            <a:ext cx="393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bouton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sera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cliqué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appeler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98279" y="2107814"/>
            <a:ext cx="104076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onSubmit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4293" y="2514723"/>
            <a:ext cx="609155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48615" marR="5080" indent="-33655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aussi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changer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propriété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[value]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&lt;option&gt;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[ngValue] </a:t>
            </a:r>
            <a:r>
              <a:rPr dirty="0" sz="1400" spc="-20">
                <a:latin typeface="Trebuchet MS"/>
                <a:cs typeface="Trebuchet MS"/>
              </a:rPr>
              <a:t>qu’on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60">
                <a:latin typeface="Trebuchet MS"/>
                <a:cs typeface="Trebuchet MS"/>
              </a:rPr>
              <a:t> form.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Elle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cette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fois-ci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bind notre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value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autre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chose qu’un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string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uniquement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 b="1">
                <a:latin typeface="Trebuchet MS"/>
                <a:cs typeface="Trebuchet MS"/>
              </a:rPr>
              <a:t>form-order.component.html</a:t>
            </a:r>
            <a:r>
              <a:rPr dirty="0" sz="1400" spc="12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725" y="3814694"/>
            <a:ext cx="39338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form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[formGroup]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form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40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(ngSubmit)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onSubmit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5725" y="4249034"/>
            <a:ext cx="616204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*ngFor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let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of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states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30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[ngValue]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&gt;{{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state</a:t>
            </a:r>
            <a:r>
              <a:rPr dirty="0" sz="1050" spc="-3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}}&lt;/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option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025" y="4663562"/>
            <a:ext cx="13741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 i="1">
                <a:latin typeface="Trebuchet MS"/>
                <a:cs typeface="Trebuchet MS"/>
              </a:rPr>
              <a:t>Doc</a:t>
            </a:r>
            <a:r>
              <a:rPr dirty="0" sz="1400" spc="-11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105" i="1">
                <a:latin typeface="Trebuchet MS"/>
                <a:cs typeface="Trebuchet MS"/>
              </a:rPr>
              <a:t> </a:t>
            </a:r>
            <a:r>
              <a:rPr dirty="0" u="heavy" sz="1400" spc="-7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EventEmitter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4025" y="727954"/>
            <a:ext cx="20574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(ngSubmit)=”onSubmit()”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37250" y="1120125"/>
            <a:ext cx="6575425" cy="3182620"/>
            <a:chOff x="937250" y="1120125"/>
            <a:chExt cx="6575425" cy="31826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50" y="1120125"/>
              <a:ext cx="4572000" cy="15988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4950" y="2481499"/>
              <a:ext cx="5218624" cy="179242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250662" y="2467212"/>
              <a:ext cx="5247640" cy="1821180"/>
            </a:xfrm>
            <a:custGeom>
              <a:avLst/>
              <a:gdLst/>
              <a:ahLst/>
              <a:cxnLst/>
              <a:rect l="l" t="t" r="r" b="b"/>
              <a:pathLst>
                <a:path w="5247640" h="1821179">
                  <a:moveTo>
                    <a:pt x="0" y="0"/>
                  </a:moveTo>
                  <a:lnTo>
                    <a:pt x="5247199" y="0"/>
                  </a:lnTo>
                  <a:lnTo>
                    <a:pt x="5247199" y="1820999"/>
                  </a:lnTo>
                  <a:lnTo>
                    <a:pt x="0" y="1820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165">
              <a:lnSpc>
                <a:spcPts val="1550"/>
              </a:lnSpc>
            </a:pPr>
            <a:fld id="{81D60167-4931-47E6-BA6A-407CBD079E47}" type="slidenum">
              <a:rPr dirty="0" spc="-25"/>
              <a:t>261</a:t>
            </a:fld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19456" y="4827334"/>
            <a:ext cx="3130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35">
                <a:solidFill>
                  <a:srgbClr val="999999"/>
                </a:solidFill>
                <a:latin typeface="Trebuchet MS"/>
                <a:cs typeface="Trebuchet MS"/>
              </a:rPr>
              <a:t>263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25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EventEmitter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86963"/>
            <a:ext cx="2491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717539" y="1406775"/>
            <a:ext cx="8007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onSubmit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1985895"/>
            <a:ext cx="193357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onSubmit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void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2275455"/>
            <a:ext cx="26409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console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log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.form.value);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925" y="2492625"/>
            <a:ext cx="328104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.submitted.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emit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.form.value);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2925" y="2709795"/>
            <a:ext cx="2406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94293" y="3196713"/>
            <a:ext cx="3590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initialiser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@output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2925" y="3795645"/>
            <a:ext cx="400177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@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Output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submitted</a:t>
            </a:r>
            <a:r>
              <a:rPr dirty="0" sz="1050" spc="-20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b="1">
                <a:solidFill>
                  <a:srgbClr val="FF78C6"/>
                </a:solidFill>
                <a:latin typeface="Courier New"/>
                <a:cs typeface="Courier New"/>
              </a:rPr>
              <a:t>new</a:t>
            </a:r>
            <a:r>
              <a:rPr dirty="0" sz="1050" spc="-20" b="1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EventEmitter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&gt;();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94293" y="4206362"/>
            <a:ext cx="6613525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EventEmitter,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pourquoi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175">
                <a:latin typeface="Trebuchet MS"/>
                <a:cs typeface="Trebuchet MS"/>
              </a:rPr>
              <a:t>?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parce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qu’on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besoin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Output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premier </a:t>
            </a:r>
            <a:r>
              <a:rPr dirty="0" sz="1400">
                <a:latin typeface="Trebuchet MS"/>
                <a:cs typeface="Trebuchet MS"/>
              </a:rPr>
              <a:t>lieu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accéder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propriété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submitted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depuis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composant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parent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puis </a:t>
            </a:r>
            <a:r>
              <a:rPr dirty="0" sz="1400" spc="-20">
                <a:latin typeface="Trebuchet MS"/>
                <a:cs typeface="Trebuchet MS"/>
              </a:rPr>
              <a:t>d’un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objet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soit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fois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objet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chaud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24737" y="4827334"/>
            <a:ext cx="30797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999999"/>
                </a:solidFill>
                <a:latin typeface="Trebuchet MS"/>
                <a:cs typeface="Trebuchet MS"/>
              </a:rPr>
              <a:t>264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6650" y="1583775"/>
            <a:ext cx="3178175" cy="265303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dirty="0" sz="1400">
                <a:latin typeface="Arial"/>
                <a:cs typeface="Arial"/>
              </a:rPr>
              <a:t>Composant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Parent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"/>
              <a:cs typeface="Arial"/>
            </a:endParaRPr>
          </a:p>
          <a:p>
            <a:pPr marL="85725">
              <a:lnSpc>
                <a:spcPts val="1664"/>
              </a:lnSpc>
              <a:spcBef>
                <a:spcPts val="5"/>
              </a:spcBef>
            </a:pPr>
            <a:r>
              <a:rPr dirty="0" sz="1400" spc="-20"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  <a:p>
            <a:pPr marL="85725" marR="476250">
              <a:lnSpc>
                <a:spcPts val="1650"/>
              </a:lnSpc>
              <a:spcBef>
                <a:spcPts val="65"/>
              </a:spcBef>
            </a:pPr>
            <a:r>
              <a:rPr dirty="0" sz="1400" spc="-10">
                <a:latin typeface="Arial"/>
                <a:cs typeface="Arial"/>
              </a:rPr>
              <a:t>&lt;app-enfant [propEnfant]=’propParent’ (notifAdd)=”expression($event)”&gt;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Arial"/>
              <a:cs typeface="Arial"/>
            </a:endParaRPr>
          </a:p>
          <a:p>
            <a:pPr marL="85725">
              <a:lnSpc>
                <a:spcPts val="1664"/>
              </a:lnSpc>
            </a:pPr>
            <a:r>
              <a:rPr dirty="0" sz="1400" spc="-25">
                <a:latin typeface="Arial"/>
                <a:cs typeface="Arial"/>
              </a:rPr>
              <a:t>TS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public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expression(data){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//</a:t>
            </a:r>
            <a:r>
              <a:rPr dirty="0" sz="1400" spc="-10">
                <a:latin typeface="Arial"/>
                <a:cs typeface="Arial"/>
              </a:rPr>
              <a:t> service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83474" y="1583775"/>
            <a:ext cx="3699510" cy="265303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dirty="0" sz="1400">
                <a:latin typeface="Arial"/>
                <a:cs typeface="Arial"/>
              </a:rPr>
              <a:t>Composant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Enfant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"/>
                <a:cs typeface="Arial"/>
              </a:rPr>
              <a:t>@Output()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notifAdd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=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new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EventEmitter()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Arial"/>
              <a:cs typeface="Arial"/>
            </a:endParaRPr>
          </a:p>
          <a:p>
            <a:pPr marL="85725">
              <a:lnSpc>
                <a:spcPts val="1664"/>
              </a:lnSpc>
              <a:spcBef>
                <a:spcPts val="5"/>
              </a:spcBef>
            </a:pPr>
            <a:r>
              <a:rPr dirty="0" sz="1400" spc="-10">
                <a:latin typeface="Arial"/>
                <a:cs typeface="Arial"/>
              </a:rPr>
              <a:t>onSubmit(){</a:t>
            </a:r>
            <a:endParaRPr sz="1400">
              <a:latin typeface="Arial"/>
              <a:cs typeface="Arial"/>
            </a:endParaRPr>
          </a:p>
          <a:p>
            <a:pPr marL="542925">
              <a:lnSpc>
                <a:spcPts val="1650"/>
              </a:lnSpc>
            </a:pPr>
            <a:r>
              <a:rPr dirty="0" sz="1400" spc="-10">
                <a:latin typeface="Arial"/>
                <a:cs typeface="Arial"/>
              </a:rPr>
              <a:t>this.notifAdd.emit(this.form.value);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1664"/>
              </a:lnSpc>
            </a:pPr>
            <a:r>
              <a:rPr dirty="0" sz="140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4405" rIns="0" bIns="0" rtlCol="0" vert="horz">
            <a:spAutoFit/>
          </a:bodyPr>
          <a:lstStyle/>
          <a:p>
            <a:pPr marL="533400">
              <a:lnSpc>
                <a:spcPct val="100000"/>
              </a:lnSpc>
              <a:spcBef>
                <a:spcPts val="100"/>
              </a:spcBef>
            </a:pPr>
            <a:r>
              <a:rPr dirty="0" sz="1400" spc="45" b="0">
                <a:solidFill>
                  <a:srgbClr val="000000"/>
                </a:solidFill>
                <a:latin typeface="Trebuchet MS"/>
                <a:cs typeface="Trebuchet MS"/>
              </a:rPr>
              <a:t>Communication</a:t>
            </a:r>
            <a:r>
              <a:rPr dirty="0" sz="1400" spc="-3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Enfant</a:t>
            </a:r>
            <a:r>
              <a:rPr dirty="0" sz="1400" spc="-3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40" b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dirty="0" sz="1400" spc="-3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10" b="0">
                <a:solidFill>
                  <a:srgbClr val="000000"/>
                </a:solidFill>
                <a:latin typeface="Trebuchet MS"/>
                <a:cs typeface="Trebuchet MS"/>
              </a:rPr>
              <a:t>Parent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23748" y="4827334"/>
            <a:ext cx="3086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30">
                <a:solidFill>
                  <a:srgbClr val="999999"/>
                </a:solidFill>
                <a:latin typeface="Trebuchet MS"/>
                <a:cs typeface="Trebuchet MS"/>
              </a:rPr>
              <a:t>265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25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EventEmitter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10762"/>
            <a:ext cx="6728459" cy="2631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Lorsque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20">
                <a:latin typeface="Trebuchet MS"/>
                <a:cs typeface="Trebuchet MS"/>
              </a:rPr>
              <a:t> arrive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pageAddOrder,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bind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output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avec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(pour</a:t>
            </a:r>
            <a:r>
              <a:rPr dirty="0" sz="1400" spc="-30">
                <a:latin typeface="Trebuchet MS"/>
                <a:cs typeface="Trebuchet MS"/>
              </a:rPr>
              <a:t> effectuer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action)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mais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soit </a:t>
            </a:r>
            <a:r>
              <a:rPr dirty="0" sz="1400">
                <a:latin typeface="Trebuchet MS"/>
                <a:cs typeface="Trebuchet MS"/>
              </a:rPr>
              <a:t>triggered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directement.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sz="1950">
              <a:latin typeface="Trebuchet MS"/>
              <a:cs typeface="Trebuchet MS"/>
            </a:endParaRPr>
          </a:p>
          <a:p>
            <a:pPr marL="347980" marR="179705" indent="-335915">
              <a:lnSpc>
                <a:spcPct val="1357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passer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output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action()</a:t>
            </a:r>
            <a:r>
              <a:rPr dirty="0" sz="1400" spc="38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(ce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récupère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grâce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0">
                <a:latin typeface="Trebuchet MS"/>
                <a:cs typeface="Trebuchet MS"/>
              </a:rPr>
              <a:t> $event). </a:t>
            </a:r>
            <a:r>
              <a:rPr dirty="0" sz="1400">
                <a:latin typeface="Trebuchet MS"/>
                <a:cs typeface="Trebuchet MS"/>
              </a:rPr>
              <a:t>Etant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donné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EventEmitter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n’est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initialisé,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récupère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aucun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chargement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page,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c’est parfait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20">
                <a:latin typeface="Trebuchet MS"/>
                <a:cs typeface="Trebuchet MS"/>
              </a:rPr>
              <a:t> ce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transmis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uniquement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au </a:t>
            </a:r>
            <a:r>
              <a:rPr dirty="0" sz="1400">
                <a:latin typeface="Trebuchet MS"/>
                <a:cs typeface="Trebuchet MS"/>
              </a:rPr>
              <a:t>moment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où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clique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l’envoi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formulaire.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36022" y="4302374"/>
            <a:ext cx="8007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onSubmit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94293" y="4282563"/>
            <a:ext cx="60769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90525" algn="l"/>
                <a:tab pos="391160" algn="l"/>
                <a:tab pos="358394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r>
              <a:rPr dirty="0" sz="1400">
                <a:latin typeface="Trebuchet MS"/>
                <a:cs typeface="Trebuchet MS"/>
              </a:rPr>
              <a:t>	pour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initialiser</a:t>
            </a:r>
            <a:r>
              <a:rPr dirty="0" sz="1400" spc="-20">
                <a:latin typeface="Trebuchet MS"/>
                <a:cs typeface="Trebuchet MS"/>
              </a:rPr>
              <a:t> ce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0225" y="4495922"/>
            <a:ext cx="609155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EventEmitter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lorsque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cliquera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bouton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d’envoi,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alors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 </a:t>
            </a:r>
            <a:r>
              <a:rPr dirty="0" sz="1400" spc="-10">
                <a:latin typeface="Trebuchet MS"/>
                <a:cs typeface="Trebuchet MS"/>
              </a:rPr>
              <a:t>moment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pourrons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récupérer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notre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action($event)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25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EventEmitter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612575" y="507899"/>
            <a:ext cx="4668520" cy="1877695"/>
            <a:chOff x="612575" y="507899"/>
            <a:chExt cx="4668520" cy="187769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575" y="1776450"/>
              <a:ext cx="4668074" cy="6088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68325" y="2694813"/>
            <a:ext cx="4725035" cy="1839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9539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Subscribe()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tâche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fond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20">
                <a:latin typeface="Trebuchet MS"/>
                <a:cs typeface="Trebuchet MS"/>
              </a:rPr>
              <a:t> doit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être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initialisé.</a:t>
            </a:r>
            <a:endParaRPr sz="1400">
              <a:latin typeface="Trebuchet MS"/>
              <a:cs typeface="Trebuchet MS"/>
            </a:endParaRPr>
          </a:p>
          <a:p>
            <a:pPr marL="129539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Puis,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reçoit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données,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</a:t>
            </a:r>
            <a:endParaRPr sz="1400">
              <a:latin typeface="Trebuchet MS"/>
              <a:cs typeface="Trebuchet MS"/>
            </a:endParaRPr>
          </a:p>
          <a:p>
            <a:pPr marL="129539" marR="18161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.subscribe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déclenche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action()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lui transmet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>
                <a:latin typeface="Trebuchet MS"/>
                <a:cs typeface="Trebuchet MS"/>
              </a:rPr>
              <a:t>données</a:t>
            </a:r>
            <a:r>
              <a:rPr dirty="0" sz="1400" spc="1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($event).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rebuchet MS"/>
              <a:cs typeface="Trebuchet MS"/>
            </a:endParaRPr>
          </a:p>
          <a:p>
            <a:pPr marL="12700" marR="137541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29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 </a:t>
            </a:r>
            <a:r>
              <a:rPr dirty="0" u="heavy" sz="1400" spc="-2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4"/>
              </a:rPr>
              <a:t>https://angular.io/api/core/EventEmitter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268</a:t>
            </a:fld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14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EventEmitter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32023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page-add-order.component.html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268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42925" y="1778345"/>
            <a:ext cx="625475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app-form-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order</a:t>
            </a:r>
            <a:r>
              <a:rPr dirty="0" sz="1050" spc="10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[init]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114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(submitted)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action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($event)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app-form-order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4293" y="2189063"/>
            <a:ext cx="660336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20">
                <a:latin typeface="Trebuchet MS"/>
                <a:cs typeface="Trebuchet MS"/>
              </a:rPr>
              <a:t> notre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add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fera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appel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http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post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OrdersService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25" b="1">
                <a:latin typeface="Trebuchet MS"/>
                <a:cs typeface="Trebuchet MS"/>
              </a:rPr>
              <a:t>orders.service.ts</a:t>
            </a:r>
            <a:r>
              <a:rPr dirty="0" sz="1400" spc="2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0125" y="3275674"/>
            <a:ext cx="3361054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add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Observable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any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r>
              <a:rPr dirty="0" sz="1050" spc="-3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0125" y="3489034"/>
            <a:ext cx="544195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return</a:t>
            </a:r>
            <a:r>
              <a:rPr dirty="0" sz="1050" spc="1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.httpClient.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post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any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&gt;(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`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${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.urlApi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}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/orders`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14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0125" y="3706204"/>
            <a:ext cx="2406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4293" y="4116922"/>
            <a:ext cx="67278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48615" marR="5080" indent="-33655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action()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triggered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EventEmitter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lorsqu’il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aura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reçu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le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ﬂux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(quand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appuie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le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bouton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d’envoi, cela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géré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onsubmit())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52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EventEmitter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79293" y="1469688"/>
            <a:ext cx="29622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page-add-order.component.ts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">
              <a:lnSpc>
                <a:spcPts val="1550"/>
              </a:lnSpc>
            </a:pPr>
            <a:fld id="{81D60167-4931-47E6-BA6A-407CBD079E47}" type="slidenum">
              <a:rPr dirty="0" spc="55"/>
              <a:t>268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1227925" y="1916220"/>
            <a:ext cx="27336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action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void</a:t>
            </a:r>
            <a:r>
              <a:rPr dirty="0" sz="1050" spc="-2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27925" y="2133390"/>
            <a:ext cx="35210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.ordersService.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add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subscribe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27925" y="2350560"/>
            <a:ext cx="2406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16025" y="3243463"/>
            <a:ext cx="28721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>
                <a:latin typeface="Trebuchet MS"/>
                <a:cs typeface="Trebuchet MS"/>
              </a:rPr>
              <a:t>Pas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subscribe,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d’appel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HTTP.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21189" y="4827334"/>
            <a:ext cx="3111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35">
                <a:solidFill>
                  <a:srgbClr val="999999"/>
                </a:solidFill>
                <a:latin typeface="Trebuchet MS"/>
                <a:cs typeface="Trebuchet MS"/>
              </a:rPr>
              <a:t>269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62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Router.navigate()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5725" y="507899"/>
            <a:ext cx="1285240" cy="4512945"/>
            <a:chOff x="85725" y="507899"/>
            <a:chExt cx="1285240" cy="451294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5725" y="4860811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5" h="160020">
                  <a:moveTo>
                    <a:pt x="80023" y="160020"/>
                  </a:moveTo>
                  <a:lnTo>
                    <a:pt x="0" y="160020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2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94293" y="1310762"/>
            <a:ext cx="6566534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0">
                <a:latin typeface="Trebuchet MS"/>
                <a:cs typeface="Trebuchet MS"/>
              </a:rPr>
              <a:t>Tout </a:t>
            </a:r>
            <a:r>
              <a:rPr dirty="0" sz="1400" spc="-20">
                <a:latin typeface="Trebuchet MS"/>
                <a:cs typeface="Trebuchet MS"/>
              </a:rPr>
              <a:t>fonctionne,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revanche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aimerait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être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redirigé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directement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</a:t>
            </a:r>
            <a:r>
              <a:rPr dirty="0" sz="1400">
                <a:latin typeface="Trebuchet MS"/>
                <a:cs typeface="Trebuchet MS"/>
              </a:rPr>
              <a:t>liste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voir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liste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mise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jour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front,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existe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ça router.navigate()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redirections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0225" y="2255643"/>
            <a:ext cx="30676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Trebuchet MS"/>
                <a:cs typeface="Trebuchet MS"/>
              </a:rPr>
              <a:t>typescript.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sufﬁt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l’import</a:t>
            </a:r>
            <a:r>
              <a:rPr dirty="0" sz="1400" spc="-25">
                <a:latin typeface="Trebuchet MS"/>
                <a:cs typeface="Trebuchet MS"/>
              </a:rPr>
              <a:t> 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628700" y="2275455"/>
            <a:ext cx="48069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Router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38277" y="2255643"/>
            <a:ext cx="2086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l’injecter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0225" y="2545202"/>
            <a:ext cx="20085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constructor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utiliser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569247" y="2565014"/>
            <a:ext cx="176085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.router.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navigate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025" y="3041591"/>
            <a:ext cx="27101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Trebuchet MS"/>
                <a:cs typeface="Trebuchet MS"/>
              </a:rPr>
              <a:t>Page-add-orders.component.ts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5725" y="3557792"/>
            <a:ext cx="624205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constructor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private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ordersService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OrdersService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private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router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Router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{}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5725" y="3774962"/>
            <a:ext cx="28809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action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Order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void</a:t>
            </a:r>
            <a:r>
              <a:rPr dirty="0" sz="1050" spc="-2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5725" y="3992132"/>
            <a:ext cx="400177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.ordersService.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add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 i="1">
                <a:solidFill>
                  <a:srgbClr val="FFB86C"/>
                </a:solidFill>
                <a:latin typeface="Courier New"/>
                <a:cs typeface="Courier New"/>
              </a:rPr>
              <a:t>item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subscribe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(()</a:t>
            </a:r>
            <a:r>
              <a:rPr dirty="0" sz="1050" spc="1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=&gt;</a:t>
            </a:r>
            <a:r>
              <a:rPr dirty="0" sz="1050" spc="1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5725" y="4209301"/>
            <a:ext cx="31210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480059">
              <a:lnSpc>
                <a:spcPts val="1220"/>
              </a:lnSpc>
            </a:pP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.router.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navigate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([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orders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]);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5725" y="4426471"/>
            <a:ext cx="56070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});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5725" y="4643641"/>
            <a:ext cx="24066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3025" y="4842777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38283"/>
            <a:ext cx="1882139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Back</a:t>
            </a:r>
            <a:r>
              <a:rPr dirty="0" spc="-105"/>
              <a:t> </a:t>
            </a:r>
            <a:r>
              <a:rPr dirty="0" spc="65">
                <a:solidFill>
                  <a:srgbClr val="E1001A"/>
                </a:solidFill>
              </a:rPr>
              <a:t>vs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85">
                <a:solidFill>
                  <a:srgbClr val="E1001A"/>
                </a:solidFill>
              </a:rPr>
              <a:t>Front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45371" y="1361987"/>
            <a:ext cx="9055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Trebuchet MS"/>
                <a:cs typeface="Trebuchet MS"/>
              </a:rPr>
              <a:t>Code</a:t>
            </a:r>
            <a:r>
              <a:rPr dirty="0" sz="1400" spc="-85" b="1">
                <a:latin typeface="Trebuchet MS"/>
                <a:cs typeface="Trebuchet MS"/>
              </a:rPr>
              <a:t> </a:t>
            </a:r>
            <a:r>
              <a:rPr dirty="0" sz="1400" spc="30" b="1">
                <a:latin typeface="Trebuchet MS"/>
                <a:cs typeface="Trebuchet MS"/>
              </a:rPr>
              <a:t>Back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89882" y="1788707"/>
            <a:ext cx="121729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Maintenabilité Réutilisabilité Objets Encapsulation Héritage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112650" y="1331800"/>
            <a:ext cx="93471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Trebuchet MS"/>
                <a:cs typeface="Trebuchet MS"/>
              </a:rPr>
              <a:t>Code</a:t>
            </a:r>
            <a:r>
              <a:rPr dirty="0" sz="1400" spc="-95" b="1">
                <a:latin typeface="Trebuchet MS"/>
                <a:cs typeface="Trebuchet MS"/>
              </a:rPr>
              <a:t> </a:t>
            </a:r>
            <a:r>
              <a:rPr dirty="0" sz="1400" spc="-20" b="1">
                <a:latin typeface="Trebuchet MS"/>
                <a:cs typeface="Trebuchet MS"/>
              </a:rPr>
              <a:t>Front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972133" y="1758520"/>
            <a:ext cx="121729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Maintenabilité Réutilisabilité Objets Encapsulation Héritage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749749" y="1309812"/>
            <a:ext cx="1644650" cy="1665605"/>
          </a:xfrm>
          <a:custGeom>
            <a:avLst/>
            <a:gdLst/>
            <a:ahLst/>
            <a:cxnLst/>
            <a:rect l="l" t="t" r="r" b="b"/>
            <a:pathLst>
              <a:path w="1644650" h="1665605">
                <a:moveTo>
                  <a:pt x="0" y="7499"/>
                </a:moveTo>
                <a:lnTo>
                  <a:pt x="1620899" y="1657799"/>
                </a:lnTo>
              </a:path>
              <a:path w="1644650" h="1665605">
                <a:moveTo>
                  <a:pt x="16374" y="1665299"/>
                </a:moveTo>
                <a:lnTo>
                  <a:pt x="1644474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94293" y="3240413"/>
            <a:ext cx="618363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web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permettent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mettre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application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côté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Front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>
                <a:latin typeface="Trebuchet MS"/>
                <a:cs typeface="Trebuchet MS"/>
              </a:rPr>
              <a:t>concepts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généralement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utilisés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côté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Back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(L’utilisation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Objets, </a:t>
            </a:r>
            <a:r>
              <a:rPr dirty="0" sz="1400" spc="-45">
                <a:latin typeface="Trebuchet MS"/>
                <a:cs typeface="Trebuchet MS"/>
              </a:rPr>
              <a:t>l’héritage,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l’encapsulation,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maintenabilité,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réutilisabilité)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https://developer.mozilla.org/fr/docs/Web/Web_Components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ts val="1550"/>
              </a:lnSpc>
            </a:pPr>
            <a:fld id="{81D60167-4931-47E6-BA6A-407CBD079E47}" type="slidenum">
              <a:rPr dirty="0" spc="40"/>
              <a:t>22</a:t>
            </a:fld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5082"/>
            <a:ext cx="11080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Commit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437563"/>
            <a:ext cx="46958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étape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34: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EventEmitter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and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Router.navigate()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4130">
              <a:lnSpc>
                <a:spcPts val="1550"/>
              </a:lnSpc>
            </a:pPr>
            <a:fld id="{81D60167-4931-47E6-BA6A-407CBD079E47}" type="slidenum">
              <a:rPr dirty="0" spc="-25"/>
              <a:t>270</a:t>
            </a:fld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8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5">
                <a:solidFill>
                  <a:srgbClr val="E1001A"/>
                </a:solidFill>
              </a:rPr>
              <a:t>28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-40"/>
              <a:t>Validators</a:t>
            </a:r>
            <a:r>
              <a:rPr dirty="0" spc="-120"/>
              <a:t> </a:t>
            </a:r>
            <a:r>
              <a:rPr dirty="0" spc="-45"/>
              <a:t>and</a:t>
            </a:r>
            <a:r>
              <a:rPr dirty="0" spc="-120"/>
              <a:t> </a:t>
            </a:r>
            <a:r>
              <a:rPr dirty="0" spc="160"/>
              <a:t>CSS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4130">
              <a:lnSpc>
                <a:spcPts val="1550"/>
              </a:lnSpc>
            </a:pPr>
            <a:fld id="{81D60167-4931-47E6-BA6A-407CBD079E47}" type="slidenum">
              <a:rPr dirty="0" spc="-25"/>
              <a:t>270</a:t>
            </a:fld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14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Validators</a:t>
            </a:r>
            <a:r>
              <a:rPr dirty="0" spc="-120"/>
              <a:t> </a:t>
            </a:r>
            <a:r>
              <a:rPr dirty="0" spc="-45"/>
              <a:t>and</a:t>
            </a:r>
            <a:r>
              <a:rPr dirty="0" spc="-120"/>
              <a:t> </a:t>
            </a:r>
            <a:r>
              <a:rPr dirty="0" spc="160"/>
              <a:t>CSS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43445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48615" marR="5080" indent="-33655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-20">
                <a:latin typeface="Trebuchet MS"/>
                <a:cs typeface="Trebuchet MS"/>
              </a:rPr>
              <a:t> mettre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validators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contrôler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certains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champs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80">
                <a:latin typeface="Trebuchet MS"/>
                <a:cs typeface="Trebuchet MS"/>
              </a:rPr>
              <a:t>et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rendre obligatoires.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mettre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validators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form-control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 form-order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 b="1">
                <a:latin typeface="Trebuchet MS"/>
                <a:cs typeface="Trebuchet MS"/>
              </a:rPr>
              <a:t>form-orders.component.ts</a:t>
            </a:r>
            <a:r>
              <a:rPr dirty="0" sz="1400" spc="4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4130">
              <a:lnSpc>
                <a:spcPts val="1550"/>
              </a:lnSpc>
            </a:pPr>
            <a:fld id="{81D60167-4931-47E6-BA6A-407CBD079E47}" type="slidenum">
              <a:rPr dirty="0" spc="-25"/>
              <a:t>270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42925" y="2631784"/>
            <a:ext cx="496189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typePresta</a:t>
            </a:r>
            <a:r>
              <a:rPr dirty="0" sz="1050" spc="-6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:</a:t>
            </a:r>
            <a:r>
              <a:rPr dirty="0" sz="1050" spc="-6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.init.typePresta,</a:t>
            </a:r>
            <a:r>
              <a:rPr dirty="0" sz="1050" spc="-6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Validators.required</a:t>
            </a:r>
            <a:r>
              <a:rPr dirty="0" sz="1050" spc="-6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2925" y="2848954"/>
            <a:ext cx="640207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client</a:t>
            </a:r>
            <a:r>
              <a:rPr dirty="0" sz="1050" spc="-6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: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.init.client,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[Validators.required,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Validators.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minLength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2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)]],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025" y="3259673"/>
            <a:ext cx="6638925" cy="1183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marR="508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nécessaire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côté</a:t>
            </a:r>
            <a:r>
              <a:rPr dirty="0" sz="1400">
                <a:latin typeface="Trebuchet MS"/>
                <a:cs typeface="Trebuchet MS"/>
              </a:rPr>
              <a:t> html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rendre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l’interface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utilisateur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agréable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100">
                <a:latin typeface="Trebuchet MS"/>
                <a:cs typeface="Trebuchet MS"/>
              </a:rPr>
              <a:t> </a:t>
            </a:r>
            <a:r>
              <a:rPr dirty="0" sz="1400" spc="-10">
                <a:latin typeface="Arial"/>
                <a:cs typeface="Arial"/>
              </a:rPr>
              <a:t>https://angular.io/api/forms/Validators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36456" y="4827334"/>
            <a:ext cx="2959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999999"/>
                </a:solidFill>
                <a:latin typeface="Trebuchet MS"/>
                <a:cs typeface="Trebuchet MS"/>
              </a:rPr>
              <a:t>273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14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Validators</a:t>
            </a:r>
            <a:r>
              <a:rPr dirty="0" spc="-120"/>
              <a:t> </a:t>
            </a:r>
            <a:r>
              <a:rPr dirty="0" spc="-45"/>
              <a:t>and</a:t>
            </a:r>
            <a:r>
              <a:rPr dirty="0" spc="-120"/>
              <a:t> </a:t>
            </a:r>
            <a:r>
              <a:rPr dirty="0" spc="160"/>
              <a:t>CSS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42925" y="507899"/>
            <a:ext cx="828040" cy="4636135"/>
            <a:chOff x="542925" y="507899"/>
            <a:chExt cx="828040" cy="46361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2925" y="5075627"/>
              <a:ext cx="446405" cy="67945"/>
            </a:xfrm>
            <a:custGeom>
              <a:avLst/>
              <a:gdLst/>
              <a:ahLst/>
              <a:cxnLst/>
              <a:rect l="l" t="t" r="r" b="b"/>
              <a:pathLst>
                <a:path w="446405" h="67945">
                  <a:moveTo>
                    <a:pt x="0" y="0"/>
                  </a:moveTo>
                  <a:lnTo>
                    <a:pt x="445842" y="0"/>
                  </a:lnTo>
                  <a:lnTo>
                    <a:pt x="445842" y="67872"/>
                  </a:lnTo>
                  <a:lnTo>
                    <a:pt x="0" y="6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94293" y="1331813"/>
            <a:ext cx="61309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premier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temps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s’occuper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désactiver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bouton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submit </a:t>
            </a:r>
            <a:r>
              <a:rPr dirty="0" sz="1400">
                <a:latin typeface="Trebuchet MS"/>
                <a:cs typeface="Trebuchet MS"/>
              </a:rPr>
              <a:t>lorsque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formulaire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n’est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valide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l’activer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formulaire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est </a:t>
            </a:r>
            <a:r>
              <a:rPr dirty="0" sz="1400">
                <a:latin typeface="Trebuchet MS"/>
                <a:cs typeface="Trebuchet MS"/>
              </a:rPr>
              <a:t>correctement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remplis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(true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or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false)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2205065"/>
            <a:ext cx="4272915" cy="1981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button</a:t>
            </a:r>
            <a:r>
              <a:rPr dirty="0" sz="950" spc="17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[disabled]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form.invalid</a:t>
            </a:r>
            <a:r>
              <a:rPr dirty="0" sz="950" spc="-37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105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type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submit</a:t>
            </a:r>
            <a:r>
              <a:rPr dirty="0" sz="950" spc="-470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105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btn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4293" y="2810093"/>
            <a:ext cx="67087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ajouter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messages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d’erreur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“champ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invalide”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deux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class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77585" y="3043265"/>
            <a:ext cx="88201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495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90"/>
              </a:spcBef>
            </a:pP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alert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0225" y="3023452"/>
            <a:ext cx="19469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014" algn="l"/>
              </a:tabLst>
            </a:pPr>
            <a:r>
              <a:rPr dirty="0" sz="1400" spc="-10">
                <a:latin typeface="Trebuchet MS"/>
                <a:cs typeface="Trebuchet MS"/>
              </a:rPr>
              <a:t>bootstrap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235">
                <a:latin typeface="Trebuchet MS"/>
                <a:cs typeface="Trebuchet MS"/>
              </a:rPr>
              <a:t>&amp;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506362" y="3043265"/>
            <a:ext cx="147637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495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90"/>
              </a:spcBef>
            </a:pP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alert-danger</a:t>
            </a:r>
            <a:r>
              <a:rPr dirty="0" sz="950" spc="-250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950" spc="-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012118" y="3023452"/>
            <a:ext cx="22999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>
                <a:latin typeface="Trebuchet MS"/>
                <a:cs typeface="Trebuchet MS"/>
              </a:rPr>
              <a:t> voulons afﬁcher </a:t>
            </a:r>
            <a:r>
              <a:rPr dirty="0" sz="1400" spc="-25">
                <a:latin typeface="Trebuchet MS"/>
                <a:cs typeface="Trebuchet MS"/>
              </a:rPr>
              <a:t>ces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30225" y="3236812"/>
            <a:ext cx="61950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75">
                <a:latin typeface="Trebuchet MS"/>
                <a:cs typeface="Trebuchet MS"/>
              </a:rPr>
              <a:t>messages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d’erreurs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champ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invalide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perd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focus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celui-ci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42925" y="3896704"/>
            <a:ext cx="177355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div</a:t>
            </a:r>
            <a:r>
              <a:rPr dirty="0" sz="950" spc="1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form-group</a:t>
            </a:r>
            <a:r>
              <a:rPr dirty="0" sz="950" spc="-390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950" spc="-25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25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2925" y="4093192"/>
            <a:ext cx="281813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44780">
              <a:lnSpc>
                <a:spcPts val="1100"/>
              </a:lnSpc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label</a:t>
            </a:r>
            <a:r>
              <a:rPr dirty="0" sz="950" spc="2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for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typePresta</a:t>
            </a:r>
            <a:r>
              <a:rPr dirty="0" sz="950" spc="-38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&gt;type&lt;/</a:t>
            </a:r>
            <a:r>
              <a:rPr dirty="0" sz="950" spc="-44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label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2925" y="4289679"/>
            <a:ext cx="515493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44780">
              <a:lnSpc>
                <a:spcPts val="1100"/>
              </a:lnSpc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input</a:t>
            </a:r>
            <a:r>
              <a:rPr dirty="0" sz="950" spc="204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formControlName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typePresta</a:t>
            </a:r>
            <a:r>
              <a:rPr dirty="0" sz="950" spc="-390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135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950" i="1">
                <a:solidFill>
                  <a:srgbClr val="50FA7A"/>
                </a:solidFill>
                <a:latin typeface="Courier New"/>
                <a:cs typeface="Courier New"/>
              </a:rPr>
              <a:t>type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>
                <a:solidFill>
                  <a:srgbClr val="F1FA8C"/>
                </a:solidFill>
                <a:latin typeface="Courier New"/>
                <a:cs typeface="Courier New"/>
              </a:rPr>
              <a:t>text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140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form-control</a:t>
            </a:r>
            <a:r>
              <a:rPr dirty="0" sz="950" spc="-35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950" spc="-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5725" y="4486166"/>
            <a:ext cx="118554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id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typePresta</a:t>
            </a:r>
            <a:r>
              <a:rPr dirty="0" sz="950" spc="-30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950" spc="-25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25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42925" y="4682653"/>
            <a:ext cx="5850890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44780">
              <a:lnSpc>
                <a:spcPts val="1100"/>
              </a:lnSpc>
            </a:pP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div</a:t>
            </a:r>
            <a:r>
              <a:rPr dirty="0" sz="950" spc="114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95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9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>
                <a:solidFill>
                  <a:srgbClr val="F1FA8C"/>
                </a:solidFill>
                <a:latin typeface="Courier New"/>
                <a:cs typeface="Courier New"/>
              </a:rPr>
              <a:t>alert</a:t>
            </a:r>
            <a:r>
              <a:rPr dirty="0" sz="950" spc="50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alert-danger</a:t>
            </a:r>
            <a:r>
              <a:rPr dirty="0" sz="950" spc="-27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85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950" spc="-10" i="1">
                <a:solidFill>
                  <a:srgbClr val="50FA7A"/>
                </a:solidFill>
                <a:latin typeface="Courier New"/>
                <a:cs typeface="Courier New"/>
              </a:rPr>
              <a:t>*ngIf</a:t>
            </a:r>
            <a:r>
              <a:rPr dirty="0" sz="9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form.controls[</a:t>
            </a:r>
            <a:r>
              <a:rPr dirty="0" sz="950" spc="-34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typePresta</a:t>
            </a:r>
            <a:r>
              <a:rPr dirty="0" sz="950" spc="-40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].invalid</a:t>
            </a:r>
            <a:r>
              <a:rPr dirty="0" sz="950" spc="2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25">
                <a:solidFill>
                  <a:srgbClr val="FF78C6"/>
                </a:solidFill>
                <a:latin typeface="Courier New"/>
                <a:cs typeface="Courier New"/>
              </a:rPr>
              <a:t>&amp;&amp;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42925" y="4879140"/>
            <a:ext cx="4236085" cy="14478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form.controls[</a:t>
            </a:r>
            <a:r>
              <a:rPr dirty="0" sz="950" spc="-3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950" spc="-10">
                <a:solidFill>
                  <a:srgbClr val="F1FA8C"/>
                </a:solidFill>
                <a:latin typeface="Courier New"/>
                <a:cs typeface="Courier New"/>
              </a:rPr>
              <a:t>typePresta</a:t>
            </a:r>
            <a:r>
              <a:rPr dirty="0" sz="950" spc="-385">
                <a:solidFill>
                  <a:srgbClr val="F1FA8C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].touched</a:t>
            </a:r>
            <a:r>
              <a:rPr dirty="0" sz="950" spc="-409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950">
                <a:solidFill>
                  <a:srgbClr val="F7F7F1"/>
                </a:solidFill>
                <a:latin typeface="Courier New"/>
                <a:cs typeface="Courier New"/>
              </a:rPr>
              <a:t>&gt;champ</a:t>
            </a:r>
            <a:r>
              <a:rPr dirty="0" sz="950" spc="114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10">
                <a:solidFill>
                  <a:srgbClr val="F7F7F1"/>
                </a:solidFill>
                <a:latin typeface="Courier New"/>
                <a:cs typeface="Courier New"/>
              </a:rPr>
              <a:t>invalide&lt;/</a:t>
            </a:r>
            <a:r>
              <a:rPr dirty="0" sz="950" spc="-26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950" spc="-20">
                <a:solidFill>
                  <a:srgbClr val="FF78C6"/>
                </a:solidFill>
                <a:latin typeface="Courier New"/>
                <a:cs typeface="Courier New"/>
              </a:rPr>
              <a:t>div</a:t>
            </a:r>
            <a:r>
              <a:rPr dirty="0" sz="950" spc="-2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5400" rIns="0" bIns="0" rtlCol="0" vert="horz">
            <a:spAutoFit/>
          </a:bodyPr>
          <a:lstStyle/>
          <a:p>
            <a:pPr marL="115951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Validators</a:t>
            </a:r>
            <a:r>
              <a:rPr dirty="0" spc="-120"/>
              <a:t> </a:t>
            </a:r>
            <a:r>
              <a:rPr dirty="0" spc="-45"/>
              <a:t>and</a:t>
            </a:r>
            <a:r>
              <a:rPr dirty="0" spc="-120"/>
              <a:t> </a:t>
            </a:r>
            <a:r>
              <a:rPr dirty="0" spc="160"/>
              <a:t>CSS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42925" y="507899"/>
            <a:ext cx="828040" cy="3533775"/>
            <a:chOff x="542925" y="507899"/>
            <a:chExt cx="828040" cy="35337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925" y="3881464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5" h="160020">
                  <a:moveTo>
                    <a:pt x="80023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19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657796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ajouter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très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facilement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css,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sufﬁt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regarder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class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ajoutées </a:t>
            </a:r>
            <a:r>
              <a:rPr dirty="0" sz="1400">
                <a:latin typeface="Trebuchet MS"/>
                <a:cs typeface="Trebuchet MS"/>
              </a:rPr>
              <a:t>par angular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inspectant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éléments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page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form-order.component.scss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2418425"/>
            <a:ext cx="413384" cy="16002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D7BA7D"/>
                </a:solidFill>
                <a:latin typeface="Courier New"/>
                <a:cs typeface="Courier New"/>
              </a:rPr>
              <a:t>Form</a:t>
            </a:r>
            <a:r>
              <a:rPr dirty="0" sz="1050" spc="-10">
                <a:solidFill>
                  <a:srgbClr val="D4D4D4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2578445"/>
            <a:ext cx="1853564" cy="16002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10">
                <a:solidFill>
                  <a:srgbClr val="D7BA7D"/>
                </a:solidFill>
                <a:latin typeface="Courier New"/>
                <a:cs typeface="Courier New"/>
              </a:rPr>
              <a:t>.ng-valid.ng-touched</a:t>
            </a:r>
            <a:r>
              <a:rPr dirty="0" sz="1050" spc="-10">
                <a:solidFill>
                  <a:srgbClr val="D4D4D4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925" y="2795615"/>
            <a:ext cx="3281045" cy="16002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9BDCFD"/>
                </a:solidFill>
                <a:latin typeface="Courier New"/>
                <a:cs typeface="Courier New"/>
              </a:rPr>
              <a:t>border</a:t>
            </a:r>
            <a:r>
              <a:rPr dirty="0" sz="1050">
                <a:solidFill>
                  <a:srgbClr val="D4D4D4"/>
                </a:solidFill>
                <a:latin typeface="Courier New"/>
                <a:cs typeface="Courier New"/>
              </a:rPr>
              <a:t>: </a:t>
            </a:r>
            <a:r>
              <a:rPr dirty="0" sz="1050">
                <a:solidFill>
                  <a:srgbClr val="B5CEA8"/>
                </a:solidFill>
                <a:latin typeface="Courier New"/>
                <a:cs typeface="Courier New"/>
              </a:rPr>
              <a:t>3px </a:t>
            </a:r>
            <a:r>
              <a:rPr dirty="0" sz="1050">
                <a:solidFill>
                  <a:srgbClr val="CE9178"/>
                </a:solidFill>
                <a:latin typeface="Courier New"/>
                <a:cs typeface="Courier New"/>
              </a:rPr>
              <a:t>solid</a:t>
            </a:r>
            <a:r>
              <a:rPr dirty="0" sz="1050" spc="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DCDCAA"/>
                </a:solidFill>
                <a:latin typeface="Courier New"/>
                <a:cs typeface="Courier New"/>
              </a:rPr>
              <a:t>var</a:t>
            </a:r>
            <a:r>
              <a:rPr dirty="0" sz="1050" spc="-1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dirty="0" sz="1050" spc="-10">
                <a:solidFill>
                  <a:srgbClr val="9BDCFD"/>
                </a:solidFill>
                <a:latin typeface="Courier New"/>
                <a:cs typeface="Courier New"/>
              </a:rPr>
              <a:t>--app-success</a:t>
            </a:r>
            <a:r>
              <a:rPr dirty="0" sz="1050" spc="-10">
                <a:solidFill>
                  <a:srgbClr val="D4D4D4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2925" y="3012785"/>
            <a:ext cx="240665" cy="16002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D4D4D4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42925" y="3229955"/>
            <a:ext cx="2000885" cy="16002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10">
                <a:solidFill>
                  <a:srgbClr val="D7BA7D"/>
                </a:solidFill>
                <a:latin typeface="Courier New"/>
                <a:cs typeface="Courier New"/>
              </a:rPr>
              <a:t>.ng-invalid.ng-touched</a:t>
            </a:r>
            <a:r>
              <a:rPr dirty="0" sz="1050" spc="-10">
                <a:solidFill>
                  <a:srgbClr val="D4D4D4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2925" y="3447125"/>
            <a:ext cx="3121025" cy="16002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9BDCFD"/>
                </a:solidFill>
                <a:latin typeface="Courier New"/>
                <a:cs typeface="Courier New"/>
              </a:rPr>
              <a:t>border</a:t>
            </a:r>
            <a:r>
              <a:rPr dirty="0" sz="105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dirty="0" sz="1050" spc="-1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B5CEA8"/>
                </a:solidFill>
                <a:latin typeface="Courier New"/>
                <a:cs typeface="Courier New"/>
              </a:rPr>
              <a:t>3px </a:t>
            </a:r>
            <a:r>
              <a:rPr dirty="0" sz="1050">
                <a:solidFill>
                  <a:srgbClr val="CE9178"/>
                </a:solidFill>
                <a:latin typeface="Courier New"/>
                <a:cs typeface="Courier New"/>
              </a:rPr>
              <a:t>solid</a:t>
            </a:r>
            <a:r>
              <a:rPr dirty="0" sz="1050" spc="5">
                <a:solidFill>
                  <a:srgbClr val="CE9178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DCDCAA"/>
                </a:solidFill>
                <a:latin typeface="Courier New"/>
                <a:cs typeface="Courier New"/>
              </a:rPr>
              <a:t>var</a:t>
            </a:r>
            <a:r>
              <a:rPr dirty="0" sz="1050" spc="-1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dirty="0" sz="1050" spc="-10">
                <a:solidFill>
                  <a:srgbClr val="9BDCFD"/>
                </a:solidFill>
                <a:latin typeface="Courier New"/>
                <a:cs typeface="Courier New"/>
              </a:rPr>
              <a:t>--app-error</a:t>
            </a:r>
            <a:r>
              <a:rPr dirty="0" sz="1050" spc="-10">
                <a:solidFill>
                  <a:srgbClr val="D4D4D4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2925" y="3664294"/>
            <a:ext cx="240665" cy="16002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D4D4D4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30225" y="3863430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D4D4D4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47582"/>
            <a:ext cx="11080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Commit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437563"/>
            <a:ext cx="342137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étape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35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>
                <a:latin typeface="Trebuchet MS"/>
                <a:cs typeface="Trebuchet MS"/>
              </a:rPr>
              <a:t> Validators and </a:t>
            </a:r>
            <a:r>
              <a:rPr dirty="0" sz="1400" spc="90">
                <a:latin typeface="Trebuchet MS"/>
                <a:cs typeface="Trebuchet MS"/>
              </a:rPr>
              <a:t>CSS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1325" y="2523624"/>
            <a:ext cx="10737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75" b="1">
                <a:solidFill>
                  <a:srgbClr val="E1001A"/>
                </a:solidFill>
                <a:latin typeface="Trebuchet MS"/>
                <a:cs typeface="Trebuchet MS"/>
              </a:rPr>
              <a:t>29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325" y="3643383"/>
            <a:ext cx="18135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TP</a:t>
            </a:r>
            <a:r>
              <a:rPr dirty="0" spc="-120"/>
              <a:t> </a:t>
            </a:r>
            <a:r>
              <a:rPr dirty="0" spc="-90"/>
              <a:t>Edit</a:t>
            </a:r>
            <a:r>
              <a:rPr dirty="0" spc="-114"/>
              <a:t> </a:t>
            </a:r>
            <a:r>
              <a:rPr dirty="0" spc="-75"/>
              <a:t>order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47825" y="683150"/>
            <a:ext cx="1753235" cy="1505585"/>
          </a:xfrm>
          <a:custGeom>
            <a:avLst/>
            <a:gdLst/>
            <a:ahLst/>
            <a:cxnLst/>
            <a:rect l="l" t="t" r="r" b="b"/>
            <a:pathLst>
              <a:path w="1753235" h="1505585">
                <a:moveTo>
                  <a:pt x="1752899" y="1505099"/>
                </a:moveTo>
                <a:lnTo>
                  <a:pt x="0" y="1505099"/>
                </a:lnTo>
                <a:lnTo>
                  <a:pt x="0" y="0"/>
                </a:lnTo>
                <a:lnTo>
                  <a:pt x="1752899" y="0"/>
                </a:lnTo>
                <a:lnTo>
                  <a:pt x="1752899" y="15050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247824" y="683150"/>
            <a:ext cx="1753235" cy="150558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Page-List-Orders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312" y="1863012"/>
            <a:ext cx="136424" cy="1124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164275" y="1498513"/>
            <a:ext cx="2551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latin typeface="Trebuchet MS"/>
                <a:cs typeface="Trebuchet MS"/>
              </a:rPr>
              <a:t>Route: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localhost/orders/edit/id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4945350" y="654224"/>
            <a:ext cx="2115820" cy="150558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Page-Edit-Orders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dirty="0" sz="1400" spc="-10">
                <a:latin typeface="Trebuchet MS"/>
                <a:cs typeface="Trebuchet MS"/>
              </a:rPr>
              <a:t>Extraire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l’id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l’url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018375" y="2581812"/>
            <a:ext cx="262509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Recherche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bdd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l’id Obtenir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l’objet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concerné</a:t>
            </a:r>
            <a:r>
              <a:rPr dirty="0" sz="1400" spc="50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Envoyer</a:t>
            </a:r>
            <a:r>
              <a:rPr dirty="0" sz="1400" spc="-55">
                <a:latin typeface="Trebuchet MS"/>
                <a:cs typeface="Trebuchet MS"/>
              </a:rPr>
              <a:t> l’objet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app-form-order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007074" y="3423725"/>
            <a:ext cx="2115820" cy="150558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App-form-order</a:t>
            </a:r>
            <a:endParaRPr sz="1400">
              <a:latin typeface="Arial"/>
              <a:cs typeface="Arial"/>
            </a:endParaRPr>
          </a:p>
          <a:p>
            <a:pPr marL="148590" marR="217804">
              <a:lnSpc>
                <a:spcPct val="100000"/>
              </a:lnSpc>
              <a:spcBef>
                <a:spcPts val="900"/>
              </a:spcBef>
            </a:pPr>
            <a:r>
              <a:rPr dirty="0" sz="1400">
                <a:latin typeface="Trebuchet MS"/>
                <a:cs typeface="Trebuchet MS"/>
              </a:rPr>
              <a:t>Initialisé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avec </a:t>
            </a:r>
            <a:r>
              <a:rPr dirty="0" sz="1400" spc="-10">
                <a:latin typeface="Trebuchet MS"/>
                <a:cs typeface="Trebuchet MS"/>
              </a:rPr>
              <a:t>l’objet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3324" y="793332"/>
            <a:ext cx="18135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TP</a:t>
            </a:r>
            <a:r>
              <a:rPr dirty="0" spc="-120"/>
              <a:t> </a:t>
            </a:r>
            <a:r>
              <a:rPr dirty="0" spc="-90"/>
              <a:t>Edit</a:t>
            </a:r>
            <a:r>
              <a:rPr dirty="0" spc="-114"/>
              <a:t> </a:t>
            </a:r>
            <a:r>
              <a:rPr dirty="0" spc="-75"/>
              <a:t>order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42800" y="1898913"/>
            <a:ext cx="558419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latin typeface="Trebuchet MS"/>
                <a:cs typeface="Trebuchet MS"/>
              </a:rPr>
              <a:t>C’est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vous!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Trebuchet MS"/>
                <a:cs typeface="Trebuchet MS"/>
              </a:rPr>
              <a:t>Vous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devez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désormais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développer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partie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edit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order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sorte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puissiez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avoir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icône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CRM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vous </a:t>
            </a:r>
            <a:r>
              <a:rPr dirty="0" sz="1400" spc="-20">
                <a:latin typeface="Trebuchet MS"/>
                <a:cs typeface="Trebuchet MS"/>
              </a:rPr>
              <a:t>permettra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d’accéder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formulaire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modiﬁer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item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en </a:t>
            </a:r>
            <a:r>
              <a:rPr dirty="0" sz="1400" spc="-10">
                <a:latin typeface="Trebuchet MS"/>
                <a:cs typeface="Trebuchet MS"/>
              </a:rPr>
              <a:t>particulier.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3324" y="793332"/>
            <a:ext cx="18135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TP</a:t>
            </a:r>
            <a:r>
              <a:rPr dirty="0" spc="-120"/>
              <a:t> </a:t>
            </a:r>
            <a:r>
              <a:rPr dirty="0" spc="-90"/>
              <a:t>Edit</a:t>
            </a:r>
            <a:r>
              <a:rPr dirty="0" spc="-114"/>
              <a:t> </a:t>
            </a:r>
            <a:r>
              <a:rPr dirty="0" spc="-75"/>
              <a:t>order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06867" y="1898913"/>
            <a:ext cx="6001385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0">
                <a:latin typeface="Trebuchet MS"/>
                <a:cs typeface="Trebuchet MS"/>
              </a:rPr>
              <a:t>Ajouter </a:t>
            </a:r>
            <a:r>
              <a:rPr dirty="0" sz="1400">
                <a:latin typeface="Trebuchet MS"/>
                <a:cs typeface="Trebuchet MS"/>
              </a:rPr>
              <a:t>app-template-container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nouveau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titre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sorte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d’utiliser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formulaire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page-edit-</a:t>
            </a:r>
            <a:r>
              <a:rPr dirty="0" sz="1400" spc="-10">
                <a:latin typeface="Trebuchet MS"/>
                <a:cs typeface="Trebuchet MS"/>
              </a:rPr>
              <a:t>orders</a:t>
            </a:r>
            <a:endParaRPr sz="1400">
              <a:latin typeface="Trebuchet MS"/>
              <a:cs typeface="Trebuchet MS"/>
            </a:endParaRPr>
          </a:p>
          <a:p>
            <a:pPr marL="347980" marR="57023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Déclarer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item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action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logique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(injecter </a:t>
            </a:r>
            <a:r>
              <a:rPr dirty="0" sz="1400">
                <a:latin typeface="Trebuchet MS"/>
                <a:cs typeface="Trebuchet MS"/>
              </a:rPr>
              <a:t>OrdersService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constructor)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0">
                <a:latin typeface="Trebuchet MS"/>
                <a:cs typeface="Trebuchet MS"/>
              </a:rPr>
              <a:t>Préparer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redirection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0">
                <a:latin typeface="Trebuchet MS"/>
                <a:cs typeface="Trebuchet MS"/>
              </a:rPr>
              <a:t>Ajouter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header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Action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devant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autres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colonnes</a:t>
            </a:r>
            <a:endParaRPr sz="1400">
              <a:latin typeface="Trebuchet MS"/>
              <a:cs typeface="Trebuchet MS"/>
            </a:endParaRPr>
          </a:p>
          <a:p>
            <a:pPr marL="347980" marR="35687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cellule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&lt;td&gt;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0">
                <a:latin typeface="Trebuchet MS"/>
                <a:cs typeface="Trebuchet MS"/>
              </a:rPr>
              <a:t> l’edit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événement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cliquable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qui renverra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goToEdit()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goToEdit()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5">
                <a:latin typeface="Trebuchet MS"/>
                <a:cs typeface="Trebuchet MS"/>
              </a:rPr>
              <a:t>Injecter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router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constructor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page-list-</a:t>
            </a:r>
            <a:r>
              <a:rPr dirty="0" sz="1400" spc="-10">
                <a:latin typeface="Trebuchet MS"/>
                <a:cs typeface="Trebuchet MS"/>
              </a:rPr>
              <a:t>orders</a:t>
            </a: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orders-routing.module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modiﬁer</a:t>
            </a:r>
            <a:r>
              <a:rPr dirty="0" sz="1400" spc="-45">
                <a:latin typeface="Trebuchet MS"/>
                <a:cs typeface="Trebuchet MS"/>
              </a:rPr>
              <a:t> 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path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edit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qu’il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prenne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 </a:t>
            </a:r>
            <a:r>
              <a:rPr dirty="0" sz="1400" spc="-10">
                <a:latin typeface="Trebuchet MS"/>
                <a:cs typeface="Trebuchet MS"/>
              </a:rPr>
              <a:t>paramètre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id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l’url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76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Web</a:t>
            </a:r>
            <a:r>
              <a:rPr dirty="0" spc="-100"/>
              <a:t> </a:t>
            </a:r>
            <a:r>
              <a:rPr dirty="0" spc="-10">
                <a:solidFill>
                  <a:srgbClr val="E1001A"/>
                </a:solidFill>
              </a:rPr>
              <a:t>Components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1437" y="507899"/>
            <a:ext cx="2728595" cy="3862070"/>
            <a:chOff x="91437" y="507899"/>
            <a:chExt cx="2728595" cy="38620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6200" y="1656550"/>
              <a:ext cx="2719070" cy="2708275"/>
            </a:xfrm>
            <a:custGeom>
              <a:avLst/>
              <a:gdLst/>
              <a:ahLst/>
              <a:cxnLst/>
              <a:rect l="l" t="t" r="r" b="b"/>
              <a:pathLst>
                <a:path w="2719070" h="2708275">
                  <a:moveTo>
                    <a:pt x="2718599" y="2708099"/>
                  </a:moveTo>
                  <a:lnTo>
                    <a:pt x="0" y="2708099"/>
                  </a:lnTo>
                  <a:lnTo>
                    <a:pt x="0" y="0"/>
                  </a:lnTo>
                  <a:lnTo>
                    <a:pt x="2718599" y="0"/>
                  </a:lnTo>
                  <a:lnTo>
                    <a:pt x="2718599" y="27080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200" y="1656550"/>
              <a:ext cx="2719070" cy="2708275"/>
            </a:xfrm>
            <a:custGeom>
              <a:avLst/>
              <a:gdLst/>
              <a:ahLst/>
              <a:cxnLst/>
              <a:rect l="l" t="t" r="r" b="b"/>
              <a:pathLst>
                <a:path w="2719070" h="2708275">
                  <a:moveTo>
                    <a:pt x="0" y="0"/>
                  </a:moveTo>
                  <a:lnTo>
                    <a:pt x="2718599" y="0"/>
                  </a:lnTo>
                  <a:lnTo>
                    <a:pt x="2718599" y="2708099"/>
                  </a:lnTo>
                  <a:lnTo>
                    <a:pt x="0" y="2708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219800" y="1733774"/>
            <a:ext cx="2471420" cy="530860"/>
          </a:xfrm>
          <a:prstGeom prst="rect">
            <a:avLst/>
          </a:prstGeom>
          <a:solidFill>
            <a:srgbClr val="CCCCCC"/>
          </a:solidFill>
          <a:ln w="9524">
            <a:solidFill>
              <a:srgbClr val="0000FF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574675" indent="-298450">
              <a:lnSpc>
                <a:spcPct val="100000"/>
              </a:lnSpc>
              <a:spcBef>
                <a:spcPts val="575"/>
              </a:spcBef>
              <a:buFont typeface="Arial"/>
              <a:buChar char="●"/>
              <a:tabLst>
                <a:tab pos="574675" algn="l"/>
                <a:tab pos="575310" algn="l"/>
              </a:tabLst>
            </a:pPr>
            <a:r>
              <a:rPr dirty="0" sz="900">
                <a:solidFill>
                  <a:srgbClr val="1155CC"/>
                </a:solidFill>
                <a:latin typeface="Trebuchet MS"/>
                <a:cs typeface="Trebuchet MS"/>
              </a:rPr>
              <a:t>Fichier</a:t>
            </a:r>
            <a:r>
              <a:rPr dirty="0" sz="900" spc="-35">
                <a:solidFill>
                  <a:srgbClr val="1155CC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1155CC"/>
                </a:solidFill>
                <a:latin typeface="Trebuchet MS"/>
                <a:cs typeface="Trebuchet MS"/>
              </a:rPr>
              <a:t>html</a:t>
            </a:r>
            <a:endParaRPr sz="900">
              <a:latin typeface="Trebuchet MS"/>
              <a:cs typeface="Trebuchet MS"/>
            </a:endParaRPr>
          </a:p>
          <a:p>
            <a:pPr marL="574675" indent="-298450">
              <a:lnSpc>
                <a:spcPct val="100000"/>
              </a:lnSpc>
              <a:buFont typeface="Arial"/>
              <a:buChar char="●"/>
              <a:tabLst>
                <a:tab pos="574675" algn="l"/>
                <a:tab pos="575310" algn="l"/>
              </a:tabLst>
            </a:pPr>
            <a:r>
              <a:rPr dirty="0" sz="900">
                <a:solidFill>
                  <a:srgbClr val="1155CC"/>
                </a:solidFill>
                <a:latin typeface="Trebuchet MS"/>
                <a:cs typeface="Trebuchet MS"/>
              </a:rPr>
              <a:t>Fichier</a:t>
            </a:r>
            <a:r>
              <a:rPr dirty="0" sz="900" spc="-35">
                <a:solidFill>
                  <a:srgbClr val="1155CC"/>
                </a:solidFill>
                <a:latin typeface="Trebuchet MS"/>
                <a:cs typeface="Trebuchet MS"/>
              </a:rPr>
              <a:t> </a:t>
            </a:r>
            <a:r>
              <a:rPr dirty="0" sz="900" spc="50">
                <a:solidFill>
                  <a:srgbClr val="1155CC"/>
                </a:solidFill>
                <a:latin typeface="Trebuchet MS"/>
                <a:cs typeface="Trebuchet MS"/>
              </a:rPr>
              <a:t>css</a:t>
            </a:r>
            <a:endParaRPr sz="900">
              <a:latin typeface="Trebuchet MS"/>
              <a:cs typeface="Trebuchet MS"/>
            </a:endParaRPr>
          </a:p>
          <a:p>
            <a:pPr marL="574675" indent="-298450">
              <a:lnSpc>
                <a:spcPct val="100000"/>
              </a:lnSpc>
              <a:buFont typeface="Arial"/>
              <a:buChar char="●"/>
              <a:tabLst>
                <a:tab pos="574675" algn="l"/>
                <a:tab pos="575310" algn="l"/>
              </a:tabLst>
            </a:pPr>
            <a:r>
              <a:rPr dirty="0" sz="900">
                <a:solidFill>
                  <a:srgbClr val="1155CC"/>
                </a:solidFill>
                <a:latin typeface="Trebuchet MS"/>
                <a:cs typeface="Trebuchet MS"/>
              </a:rPr>
              <a:t>Fichier</a:t>
            </a:r>
            <a:r>
              <a:rPr dirty="0" sz="900" spc="-35">
                <a:solidFill>
                  <a:srgbClr val="1155CC"/>
                </a:solidFill>
                <a:latin typeface="Trebuchet MS"/>
                <a:cs typeface="Trebuchet MS"/>
              </a:rPr>
              <a:t> </a:t>
            </a:r>
            <a:r>
              <a:rPr dirty="0" sz="900" spc="-25">
                <a:solidFill>
                  <a:srgbClr val="1155CC"/>
                </a:solidFill>
                <a:latin typeface="Trebuchet MS"/>
                <a:cs typeface="Trebuchet MS"/>
              </a:rPr>
              <a:t>js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ts val="1550"/>
              </a:lnSpc>
            </a:pPr>
            <a:fld id="{81D60167-4931-47E6-BA6A-407CBD079E47}" type="slidenum">
              <a:rPr dirty="0" spc="40"/>
              <a:t>22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3348492" y="1475713"/>
            <a:ext cx="37528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web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39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package </a:t>
            </a:r>
            <a:r>
              <a:rPr dirty="0" sz="1400">
                <a:latin typeface="Trebuchet MS"/>
                <a:cs typeface="Trebuchet MS"/>
              </a:rPr>
              <a:t>constitué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html,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JS </a:t>
            </a:r>
            <a:r>
              <a:rPr dirty="0" sz="1400" spc="-45">
                <a:latin typeface="Trebuchet MS"/>
                <a:cs typeface="Trebuchet MS"/>
              </a:rPr>
              <a:t>et </a:t>
            </a:r>
            <a:r>
              <a:rPr dirty="0" sz="1400" spc="-20">
                <a:latin typeface="Trebuchet MS"/>
                <a:cs typeface="Trebuchet MS"/>
              </a:rPr>
              <a:t>d’un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95">
                <a:latin typeface="Trebuchet MS"/>
                <a:cs typeface="Trebuchet MS"/>
              </a:rPr>
              <a:t>css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348492" y="2329152"/>
            <a:ext cx="368807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instancie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Class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(ﬁchier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JS)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template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(ﬁchier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html)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instancié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348492" y="2969232"/>
            <a:ext cx="35242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Class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associée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à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instance</a:t>
            </a:r>
            <a:r>
              <a:rPr dirty="0" sz="1400" spc="55">
                <a:latin typeface="Trebuchet MS"/>
                <a:cs typeface="Trebuchet MS"/>
              </a:rPr>
              <a:t> du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template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348492" y="3609312"/>
            <a:ext cx="373887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L’instance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Class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contrôler </a:t>
            </a:r>
            <a:r>
              <a:rPr dirty="0" sz="1400">
                <a:latin typeface="Trebuchet MS"/>
                <a:cs typeface="Trebuchet MS"/>
              </a:rPr>
              <a:t>l’instance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template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associée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348492" y="4249393"/>
            <a:ext cx="3531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JavaScript</a:t>
            </a:r>
            <a:r>
              <a:rPr dirty="0" sz="1400" spc="-45">
                <a:latin typeface="Trebuchet MS"/>
                <a:cs typeface="Trebuchet MS"/>
              </a:rPr>
              <a:t> 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120">
                <a:latin typeface="Trebuchet MS"/>
                <a:cs typeface="Trebuchet MS"/>
              </a:rPr>
              <a:t>css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encapsulés.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9212" y="1331813"/>
            <a:ext cx="10255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Trebuchet MS"/>
                <a:cs typeface="Trebuchet MS"/>
              </a:rPr>
              <a:t>Index.html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19800" y="2385599"/>
            <a:ext cx="2471420" cy="1113155"/>
          </a:xfrm>
          <a:prstGeom prst="rect">
            <a:avLst/>
          </a:prstGeom>
          <a:solidFill>
            <a:srgbClr val="CCCCCC"/>
          </a:solidFill>
          <a:ln w="9524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574675" indent="-298450">
              <a:lnSpc>
                <a:spcPct val="100000"/>
              </a:lnSpc>
              <a:spcBef>
                <a:spcPts val="720"/>
              </a:spcBef>
              <a:buFont typeface="Arial"/>
              <a:buChar char="●"/>
              <a:tabLst>
                <a:tab pos="574675" algn="l"/>
                <a:tab pos="575310" algn="l"/>
              </a:tabLst>
            </a:pPr>
            <a:r>
              <a:rPr dirty="0" sz="900">
                <a:solidFill>
                  <a:srgbClr val="E1001A"/>
                </a:solidFill>
                <a:latin typeface="Trebuchet MS"/>
                <a:cs typeface="Trebuchet MS"/>
              </a:rPr>
              <a:t>Fichier</a:t>
            </a:r>
            <a:r>
              <a:rPr dirty="0" sz="900" spc="-35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E1001A"/>
                </a:solidFill>
                <a:latin typeface="Trebuchet MS"/>
                <a:cs typeface="Trebuchet MS"/>
              </a:rPr>
              <a:t>html</a:t>
            </a:r>
            <a:endParaRPr sz="900">
              <a:latin typeface="Trebuchet MS"/>
              <a:cs typeface="Trebuchet MS"/>
            </a:endParaRPr>
          </a:p>
          <a:p>
            <a:pPr marL="574675" indent="-298450">
              <a:lnSpc>
                <a:spcPct val="100000"/>
              </a:lnSpc>
              <a:buFont typeface="Arial"/>
              <a:buChar char="●"/>
              <a:tabLst>
                <a:tab pos="574675" algn="l"/>
                <a:tab pos="575310" algn="l"/>
              </a:tabLst>
            </a:pPr>
            <a:r>
              <a:rPr dirty="0" sz="900">
                <a:solidFill>
                  <a:srgbClr val="E1001A"/>
                </a:solidFill>
                <a:latin typeface="Trebuchet MS"/>
                <a:cs typeface="Trebuchet MS"/>
              </a:rPr>
              <a:t>Fichier</a:t>
            </a:r>
            <a:r>
              <a:rPr dirty="0" sz="900" spc="-35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900" spc="50">
                <a:solidFill>
                  <a:srgbClr val="E1001A"/>
                </a:solidFill>
                <a:latin typeface="Trebuchet MS"/>
                <a:cs typeface="Trebuchet MS"/>
              </a:rPr>
              <a:t>css</a:t>
            </a:r>
            <a:endParaRPr sz="900">
              <a:latin typeface="Trebuchet MS"/>
              <a:cs typeface="Trebuchet MS"/>
            </a:endParaRPr>
          </a:p>
          <a:p>
            <a:pPr marL="574675" indent="-298450">
              <a:lnSpc>
                <a:spcPct val="100000"/>
              </a:lnSpc>
              <a:buFont typeface="Arial"/>
              <a:buChar char="●"/>
              <a:tabLst>
                <a:tab pos="574675" algn="l"/>
                <a:tab pos="575310" algn="l"/>
              </a:tabLst>
            </a:pPr>
            <a:r>
              <a:rPr dirty="0" sz="900">
                <a:solidFill>
                  <a:srgbClr val="E1001A"/>
                </a:solidFill>
                <a:latin typeface="Trebuchet MS"/>
                <a:cs typeface="Trebuchet MS"/>
              </a:rPr>
              <a:t>Fichier</a:t>
            </a:r>
            <a:r>
              <a:rPr dirty="0" sz="900" spc="-35">
                <a:solidFill>
                  <a:srgbClr val="E1001A"/>
                </a:solidFill>
                <a:latin typeface="Trebuchet MS"/>
                <a:cs typeface="Trebuchet MS"/>
              </a:rPr>
              <a:t> </a:t>
            </a:r>
            <a:r>
              <a:rPr dirty="0" sz="900" spc="-25">
                <a:solidFill>
                  <a:srgbClr val="E1001A"/>
                </a:solidFill>
                <a:latin typeface="Trebuchet MS"/>
                <a:cs typeface="Trebuchet MS"/>
              </a:rPr>
              <a:t>js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19800" y="3633599"/>
            <a:ext cx="2471420" cy="530860"/>
          </a:xfrm>
          <a:prstGeom prst="rect">
            <a:avLst/>
          </a:prstGeom>
          <a:solidFill>
            <a:srgbClr val="CCCCCC"/>
          </a:solidFill>
          <a:ln w="9524">
            <a:solidFill>
              <a:srgbClr val="37761C"/>
            </a:solidFill>
          </a:ln>
        </p:spPr>
        <p:txBody>
          <a:bodyPr wrap="square" lIns="0" tIns="67310" rIns="0" bIns="0" rtlCol="0" vert="horz">
            <a:spAutoFit/>
          </a:bodyPr>
          <a:lstStyle/>
          <a:p>
            <a:pPr marL="574675" indent="-298450">
              <a:lnSpc>
                <a:spcPct val="100000"/>
              </a:lnSpc>
              <a:spcBef>
                <a:spcPts val="530"/>
              </a:spcBef>
              <a:buFont typeface="Arial"/>
              <a:buChar char="●"/>
              <a:tabLst>
                <a:tab pos="574675" algn="l"/>
                <a:tab pos="575310" algn="l"/>
              </a:tabLst>
            </a:pPr>
            <a:r>
              <a:rPr dirty="0" sz="900">
                <a:solidFill>
                  <a:srgbClr val="37761C"/>
                </a:solidFill>
                <a:latin typeface="Trebuchet MS"/>
                <a:cs typeface="Trebuchet MS"/>
              </a:rPr>
              <a:t>Fichier</a:t>
            </a:r>
            <a:r>
              <a:rPr dirty="0" sz="900" spc="-35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37761C"/>
                </a:solidFill>
                <a:latin typeface="Trebuchet MS"/>
                <a:cs typeface="Trebuchet MS"/>
              </a:rPr>
              <a:t>html</a:t>
            </a:r>
            <a:endParaRPr sz="900">
              <a:latin typeface="Trebuchet MS"/>
              <a:cs typeface="Trebuchet MS"/>
            </a:endParaRPr>
          </a:p>
          <a:p>
            <a:pPr marL="574675" indent="-298450">
              <a:lnSpc>
                <a:spcPct val="100000"/>
              </a:lnSpc>
              <a:buFont typeface="Arial"/>
              <a:buChar char="●"/>
              <a:tabLst>
                <a:tab pos="574675" algn="l"/>
                <a:tab pos="575310" algn="l"/>
              </a:tabLst>
            </a:pPr>
            <a:r>
              <a:rPr dirty="0" sz="900">
                <a:solidFill>
                  <a:srgbClr val="37761C"/>
                </a:solidFill>
                <a:latin typeface="Trebuchet MS"/>
                <a:cs typeface="Trebuchet MS"/>
              </a:rPr>
              <a:t>Fichier</a:t>
            </a:r>
            <a:r>
              <a:rPr dirty="0" sz="900" spc="-35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dirty="0" sz="900" spc="50">
                <a:solidFill>
                  <a:srgbClr val="37761C"/>
                </a:solidFill>
                <a:latin typeface="Trebuchet MS"/>
                <a:cs typeface="Trebuchet MS"/>
              </a:rPr>
              <a:t>css</a:t>
            </a:r>
            <a:endParaRPr sz="900">
              <a:latin typeface="Trebuchet MS"/>
              <a:cs typeface="Trebuchet MS"/>
            </a:endParaRPr>
          </a:p>
          <a:p>
            <a:pPr marL="574675" indent="-298450">
              <a:lnSpc>
                <a:spcPct val="100000"/>
              </a:lnSpc>
              <a:buFont typeface="Arial"/>
              <a:buChar char="●"/>
              <a:tabLst>
                <a:tab pos="574675" algn="l"/>
                <a:tab pos="575310" algn="l"/>
              </a:tabLst>
            </a:pPr>
            <a:r>
              <a:rPr dirty="0" sz="900">
                <a:solidFill>
                  <a:srgbClr val="37761C"/>
                </a:solidFill>
                <a:latin typeface="Trebuchet MS"/>
                <a:cs typeface="Trebuchet MS"/>
              </a:rPr>
              <a:t>Fichier</a:t>
            </a:r>
            <a:r>
              <a:rPr dirty="0" sz="900" spc="-35">
                <a:solidFill>
                  <a:srgbClr val="37761C"/>
                </a:solidFill>
                <a:latin typeface="Trebuchet MS"/>
                <a:cs typeface="Trebuchet MS"/>
              </a:rPr>
              <a:t> </a:t>
            </a:r>
            <a:r>
              <a:rPr dirty="0" sz="900" spc="-25">
                <a:solidFill>
                  <a:srgbClr val="37761C"/>
                </a:solidFill>
                <a:latin typeface="Trebuchet MS"/>
                <a:cs typeface="Trebuchet MS"/>
              </a:rPr>
              <a:t>js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3324" y="793332"/>
            <a:ext cx="18135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TP</a:t>
            </a:r>
            <a:r>
              <a:rPr dirty="0" spc="-120"/>
              <a:t> </a:t>
            </a:r>
            <a:r>
              <a:rPr dirty="0" spc="-90"/>
              <a:t>Edit</a:t>
            </a:r>
            <a:r>
              <a:rPr dirty="0" spc="-114"/>
              <a:t> </a:t>
            </a:r>
            <a:r>
              <a:rPr dirty="0" spc="-75"/>
              <a:t>order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507899"/>
            <a:ext cx="5928360" cy="3940810"/>
            <a:chOff x="612575" y="507899"/>
            <a:chExt cx="5928360" cy="39408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98296" y="1918728"/>
              <a:ext cx="5842635" cy="2529840"/>
            </a:xfrm>
            <a:custGeom>
              <a:avLst/>
              <a:gdLst/>
              <a:ahLst/>
              <a:cxnLst/>
              <a:rect l="l" t="t" r="r" b="b"/>
              <a:pathLst>
                <a:path w="5842634" h="2529840">
                  <a:moveTo>
                    <a:pt x="1913966" y="2026920"/>
                  </a:moveTo>
                  <a:lnTo>
                    <a:pt x="914400" y="2026920"/>
                  </a:lnTo>
                  <a:lnTo>
                    <a:pt x="914400" y="2240280"/>
                  </a:lnTo>
                  <a:lnTo>
                    <a:pt x="1913966" y="2240280"/>
                  </a:lnTo>
                  <a:lnTo>
                    <a:pt x="1913966" y="2026920"/>
                  </a:lnTo>
                  <a:close/>
                </a:path>
                <a:path w="5842634" h="2529840">
                  <a:moveTo>
                    <a:pt x="2524595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524595" y="213360"/>
                  </a:lnTo>
                  <a:lnTo>
                    <a:pt x="2524595" y="0"/>
                  </a:lnTo>
                  <a:close/>
                </a:path>
                <a:path w="5842634" h="2529840">
                  <a:moveTo>
                    <a:pt x="4054284" y="1447800"/>
                  </a:moveTo>
                  <a:lnTo>
                    <a:pt x="578459" y="1447800"/>
                  </a:lnTo>
                  <a:lnTo>
                    <a:pt x="578459" y="1661160"/>
                  </a:lnTo>
                  <a:lnTo>
                    <a:pt x="4054284" y="1661160"/>
                  </a:lnTo>
                  <a:lnTo>
                    <a:pt x="4054284" y="1447800"/>
                  </a:lnTo>
                  <a:close/>
                </a:path>
                <a:path w="5842634" h="2529840">
                  <a:moveTo>
                    <a:pt x="4116832" y="579120"/>
                  </a:moveTo>
                  <a:lnTo>
                    <a:pt x="578459" y="579120"/>
                  </a:lnTo>
                  <a:lnTo>
                    <a:pt x="578459" y="792480"/>
                  </a:lnTo>
                  <a:lnTo>
                    <a:pt x="4116832" y="792480"/>
                  </a:lnTo>
                  <a:lnTo>
                    <a:pt x="4116832" y="579120"/>
                  </a:lnTo>
                  <a:close/>
                </a:path>
                <a:path w="5842634" h="2529840">
                  <a:moveTo>
                    <a:pt x="4315587" y="1158240"/>
                  </a:moveTo>
                  <a:lnTo>
                    <a:pt x="578459" y="1158240"/>
                  </a:lnTo>
                  <a:lnTo>
                    <a:pt x="578459" y="1371600"/>
                  </a:lnTo>
                  <a:lnTo>
                    <a:pt x="4315587" y="1371600"/>
                  </a:lnTo>
                  <a:lnTo>
                    <a:pt x="4315587" y="1158240"/>
                  </a:lnTo>
                  <a:close/>
                </a:path>
                <a:path w="5842634" h="2529840">
                  <a:moveTo>
                    <a:pt x="5345900" y="868680"/>
                  </a:moveTo>
                  <a:lnTo>
                    <a:pt x="914400" y="868680"/>
                  </a:lnTo>
                  <a:lnTo>
                    <a:pt x="914400" y="1082040"/>
                  </a:lnTo>
                  <a:lnTo>
                    <a:pt x="5345900" y="1082040"/>
                  </a:lnTo>
                  <a:lnTo>
                    <a:pt x="5345900" y="868680"/>
                  </a:lnTo>
                  <a:close/>
                </a:path>
                <a:path w="5842634" h="2529840">
                  <a:moveTo>
                    <a:pt x="5471528" y="2316480"/>
                  </a:moveTo>
                  <a:lnTo>
                    <a:pt x="578459" y="2316480"/>
                  </a:lnTo>
                  <a:lnTo>
                    <a:pt x="578459" y="2529840"/>
                  </a:lnTo>
                  <a:lnTo>
                    <a:pt x="5471528" y="2529840"/>
                  </a:lnTo>
                  <a:lnTo>
                    <a:pt x="5471528" y="2316480"/>
                  </a:lnTo>
                  <a:close/>
                </a:path>
                <a:path w="5842634" h="2529840">
                  <a:moveTo>
                    <a:pt x="5842393" y="1737360"/>
                  </a:moveTo>
                  <a:lnTo>
                    <a:pt x="578459" y="1737360"/>
                  </a:lnTo>
                  <a:lnTo>
                    <a:pt x="578459" y="1950720"/>
                  </a:lnTo>
                  <a:lnTo>
                    <a:pt x="5842393" y="1950720"/>
                  </a:lnTo>
                  <a:lnTo>
                    <a:pt x="5842393" y="17373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85599" y="1898913"/>
            <a:ext cx="5863590" cy="255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solidFill>
                  <a:srgbClr val="181818"/>
                </a:solidFill>
                <a:latin typeface="Trebuchet MS"/>
                <a:cs typeface="Trebuchet MS"/>
              </a:rPr>
              <a:t>En</a:t>
            </a:r>
            <a:r>
              <a:rPr dirty="0" sz="1400" spc="-6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partant</a:t>
            </a:r>
            <a:r>
              <a:rPr dirty="0" sz="1400" spc="-6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de</a:t>
            </a:r>
            <a:r>
              <a:rPr dirty="0" sz="1400" spc="-6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181818"/>
                </a:solidFill>
                <a:latin typeface="Trebuchet MS"/>
                <a:cs typeface="Trebuchet MS"/>
              </a:rPr>
              <a:t>page-edit-</a:t>
            </a:r>
            <a:r>
              <a:rPr dirty="0" sz="1400" spc="-10">
                <a:solidFill>
                  <a:srgbClr val="181818"/>
                </a:solidFill>
                <a:latin typeface="Trebuchet MS"/>
                <a:cs typeface="Trebuchet MS"/>
              </a:rPr>
              <a:t>orders: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rebuchet MS"/>
              <a:cs typeface="Trebuchet MS"/>
            </a:endParaRPr>
          </a:p>
          <a:p>
            <a:pPr marL="926465" marR="499109" indent="-335915">
              <a:lnSpc>
                <a:spcPct val="135700"/>
              </a:lnSpc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dirty="0" sz="1400" spc="-20">
                <a:solidFill>
                  <a:srgbClr val="181818"/>
                </a:solidFill>
                <a:latin typeface="Trebuchet MS"/>
                <a:cs typeface="Trebuchet MS"/>
              </a:rPr>
              <a:t>Récupérer</a:t>
            </a:r>
            <a:r>
              <a:rPr dirty="0" sz="1400" spc="-6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id</a:t>
            </a:r>
            <a:r>
              <a:rPr dirty="0" sz="1400" spc="-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181818"/>
                </a:solidFill>
                <a:latin typeface="Trebuchet MS"/>
                <a:cs typeface="Trebuchet MS"/>
              </a:rPr>
              <a:t>dans</a:t>
            </a:r>
            <a:r>
              <a:rPr dirty="0" sz="1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181818"/>
                </a:solidFill>
                <a:latin typeface="Trebuchet MS"/>
                <a:cs typeface="Trebuchet MS"/>
              </a:rPr>
              <a:t>l'url</a:t>
            </a:r>
            <a:r>
              <a:rPr dirty="0" sz="1400" spc="-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181818"/>
                </a:solidFill>
                <a:latin typeface="Trebuchet MS"/>
                <a:cs typeface="Trebuchet MS"/>
              </a:rPr>
              <a:t>(ActivatedRoute) </a:t>
            </a:r>
            <a:r>
              <a:rPr dirty="0" u="heavy" sz="14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https://angular.io/api/router/ActivatedRouteSnapshot</a:t>
            </a:r>
            <a:endParaRPr sz="1400">
              <a:latin typeface="Trebuchet MS"/>
              <a:cs typeface="Trebuchet MS"/>
            </a:endParaRPr>
          </a:p>
          <a:p>
            <a:pPr marL="926465" indent="-335915">
              <a:lnSpc>
                <a:spcPct val="100000"/>
              </a:lnSpc>
              <a:spcBef>
                <a:spcPts val="600"/>
              </a:spcBef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dirty="0" sz="1400" spc="-25">
                <a:solidFill>
                  <a:srgbClr val="181818"/>
                </a:solidFill>
                <a:latin typeface="Trebuchet MS"/>
                <a:cs typeface="Trebuchet MS"/>
              </a:rPr>
              <a:t>Appeler</a:t>
            </a:r>
            <a:r>
              <a:rPr dirty="0" sz="1400" spc="-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181818"/>
                </a:solidFill>
                <a:latin typeface="Trebuchet MS"/>
                <a:cs typeface="Trebuchet MS"/>
              </a:rPr>
              <a:t>this.ordersService.getItemById(id)</a:t>
            </a:r>
            <a:endParaRPr sz="1400">
              <a:latin typeface="Trebuchet MS"/>
              <a:cs typeface="Trebuchet MS"/>
            </a:endParaRPr>
          </a:p>
          <a:p>
            <a:pPr marL="926465" indent="-335915">
              <a:lnSpc>
                <a:spcPct val="100000"/>
              </a:lnSpc>
              <a:spcBef>
                <a:spcPts val="600"/>
              </a:spcBef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dirty="0" sz="1400" spc="80">
                <a:solidFill>
                  <a:srgbClr val="181818"/>
                </a:solidFill>
                <a:latin typeface="Trebuchet MS"/>
                <a:cs typeface="Trebuchet MS"/>
              </a:rPr>
              <a:t>Dans</a:t>
            </a:r>
            <a:r>
              <a:rPr dirty="0" sz="1400" spc="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181818"/>
                </a:solidFill>
                <a:latin typeface="Trebuchet MS"/>
                <a:cs typeface="Trebuchet MS"/>
              </a:rPr>
              <a:t>le</a:t>
            </a:r>
            <a:r>
              <a:rPr dirty="0" sz="1400" spc="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subscribe</a:t>
            </a:r>
            <a:r>
              <a:rPr dirty="0" sz="1400" spc="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181818"/>
                </a:solidFill>
                <a:latin typeface="Trebuchet MS"/>
                <a:cs typeface="Trebuchet MS"/>
              </a:rPr>
              <a:t>vous</a:t>
            </a:r>
            <a:r>
              <a:rPr dirty="0" sz="1400" spc="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initialisez</a:t>
            </a:r>
            <a:r>
              <a:rPr dirty="0" sz="1400" spc="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181818"/>
                </a:solidFill>
                <a:latin typeface="Trebuchet MS"/>
                <a:cs typeface="Trebuchet MS"/>
              </a:rPr>
              <a:t>item</a:t>
            </a:r>
            <a:endParaRPr sz="1400">
              <a:latin typeface="Trebuchet MS"/>
              <a:cs typeface="Trebuchet MS"/>
            </a:endParaRPr>
          </a:p>
          <a:p>
            <a:pPr marL="926465" marR="5080" indent="-335915">
              <a:lnSpc>
                <a:spcPct val="135700"/>
              </a:lnSpc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dirty="0" sz="1400" spc="-10">
                <a:solidFill>
                  <a:srgbClr val="181818"/>
                </a:solidFill>
                <a:latin typeface="Trebuchet MS"/>
                <a:cs typeface="Trebuchet MS"/>
              </a:rPr>
              <a:t>Attention</a:t>
            </a:r>
            <a:r>
              <a:rPr dirty="0" sz="1400" spc="-6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de</a:t>
            </a:r>
            <a:r>
              <a:rPr dirty="0" sz="1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ne</a:t>
            </a:r>
            <a:r>
              <a:rPr dirty="0" sz="1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181818"/>
                </a:solidFill>
                <a:latin typeface="Trebuchet MS"/>
                <a:cs typeface="Trebuchet MS"/>
              </a:rPr>
              <a:t>pas</a:t>
            </a:r>
            <a:r>
              <a:rPr dirty="0" sz="1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binder</a:t>
            </a:r>
            <a:r>
              <a:rPr dirty="0" sz="1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init</a:t>
            </a:r>
            <a:r>
              <a:rPr dirty="0" sz="1400" spc="-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181818"/>
                </a:solidFill>
                <a:latin typeface="Trebuchet MS"/>
                <a:cs typeface="Trebuchet MS"/>
              </a:rPr>
              <a:t>trop</a:t>
            </a:r>
            <a:r>
              <a:rPr dirty="0" sz="1400" spc="-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181818"/>
                </a:solidFill>
                <a:latin typeface="Trebuchet MS"/>
                <a:cs typeface="Trebuchet MS"/>
              </a:rPr>
              <a:t>tôt</a:t>
            </a:r>
            <a:r>
              <a:rPr dirty="0" sz="1400" spc="-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181818"/>
                </a:solidFill>
                <a:latin typeface="Trebuchet MS"/>
                <a:cs typeface="Trebuchet MS"/>
              </a:rPr>
              <a:t>dans</a:t>
            </a:r>
            <a:r>
              <a:rPr dirty="0" sz="1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181818"/>
                </a:solidFill>
                <a:latin typeface="Trebuchet MS"/>
                <a:cs typeface="Trebuchet MS"/>
              </a:rPr>
              <a:t>le</a:t>
            </a:r>
            <a:r>
              <a:rPr dirty="0" sz="1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html</a:t>
            </a:r>
            <a:r>
              <a:rPr dirty="0" sz="1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181818"/>
                </a:solidFill>
                <a:latin typeface="Trebuchet MS"/>
                <a:cs typeface="Trebuchet MS"/>
              </a:rPr>
              <a:t>(réponse asynchrone)</a:t>
            </a:r>
            <a:endParaRPr sz="1400">
              <a:latin typeface="Trebuchet MS"/>
              <a:cs typeface="Trebuchet MS"/>
            </a:endParaRPr>
          </a:p>
          <a:p>
            <a:pPr marL="926465" indent="-335915">
              <a:lnSpc>
                <a:spcPct val="100000"/>
              </a:lnSpc>
              <a:spcBef>
                <a:spcPts val="600"/>
              </a:spcBef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dirty="0" sz="1400" spc="85">
                <a:solidFill>
                  <a:srgbClr val="181818"/>
                </a:solidFill>
                <a:latin typeface="Trebuchet MS"/>
                <a:cs typeface="Trebuchet MS"/>
              </a:rPr>
              <a:t>Si</a:t>
            </a:r>
            <a:r>
              <a:rPr dirty="0" sz="1400" spc="-2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possible,</a:t>
            </a:r>
            <a:r>
              <a:rPr dirty="0" sz="1400" spc="-2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utilisez</a:t>
            </a:r>
            <a:r>
              <a:rPr dirty="0" sz="1400" spc="-2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181818"/>
                </a:solidFill>
                <a:latin typeface="Trebuchet MS"/>
                <a:cs typeface="Trebuchet MS"/>
              </a:rPr>
              <a:t>le</a:t>
            </a:r>
            <a:r>
              <a:rPr dirty="0" sz="1400" spc="-2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pipe</a:t>
            </a:r>
            <a:r>
              <a:rPr dirty="0" sz="1400" spc="-2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async</a:t>
            </a:r>
            <a:r>
              <a:rPr dirty="0" sz="1400" spc="-2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181818"/>
                </a:solidFill>
                <a:latin typeface="Trebuchet MS"/>
                <a:cs typeface="Trebuchet MS"/>
              </a:rPr>
              <a:t>dans</a:t>
            </a:r>
            <a:r>
              <a:rPr dirty="0" sz="1400" spc="-2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181818"/>
                </a:solidFill>
                <a:latin typeface="Trebuchet MS"/>
                <a:cs typeface="Trebuchet MS"/>
              </a:rPr>
              <a:t>le</a:t>
            </a:r>
            <a:r>
              <a:rPr dirty="0" sz="1400" spc="-2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181818"/>
                </a:solidFill>
                <a:latin typeface="Trebuchet MS"/>
                <a:cs typeface="Trebuchet MS"/>
              </a:rPr>
              <a:t>html</a:t>
            </a:r>
            <a:r>
              <a:rPr dirty="0" sz="1400" spc="-2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181818"/>
                </a:solidFill>
                <a:latin typeface="Trebuchet MS"/>
                <a:cs typeface="Trebuchet MS"/>
              </a:rPr>
              <a:t>sur</a:t>
            </a:r>
            <a:r>
              <a:rPr dirty="0" sz="1400" spc="-2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181818"/>
                </a:solidFill>
                <a:latin typeface="Trebuchet MS"/>
                <a:cs typeface="Trebuchet MS"/>
              </a:rPr>
              <a:t>item$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3324" y="793332"/>
            <a:ext cx="11080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Commit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54118" y="2194013"/>
            <a:ext cx="3126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chapitre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16</a:t>
            </a:r>
            <a:r>
              <a:rPr dirty="0" sz="1400" spc="30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70">
                <a:latin typeface="Trebuchet MS"/>
                <a:cs typeface="Trebuchet MS"/>
              </a:rPr>
              <a:t>TP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Edit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1325" y="2523624"/>
            <a:ext cx="10737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75" b="1">
                <a:solidFill>
                  <a:srgbClr val="E1001A"/>
                </a:solidFill>
                <a:latin typeface="Trebuchet MS"/>
                <a:cs typeface="Trebuchet MS"/>
              </a:rPr>
              <a:t>30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325" y="3643383"/>
            <a:ext cx="21386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TP</a:t>
            </a:r>
            <a:r>
              <a:rPr dirty="0" spc="-110"/>
              <a:t> </a:t>
            </a:r>
            <a:r>
              <a:rPr dirty="0" spc="-95"/>
              <a:t>delete</a:t>
            </a:r>
            <a:r>
              <a:rPr dirty="0" spc="-105"/>
              <a:t> </a:t>
            </a:r>
            <a:r>
              <a:rPr dirty="0" spc="-80"/>
              <a:t>order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35174" y="682999"/>
            <a:ext cx="2118360" cy="168656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85725" marR="32512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Page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list</a:t>
            </a:r>
            <a:r>
              <a:rPr dirty="0" sz="1400" spc="-20">
                <a:latin typeface="Arial"/>
                <a:cs typeface="Arial"/>
              </a:rPr>
              <a:t> Order </a:t>
            </a:r>
            <a:r>
              <a:rPr dirty="0" sz="1400">
                <a:latin typeface="Arial"/>
                <a:cs typeface="Arial"/>
              </a:rPr>
              <a:t>subscribe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à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collection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collection$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|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async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799763" y="682999"/>
            <a:ext cx="2118360" cy="168656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 marL="85725" marR="464184">
              <a:lnSpc>
                <a:spcPct val="196400"/>
              </a:lnSpc>
              <a:spcBef>
                <a:spcPts val="10"/>
              </a:spcBef>
            </a:pPr>
            <a:r>
              <a:rPr dirty="0" sz="1400" spc="-10">
                <a:latin typeface="Arial"/>
                <a:cs typeface="Arial"/>
              </a:rPr>
              <a:t>OrdersService </a:t>
            </a:r>
            <a:r>
              <a:rPr dirty="0" sz="1400">
                <a:latin typeface="Arial"/>
                <a:cs typeface="Arial"/>
              </a:rPr>
              <a:t>Appel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Http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vers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bdd</a:t>
            </a:r>
            <a:endParaRPr sz="1400">
              <a:latin typeface="Arial"/>
              <a:cs typeface="Arial"/>
            </a:endParaRPr>
          </a:p>
          <a:p>
            <a:pPr marL="85725" marR="167640">
              <a:lnSpc>
                <a:spcPts val="1650"/>
              </a:lnSpc>
              <a:spcBef>
                <a:spcPts val="50"/>
              </a:spcBef>
            </a:pPr>
            <a:r>
              <a:rPr dirty="0" sz="1400">
                <a:latin typeface="Arial"/>
                <a:cs typeface="Arial"/>
              </a:rPr>
              <a:t>Observable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Froid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met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à </a:t>
            </a:r>
            <a:r>
              <a:rPr dirty="0" sz="1400">
                <a:latin typeface="Arial"/>
                <a:cs typeface="Arial"/>
              </a:rPr>
              <a:t>disposition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la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réponse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10">
                <a:latin typeface="Arial"/>
                <a:cs typeface="Arial"/>
              </a:rPr>
              <a:t> l’API.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4400" y="348712"/>
            <a:ext cx="3361054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 b="0">
                <a:solidFill>
                  <a:srgbClr val="000000"/>
                </a:solidFill>
                <a:latin typeface="Trebuchet MS"/>
                <a:cs typeface="Trebuchet MS"/>
              </a:rPr>
              <a:t>Première</a:t>
            </a:r>
            <a:r>
              <a:rPr dirty="0" sz="1400" spc="10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instanciation</a:t>
            </a:r>
            <a:r>
              <a:rPr dirty="0" sz="1400" spc="114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de</a:t>
            </a:r>
            <a:r>
              <a:rPr dirty="0" sz="1400" spc="10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page-</a:t>
            </a:r>
            <a:r>
              <a:rPr dirty="0" sz="1400" spc="-10" b="0">
                <a:solidFill>
                  <a:srgbClr val="000000"/>
                </a:solidFill>
                <a:latin typeface="Trebuchet MS"/>
                <a:cs typeface="Trebuchet MS"/>
              </a:rPr>
              <a:t>list-order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975824" y="2210049"/>
            <a:ext cx="1005840" cy="10058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imes New Roman"/>
              <a:cs typeface="Times New Roman"/>
            </a:endParaRPr>
          </a:p>
          <a:p>
            <a:pPr marL="85725" marR="22987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Base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de </a:t>
            </a:r>
            <a:r>
              <a:rPr dirty="0" sz="1400" spc="-10">
                <a:latin typeface="Arial"/>
                <a:cs typeface="Arial"/>
              </a:rPr>
              <a:t>données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452801" y="1506269"/>
            <a:ext cx="5031105" cy="708660"/>
            <a:chOff x="2452801" y="1506269"/>
            <a:chExt cx="5031105" cy="708660"/>
          </a:xfrm>
        </p:grpSpPr>
        <p:sp>
          <p:nvSpPr>
            <p:cNvPr id="11" name="object 11" descr=""/>
            <p:cNvSpPr/>
            <p:nvPr/>
          </p:nvSpPr>
          <p:spPr>
            <a:xfrm>
              <a:off x="5975211" y="1526763"/>
              <a:ext cx="1503680" cy="683895"/>
            </a:xfrm>
            <a:custGeom>
              <a:avLst/>
              <a:gdLst/>
              <a:ahLst/>
              <a:cxnLst/>
              <a:rect l="l" t="t" r="r" b="b"/>
              <a:pathLst>
                <a:path w="1503679" h="683894">
                  <a:moveTo>
                    <a:pt x="0" y="0"/>
                  </a:moveTo>
                  <a:lnTo>
                    <a:pt x="52502" y="1605"/>
                  </a:lnTo>
                  <a:lnTo>
                    <a:pt x="125363" y="5485"/>
                  </a:lnTo>
                  <a:lnTo>
                    <a:pt x="197868" y="11213"/>
                  </a:lnTo>
                  <a:lnTo>
                    <a:pt x="281814" y="20146"/>
                  </a:lnTo>
                  <a:lnTo>
                    <a:pt x="329390" y="26303"/>
                  </a:lnTo>
                  <a:lnTo>
                    <a:pt x="376628" y="33202"/>
                  </a:lnTo>
                  <a:lnTo>
                    <a:pt x="423484" y="40825"/>
                  </a:lnTo>
                  <a:lnTo>
                    <a:pt x="469918" y="49153"/>
                  </a:lnTo>
                  <a:lnTo>
                    <a:pt x="515885" y="58167"/>
                  </a:lnTo>
                  <a:lnTo>
                    <a:pt x="570372" y="69865"/>
                  </a:lnTo>
                  <a:lnTo>
                    <a:pt x="624055" y="82492"/>
                  </a:lnTo>
                  <a:lnTo>
                    <a:pt x="676859" y="96017"/>
                  </a:lnTo>
                  <a:lnTo>
                    <a:pt x="728712" y="110408"/>
                  </a:lnTo>
                  <a:lnTo>
                    <a:pt x="779541" y="125632"/>
                  </a:lnTo>
                  <a:lnTo>
                    <a:pt x="829273" y="141658"/>
                  </a:lnTo>
                  <a:lnTo>
                    <a:pt x="877835" y="158454"/>
                  </a:lnTo>
                  <a:lnTo>
                    <a:pt x="925153" y="175986"/>
                  </a:lnTo>
                  <a:lnTo>
                    <a:pt x="971154" y="194225"/>
                  </a:lnTo>
                  <a:lnTo>
                    <a:pt x="1015765" y="213136"/>
                  </a:lnTo>
                  <a:lnTo>
                    <a:pt x="1072958" y="239343"/>
                  </a:lnTo>
                  <a:lnTo>
                    <a:pt x="1127377" y="266615"/>
                  </a:lnTo>
                  <a:lnTo>
                    <a:pt x="1178848" y="294874"/>
                  </a:lnTo>
                  <a:lnTo>
                    <a:pt x="1227197" y="324045"/>
                  </a:lnTo>
                  <a:lnTo>
                    <a:pt x="1272252" y="354053"/>
                  </a:lnTo>
                  <a:lnTo>
                    <a:pt x="1313840" y="384820"/>
                  </a:lnTo>
                  <a:lnTo>
                    <a:pt x="1351785" y="416271"/>
                  </a:lnTo>
                  <a:lnTo>
                    <a:pt x="1385916" y="448331"/>
                  </a:lnTo>
                  <a:lnTo>
                    <a:pt x="1416059" y="480922"/>
                  </a:lnTo>
                  <a:lnTo>
                    <a:pt x="1442040" y="513969"/>
                  </a:lnTo>
                  <a:lnTo>
                    <a:pt x="1463686" y="547397"/>
                  </a:lnTo>
                  <a:lnTo>
                    <a:pt x="1493280" y="615087"/>
                  </a:lnTo>
                  <a:lnTo>
                    <a:pt x="1500880" y="649199"/>
                  </a:lnTo>
                  <a:lnTo>
                    <a:pt x="1503452" y="68338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931987" y="151103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053" y="31463"/>
                  </a:moveTo>
                  <a:lnTo>
                    <a:pt x="0" y="15267"/>
                  </a:lnTo>
                  <a:lnTo>
                    <a:pt x="43391" y="0"/>
                  </a:lnTo>
                  <a:lnTo>
                    <a:pt x="43053" y="3146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931987" y="151103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91" y="0"/>
                  </a:moveTo>
                  <a:lnTo>
                    <a:pt x="0" y="15267"/>
                  </a:lnTo>
                  <a:lnTo>
                    <a:pt x="43053" y="31463"/>
                  </a:lnTo>
                  <a:lnTo>
                    <a:pt x="43391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457563" y="1527423"/>
              <a:ext cx="1285240" cy="504190"/>
            </a:xfrm>
            <a:custGeom>
              <a:avLst/>
              <a:gdLst/>
              <a:ahLst/>
              <a:cxnLst/>
              <a:rect l="l" t="t" r="r" b="b"/>
              <a:pathLst>
                <a:path w="1285239" h="504189">
                  <a:moveTo>
                    <a:pt x="1285064" y="0"/>
                  </a:moveTo>
                  <a:lnTo>
                    <a:pt x="1237899" y="3091"/>
                  </a:lnTo>
                  <a:lnTo>
                    <a:pt x="1196559" y="7489"/>
                  </a:lnTo>
                  <a:lnTo>
                    <a:pt x="1144324" y="15525"/>
                  </a:lnTo>
                  <a:lnTo>
                    <a:pt x="1071654" y="31854"/>
                  </a:lnTo>
                  <a:lnTo>
                    <a:pt x="1026638" y="45321"/>
                  </a:lnTo>
                  <a:lnTo>
                    <a:pt x="984080" y="60637"/>
                  </a:lnTo>
                  <a:lnTo>
                    <a:pt x="943734" y="77617"/>
                  </a:lnTo>
                  <a:lnTo>
                    <a:pt x="892955" y="102526"/>
                  </a:lnTo>
                  <a:lnTo>
                    <a:pt x="845089" y="129626"/>
                  </a:lnTo>
                  <a:lnTo>
                    <a:pt x="799552" y="158480"/>
                  </a:lnTo>
                  <a:lnTo>
                    <a:pt x="755764" y="188648"/>
                  </a:lnTo>
                  <a:lnTo>
                    <a:pt x="713140" y="219693"/>
                  </a:lnTo>
                  <a:lnTo>
                    <a:pt x="671099" y="251176"/>
                  </a:lnTo>
                  <a:lnTo>
                    <a:pt x="637495" y="276384"/>
                  </a:lnTo>
                  <a:lnTo>
                    <a:pt x="603592" y="301367"/>
                  </a:lnTo>
                  <a:lnTo>
                    <a:pt x="569092" y="325901"/>
                  </a:lnTo>
                  <a:lnTo>
                    <a:pt x="533698" y="349762"/>
                  </a:lnTo>
                  <a:lnTo>
                    <a:pt x="497111" y="372726"/>
                  </a:lnTo>
                  <a:lnTo>
                    <a:pt x="459032" y="394568"/>
                  </a:lnTo>
                  <a:lnTo>
                    <a:pt x="419164" y="415063"/>
                  </a:lnTo>
                  <a:lnTo>
                    <a:pt x="377207" y="433987"/>
                  </a:lnTo>
                  <a:lnTo>
                    <a:pt x="332865" y="451116"/>
                  </a:lnTo>
                  <a:lnTo>
                    <a:pt x="285838" y="466226"/>
                  </a:lnTo>
                  <a:lnTo>
                    <a:pt x="235829" y="479092"/>
                  </a:lnTo>
                  <a:lnTo>
                    <a:pt x="182539" y="489489"/>
                  </a:lnTo>
                  <a:lnTo>
                    <a:pt x="125669" y="497193"/>
                  </a:lnTo>
                  <a:lnTo>
                    <a:pt x="64922" y="501980"/>
                  </a:lnTo>
                  <a:lnTo>
                    <a:pt x="0" y="50362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742277" y="15116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701" y="31457"/>
                  </a:moveTo>
                  <a:lnTo>
                    <a:pt x="0" y="0"/>
                  </a:lnTo>
                  <a:lnTo>
                    <a:pt x="43565" y="14765"/>
                  </a:lnTo>
                  <a:lnTo>
                    <a:pt x="701" y="3145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742277" y="15116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701" y="31457"/>
                  </a:moveTo>
                  <a:lnTo>
                    <a:pt x="43565" y="14765"/>
                  </a:lnTo>
                  <a:lnTo>
                    <a:pt x="0" y="0"/>
                  </a:lnTo>
                  <a:lnTo>
                    <a:pt x="701" y="31457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66300" y="2788663"/>
            <a:ext cx="3077845" cy="1945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5115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souscrit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observable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froid.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recevoir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ﬂux </a:t>
            </a:r>
            <a:r>
              <a:rPr dirty="0" sz="1400" spc="-10">
                <a:latin typeface="Trebuchet MS"/>
                <a:cs typeface="Trebuchet MS"/>
              </a:rPr>
              <a:t>actualisé.</a:t>
            </a:r>
            <a:endParaRPr sz="1400">
              <a:latin typeface="Trebuchet MS"/>
              <a:cs typeface="Trebuchet MS"/>
            </a:endParaRPr>
          </a:p>
          <a:p>
            <a:pPr marL="12700" marR="39370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quitte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route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qu’on </a:t>
            </a:r>
            <a:r>
              <a:rPr dirty="0" sz="1400" spc="-50">
                <a:latin typeface="Trebuchet MS"/>
                <a:cs typeface="Trebuchet MS"/>
              </a:rPr>
              <a:t>revient,</a:t>
            </a:r>
            <a:r>
              <a:rPr dirty="0" sz="1400" spc="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9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souscription</a:t>
            </a:r>
            <a:r>
              <a:rPr dirty="0" sz="1400" spc="8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est </a:t>
            </a:r>
            <a:r>
              <a:rPr dirty="0" sz="1400" spc="-10">
                <a:latin typeface="Trebuchet MS"/>
                <a:cs typeface="Trebuchet MS"/>
              </a:rPr>
              <a:t>interrompue.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Quand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revient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route,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y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 </a:t>
            </a:r>
            <a:r>
              <a:rPr dirty="0" sz="1400">
                <a:latin typeface="Trebuchet MS"/>
                <a:cs typeface="Trebuchet MS"/>
              </a:rPr>
              <a:t>nouvel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http,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nouvel </a:t>
            </a:r>
            <a:r>
              <a:rPr dirty="0" sz="1400">
                <a:latin typeface="Trebuchet MS"/>
                <a:cs typeface="Trebuchet MS"/>
              </a:rPr>
              <a:t>observable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dernière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valeur.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3950" y="505976"/>
            <a:ext cx="367093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70" b="0">
                <a:solidFill>
                  <a:srgbClr val="000000"/>
                </a:solidFill>
                <a:latin typeface="Trebuchet MS"/>
                <a:cs typeface="Trebuchet MS"/>
              </a:rPr>
              <a:t>Besoin</a:t>
            </a:r>
            <a:r>
              <a:rPr dirty="0" sz="2100" spc="-7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100" spc="-20" b="0">
                <a:solidFill>
                  <a:srgbClr val="000000"/>
                </a:solidFill>
                <a:latin typeface="Trebuchet MS"/>
                <a:cs typeface="Trebuchet MS"/>
              </a:rPr>
              <a:t>d’un</a:t>
            </a:r>
            <a:r>
              <a:rPr dirty="0" sz="2100" spc="-7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100" b="0">
                <a:solidFill>
                  <a:srgbClr val="000000"/>
                </a:solidFill>
                <a:latin typeface="Trebuchet MS"/>
                <a:cs typeface="Trebuchet MS"/>
              </a:rPr>
              <a:t>observable</a:t>
            </a:r>
            <a:r>
              <a:rPr dirty="0" sz="2100" spc="-7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100" spc="55" b="0">
                <a:solidFill>
                  <a:srgbClr val="000000"/>
                </a:solidFill>
                <a:latin typeface="Trebuchet MS"/>
                <a:cs typeface="Trebuchet MS"/>
              </a:rPr>
              <a:t>chaud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12874" y="1192125"/>
            <a:ext cx="3940175" cy="317373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Arial"/>
                <a:cs typeface="Arial"/>
              </a:rPr>
              <a:t>OrdersService</a:t>
            </a:r>
            <a:endParaRPr sz="1400">
              <a:latin typeface="Arial"/>
              <a:cs typeface="Arial"/>
            </a:endParaRPr>
          </a:p>
          <a:p>
            <a:pPr marL="85725" marR="1821180">
              <a:lnSpc>
                <a:spcPct val="196400"/>
              </a:lnSpc>
            </a:pPr>
            <a:r>
              <a:rPr dirty="0" sz="1400">
                <a:latin typeface="Arial"/>
                <a:cs typeface="Arial"/>
              </a:rPr>
              <a:t>New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BehaviorSubject </a:t>
            </a:r>
            <a:r>
              <a:rPr dirty="0" sz="1400">
                <a:latin typeface="Arial"/>
                <a:cs typeface="Arial"/>
              </a:rPr>
              <a:t>public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refreshCollection(){</a:t>
            </a:r>
            <a:endParaRPr sz="1400">
              <a:latin typeface="Arial"/>
              <a:cs typeface="Arial"/>
            </a:endParaRPr>
          </a:p>
          <a:p>
            <a:pPr marL="542925">
              <a:lnSpc>
                <a:spcPts val="1635"/>
              </a:lnSpc>
            </a:pPr>
            <a:r>
              <a:rPr dirty="0" sz="1400">
                <a:latin typeface="Arial"/>
                <a:cs typeface="Arial"/>
              </a:rPr>
              <a:t>//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appel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this.http.get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déplacé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ici</a:t>
            </a:r>
            <a:endParaRPr sz="1400">
              <a:latin typeface="Arial"/>
              <a:cs typeface="Arial"/>
            </a:endParaRPr>
          </a:p>
          <a:p>
            <a:pPr marL="54292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//</a:t>
            </a:r>
            <a:r>
              <a:rPr dirty="0" sz="1400" spc="-10">
                <a:latin typeface="Arial"/>
                <a:cs typeface="Arial"/>
              </a:rPr>
              <a:t> subscribe</a:t>
            </a:r>
            <a:endParaRPr sz="1400">
              <a:latin typeface="Arial"/>
              <a:cs typeface="Arial"/>
            </a:endParaRPr>
          </a:p>
          <a:p>
            <a:pPr marL="85725" marR="1068070" indent="457200">
              <a:lnSpc>
                <a:spcPts val="1650"/>
              </a:lnSpc>
              <a:spcBef>
                <a:spcPts val="65"/>
              </a:spcBef>
            </a:pPr>
            <a:r>
              <a:rPr dirty="0" sz="1400">
                <a:latin typeface="Arial"/>
                <a:cs typeface="Arial"/>
              </a:rPr>
              <a:t>//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résultat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utilisé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pour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initialisé collection$(BehaviorSubject)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1600"/>
              </a:lnSpc>
            </a:pPr>
            <a:r>
              <a:rPr dirty="0" sz="140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9700" y="1629250"/>
            <a:ext cx="4765774" cy="2299443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6475" y="1175885"/>
            <a:ext cx="388112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10" b="0">
                <a:solidFill>
                  <a:srgbClr val="000000"/>
                </a:solidFill>
                <a:latin typeface="Trebuchet MS"/>
                <a:cs typeface="Trebuchet MS"/>
              </a:rPr>
              <a:t>Dans</a:t>
            </a:r>
            <a:r>
              <a:rPr dirty="0" sz="2000" spc="-4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000" spc="-60" b="0">
                <a:solidFill>
                  <a:srgbClr val="000000"/>
                </a:solidFill>
                <a:latin typeface="Trebuchet MS"/>
                <a:cs typeface="Trebuchet MS"/>
              </a:rPr>
              <a:t>le</a:t>
            </a:r>
            <a:r>
              <a:rPr dirty="0" sz="2000" spc="-3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000" b="0">
                <a:solidFill>
                  <a:srgbClr val="000000"/>
                </a:solidFill>
                <a:latin typeface="Trebuchet MS"/>
                <a:cs typeface="Trebuchet MS"/>
              </a:rPr>
              <a:t>constructor</a:t>
            </a:r>
            <a:r>
              <a:rPr dirty="0" sz="2000" spc="-4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000" b="0">
                <a:solidFill>
                  <a:srgbClr val="000000"/>
                </a:solidFill>
                <a:latin typeface="Trebuchet MS"/>
                <a:cs typeface="Trebuchet MS"/>
              </a:rPr>
              <a:t>de</a:t>
            </a:r>
            <a:r>
              <a:rPr dirty="0" sz="2000" spc="-3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000" spc="-10" b="0">
                <a:solidFill>
                  <a:srgbClr val="000000"/>
                </a:solidFill>
                <a:latin typeface="Trebuchet MS"/>
                <a:cs typeface="Trebuchet MS"/>
              </a:rPr>
              <a:t>OrdersList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875" y="1591175"/>
            <a:ext cx="6679188" cy="3247524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91475" y="2178649"/>
            <a:ext cx="2566670" cy="10058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imes New Roman"/>
              <a:cs typeface="Times New Roman"/>
            </a:endParaRPr>
          </a:p>
          <a:p>
            <a:pPr marL="85725" marR="1021080">
              <a:lnSpc>
                <a:spcPts val="1650"/>
              </a:lnSpc>
            </a:pPr>
            <a:r>
              <a:rPr dirty="0" sz="1400" spc="-10">
                <a:latin typeface="Arial"/>
                <a:cs typeface="Arial"/>
              </a:rPr>
              <a:t>Service refreshCollection()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59924" y="2178649"/>
            <a:ext cx="2566670" cy="10058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imes New Roman"/>
              <a:cs typeface="Times New Roman"/>
            </a:endParaRPr>
          </a:p>
          <a:p>
            <a:pPr marL="85725" marR="675005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Page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List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Orders </a:t>
            </a:r>
            <a:r>
              <a:rPr dirty="0" sz="1400">
                <a:latin typeface="Arial"/>
                <a:cs typeface="Arial"/>
              </a:rPr>
              <a:t>(private</a:t>
            </a:r>
            <a:r>
              <a:rPr dirty="0" sz="1400" spc="-10">
                <a:latin typeface="Arial"/>
                <a:cs typeface="Arial"/>
              </a:rPr>
              <a:t> ordersService)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38262" y="3179487"/>
            <a:ext cx="4131945" cy="247650"/>
            <a:chOff x="2038262" y="3179487"/>
            <a:chExt cx="4131945" cy="247650"/>
          </a:xfrm>
        </p:grpSpPr>
        <p:sp>
          <p:nvSpPr>
            <p:cNvPr id="5" name="object 5" descr=""/>
            <p:cNvSpPr/>
            <p:nvPr/>
          </p:nvSpPr>
          <p:spPr>
            <a:xfrm>
              <a:off x="2043024" y="3184250"/>
              <a:ext cx="4091940" cy="238125"/>
            </a:xfrm>
            <a:custGeom>
              <a:avLst/>
              <a:gdLst/>
              <a:ahLst/>
              <a:cxnLst/>
              <a:rect l="l" t="t" r="r" b="b"/>
              <a:pathLst>
                <a:path w="4091940" h="238125">
                  <a:moveTo>
                    <a:pt x="0" y="0"/>
                  </a:moveTo>
                  <a:lnTo>
                    <a:pt x="25982" y="33129"/>
                  </a:lnTo>
                  <a:lnTo>
                    <a:pt x="77662" y="57628"/>
                  </a:lnTo>
                  <a:lnTo>
                    <a:pt x="126275" y="73660"/>
                  </a:lnTo>
                  <a:lnTo>
                    <a:pt x="185489" y="89369"/>
                  </a:lnTo>
                  <a:lnTo>
                    <a:pt x="254681" y="104682"/>
                  </a:lnTo>
                  <a:lnTo>
                    <a:pt x="292824" y="112168"/>
                  </a:lnTo>
                  <a:lnTo>
                    <a:pt x="333227" y="119528"/>
                  </a:lnTo>
                  <a:lnTo>
                    <a:pt x="375812" y="126753"/>
                  </a:lnTo>
                  <a:lnTo>
                    <a:pt x="420502" y="133835"/>
                  </a:lnTo>
                  <a:lnTo>
                    <a:pt x="467219" y="140763"/>
                  </a:lnTo>
                  <a:lnTo>
                    <a:pt x="515884" y="147531"/>
                  </a:lnTo>
                  <a:lnTo>
                    <a:pt x="566421" y="154127"/>
                  </a:lnTo>
                  <a:lnTo>
                    <a:pt x="618750" y="160544"/>
                  </a:lnTo>
                  <a:lnTo>
                    <a:pt x="672793" y="166772"/>
                  </a:lnTo>
                  <a:lnTo>
                    <a:pt x="728474" y="172803"/>
                  </a:lnTo>
                  <a:lnTo>
                    <a:pt x="785714" y="178627"/>
                  </a:lnTo>
                  <a:lnTo>
                    <a:pt x="844435" y="184236"/>
                  </a:lnTo>
                  <a:lnTo>
                    <a:pt x="904558" y="189621"/>
                  </a:lnTo>
                  <a:lnTo>
                    <a:pt x="966007" y="194772"/>
                  </a:lnTo>
                  <a:lnTo>
                    <a:pt x="1028703" y="199680"/>
                  </a:lnTo>
                  <a:lnTo>
                    <a:pt x="1092569" y="204337"/>
                  </a:lnTo>
                  <a:lnTo>
                    <a:pt x="1157525" y="208734"/>
                  </a:lnTo>
                  <a:lnTo>
                    <a:pt x="1223495" y="212862"/>
                  </a:lnTo>
                  <a:lnTo>
                    <a:pt x="1290400" y="216711"/>
                  </a:lnTo>
                  <a:lnTo>
                    <a:pt x="1358163" y="220273"/>
                  </a:lnTo>
                  <a:lnTo>
                    <a:pt x="1426705" y="223539"/>
                  </a:lnTo>
                  <a:lnTo>
                    <a:pt x="1495949" y="226500"/>
                  </a:lnTo>
                  <a:lnTo>
                    <a:pt x="1565816" y="229147"/>
                  </a:lnTo>
                  <a:lnTo>
                    <a:pt x="1636229" y="231470"/>
                  </a:lnTo>
                  <a:lnTo>
                    <a:pt x="1707109" y="233462"/>
                  </a:lnTo>
                  <a:lnTo>
                    <a:pt x="1778380" y="235112"/>
                  </a:lnTo>
                  <a:lnTo>
                    <a:pt x="1849962" y="236413"/>
                  </a:lnTo>
                  <a:lnTo>
                    <a:pt x="1921778" y="237354"/>
                  </a:lnTo>
                  <a:lnTo>
                    <a:pt x="1993750" y="237928"/>
                  </a:lnTo>
                  <a:lnTo>
                    <a:pt x="2065799" y="238124"/>
                  </a:lnTo>
                  <a:lnTo>
                    <a:pt x="2121128" y="238015"/>
                  </a:lnTo>
                  <a:lnTo>
                    <a:pt x="2176420" y="237683"/>
                  </a:lnTo>
                  <a:lnTo>
                    <a:pt x="2231642" y="237131"/>
                  </a:lnTo>
                  <a:lnTo>
                    <a:pt x="2286759" y="236364"/>
                  </a:lnTo>
                  <a:lnTo>
                    <a:pt x="2341734" y="235385"/>
                  </a:lnTo>
                  <a:lnTo>
                    <a:pt x="2396533" y="234200"/>
                  </a:lnTo>
                  <a:lnTo>
                    <a:pt x="2451120" y="232811"/>
                  </a:lnTo>
                  <a:lnTo>
                    <a:pt x="2505460" y="231223"/>
                  </a:lnTo>
                  <a:lnTo>
                    <a:pt x="2559517" y="229440"/>
                  </a:lnTo>
                  <a:lnTo>
                    <a:pt x="2613257" y="227467"/>
                  </a:lnTo>
                  <a:lnTo>
                    <a:pt x="2666644" y="225306"/>
                  </a:lnTo>
                  <a:lnTo>
                    <a:pt x="2719643" y="222963"/>
                  </a:lnTo>
                  <a:lnTo>
                    <a:pt x="2772219" y="220441"/>
                  </a:lnTo>
                  <a:lnTo>
                    <a:pt x="2824335" y="217744"/>
                  </a:lnTo>
                  <a:lnTo>
                    <a:pt x="2875958" y="214877"/>
                  </a:lnTo>
                  <a:lnTo>
                    <a:pt x="2927051" y="211843"/>
                  </a:lnTo>
                  <a:lnTo>
                    <a:pt x="2977580" y="208646"/>
                  </a:lnTo>
                  <a:lnTo>
                    <a:pt x="3027509" y="205291"/>
                  </a:lnTo>
                  <a:lnTo>
                    <a:pt x="3076802" y="201782"/>
                  </a:lnTo>
                  <a:lnTo>
                    <a:pt x="3125425" y="198123"/>
                  </a:lnTo>
                  <a:lnTo>
                    <a:pt x="3173343" y="194317"/>
                  </a:lnTo>
                  <a:lnTo>
                    <a:pt x="3220519" y="190370"/>
                  </a:lnTo>
                  <a:lnTo>
                    <a:pt x="3266919" y="186284"/>
                  </a:lnTo>
                  <a:lnTo>
                    <a:pt x="3312507" y="182064"/>
                  </a:lnTo>
                  <a:lnTo>
                    <a:pt x="3357248" y="177714"/>
                  </a:lnTo>
                  <a:lnTo>
                    <a:pt x="3401107" y="173239"/>
                  </a:lnTo>
                  <a:lnTo>
                    <a:pt x="3444048" y="168641"/>
                  </a:lnTo>
                  <a:lnTo>
                    <a:pt x="3486037" y="163926"/>
                  </a:lnTo>
                  <a:lnTo>
                    <a:pt x="3549376" y="156367"/>
                  </a:lnTo>
                  <a:lnTo>
                    <a:pt x="3610190" y="148548"/>
                  </a:lnTo>
                  <a:lnTo>
                    <a:pt x="3668349" y="140484"/>
                  </a:lnTo>
                  <a:lnTo>
                    <a:pt x="3723717" y="132192"/>
                  </a:lnTo>
                  <a:lnTo>
                    <a:pt x="3776164" y="123685"/>
                  </a:lnTo>
                  <a:lnTo>
                    <a:pt x="3825555" y="114980"/>
                  </a:lnTo>
                  <a:lnTo>
                    <a:pt x="3871758" y="106092"/>
                  </a:lnTo>
                  <a:lnTo>
                    <a:pt x="3914641" y="97035"/>
                  </a:lnTo>
                  <a:lnTo>
                    <a:pt x="3954070" y="87826"/>
                  </a:lnTo>
                  <a:lnTo>
                    <a:pt x="3994134" y="77303"/>
                  </a:lnTo>
                  <a:lnTo>
                    <a:pt x="4059888" y="55821"/>
                  </a:lnTo>
                  <a:lnTo>
                    <a:pt x="4090708" y="42163"/>
                  </a:lnTo>
                  <a:lnTo>
                    <a:pt x="4091786" y="4160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123525" y="3194839"/>
              <a:ext cx="41910" cy="42545"/>
            </a:xfrm>
            <a:custGeom>
              <a:avLst/>
              <a:gdLst/>
              <a:ahLst/>
              <a:cxnLst/>
              <a:rect l="l" t="t" r="r" b="b"/>
              <a:pathLst>
                <a:path w="41910" h="42544">
                  <a:moveTo>
                    <a:pt x="22573" y="41970"/>
                  </a:moveTo>
                  <a:lnTo>
                    <a:pt x="0" y="20050"/>
                  </a:lnTo>
                  <a:lnTo>
                    <a:pt x="41399" y="0"/>
                  </a:lnTo>
                  <a:lnTo>
                    <a:pt x="22573" y="4197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123525" y="3194839"/>
              <a:ext cx="41910" cy="42545"/>
            </a:xfrm>
            <a:custGeom>
              <a:avLst/>
              <a:gdLst/>
              <a:ahLst/>
              <a:cxnLst/>
              <a:rect l="l" t="t" r="r" b="b"/>
              <a:pathLst>
                <a:path w="41910" h="42544">
                  <a:moveTo>
                    <a:pt x="22573" y="41970"/>
                  </a:moveTo>
                  <a:lnTo>
                    <a:pt x="41399" y="0"/>
                  </a:lnTo>
                  <a:lnTo>
                    <a:pt x="0" y="20050"/>
                  </a:lnTo>
                  <a:lnTo>
                    <a:pt x="22573" y="4197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759374" y="3700463"/>
            <a:ext cx="363537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924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latin typeface="Trebuchet MS"/>
                <a:cs typeface="Trebuchet MS"/>
              </a:rPr>
              <a:t>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première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visite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pagelist</a:t>
            </a:r>
            <a:r>
              <a:rPr dirty="0" sz="1400" spc="-35">
                <a:latin typeface="Trebuchet MS"/>
                <a:cs typeface="Trebuchet MS"/>
              </a:rPr>
              <a:t> Orders,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service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instancié.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spc="-30">
                <a:latin typeface="Trebuchet MS"/>
                <a:cs typeface="Trebuchet MS"/>
              </a:rPr>
              <a:t>A</a:t>
            </a:r>
            <a:r>
              <a:rPr dirty="0" sz="1400" spc="-20">
                <a:latin typeface="Trebuchet MS"/>
                <a:cs typeface="Trebuchet MS"/>
              </a:rPr>
              <a:t> ce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moment-là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refreshCollection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appelée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6630175" y="3655100"/>
            <a:ext cx="2164080" cy="10058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Appel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asynchrone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3324" y="793332"/>
            <a:ext cx="21647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TP</a:t>
            </a:r>
            <a:r>
              <a:rPr dirty="0" spc="-100"/>
              <a:t> </a:t>
            </a:r>
            <a:r>
              <a:rPr dirty="0" spc="-95"/>
              <a:t>Delete</a:t>
            </a:r>
            <a:r>
              <a:rPr dirty="0" spc="-100"/>
              <a:t> </a:t>
            </a:r>
            <a:r>
              <a:rPr dirty="0" spc="-70"/>
              <a:t>order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85599" y="1822713"/>
            <a:ext cx="6139180" cy="2341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marR="97790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 spc="-25">
                <a:latin typeface="Trebuchet MS"/>
                <a:cs typeface="Trebuchet MS"/>
              </a:rPr>
              <a:t>Ajoutez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icône</a:t>
            </a:r>
            <a:r>
              <a:rPr dirty="0" sz="1400" spc="-35">
                <a:latin typeface="Trebuchet MS"/>
                <a:cs typeface="Trebuchet MS"/>
              </a:rPr>
              <a:t> delete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lorsqu’on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cliquer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dessus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supprimer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item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côté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back</a:t>
            </a:r>
            <a:r>
              <a:rPr dirty="0" sz="1400" spc="-45">
                <a:latin typeface="Trebuchet MS"/>
                <a:cs typeface="Trebuchet MS"/>
              </a:rPr>
              <a:t> 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mettre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jour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page.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rebuchet MS"/>
              <a:cs typeface="Trebuchet MS"/>
            </a:endParaRPr>
          </a:p>
          <a:p>
            <a:pPr marL="12700" marR="5080">
              <a:lnSpc>
                <a:spcPct val="135700"/>
              </a:lnSpc>
            </a:pPr>
            <a:r>
              <a:rPr dirty="0" sz="1400">
                <a:latin typeface="Trebuchet MS"/>
                <a:cs typeface="Trebuchet MS"/>
              </a:rPr>
              <a:t>Seulement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20">
                <a:latin typeface="Trebuchet MS"/>
                <a:cs typeface="Trebuchet MS"/>
              </a:rPr>
              <a:t> quitter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route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web </a:t>
            </a:r>
            <a:r>
              <a:rPr dirty="0" sz="1400">
                <a:latin typeface="Trebuchet MS"/>
                <a:cs typeface="Trebuchet MS"/>
              </a:rPr>
              <a:t>component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sera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pas </a:t>
            </a:r>
            <a:r>
              <a:rPr dirty="0" sz="1400" spc="-10">
                <a:latin typeface="Trebuchet MS"/>
                <a:cs typeface="Trebuchet MS"/>
              </a:rPr>
              <a:t>rechargé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comme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pipe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async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souscrit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observable </a:t>
            </a:r>
            <a:r>
              <a:rPr dirty="0" sz="1400" spc="50">
                <a:latin typeface="Trebuchet MS"/>
                <a:cs typeface="Trebuchet MS"/>
              </a:rPr>
              <a:t>classique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d’rxjs,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met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jour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collection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coté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front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ça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ne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permettra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d’actualiser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tableau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temps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réel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devra</a:t>
            </a:r>
            <a:r>
              <a:rPr dirty="0" sz="1400" spc="50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quitter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page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puis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revenir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voir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résultat.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3324" y="793332"/>
            <a:ext cx="21647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TP</a:t>
            </a:r>
            <a:r>
              <a:rPr dirty="0" spc="-100"/>
              <a:t> </a:t>
            </a:r>
            <a:r>
              <a:rPr dirty="0" spc="-95"/>
              <a:t>Delete</a:t>
            </a:r>
            <a:r>
              <a:rPr dirty="0" spc="-100"/>
              <a:t> </a:t>
            </a:r>
            <a:r>
              <a:rPr dirty="0" spc="-70"/>
              <a:t>order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06867" y="1822713"/>
            <a:ext cx="5999480" cy="1183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126364" indent="-335915">
              <a:lnSpc>
                <a:spcPct val="1357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40">
                <a:latin typeface="Trebuchet MS"/>
                <a:cs typeface="Trebuchet MS"/>
              </a:rPr>
              <a:t>Gérez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cette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problématique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faites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sorte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suppression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d’un </a:t>
            </a:r>
            <a:r>
              <a:rPr dirty="0" sz="1400" spc="-10">
                <a:latin typeface="Trebuchet MS"/>
                <a:cs typeface="Trebuchet MS"/>
              </a:rPr>
              <a:t>élément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soit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visible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après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click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l’icône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suppression.</a:t>
            </a: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357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Pensez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également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vériﬁer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add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edit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fonctionnent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toujours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sinon </a:t>
            </a:r>
            <a:r>
              <a:rPr dirty="0" sz="1400" spc="-20">
                <a:latin typeface="Trebuchet MS"/>
                <a:cs typeface="Trebuchet MS"/>
              </a:rPr>
              <a:t>rendre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ces </a:t>
            </a:r>
            <a:r>
              <a:rPr dirty="0" sz="1400" spc="50">
                <a:latin typeface="Trebuchet MS"/>
                <a:cs typeface="Trebuchet MS"/>
              </a:rPr>
              <a:t>pages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nouveau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fonctionnelles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3324" y="793332"/>
            <a:ext cx="21647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TP</a:t>
            </a:r>
            <a:r>
              <a:rPr dirty="0" spc="-100"/>
              <a:t> </a:t>
            </a:r>
            <a:r>
              <a:rPr dirty="0" spc="-95"/>
              <a:t>Delete</a:t>
            </a:r>
            <a:r>
              <a:rPr dirty="0" spc="-100"/>
              <a:t> </a:t>
            </a:r>
            <a:r>
              <a:rPr dirty="0" spc="-70"/>
              <a:t>order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06867" y="1898913"/>
            <a:ext cx="31769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chapitre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90">
                <a:latin typeface="Trebuchet MS"/>
                <a:cs typeface="Trebuchet MS"/>
              </a:rPr>
              <a:t>17: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tp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delete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order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3600" y="619083"/>
            <a:ext cx="41490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Instancier</a:t>
            </a:r>
            <a:r>
              <a:rPr dirty="0" spc="-114"/>
              <a:t> </a:t>
            </a:r>
            <a:r>
              <a:rPr dirty="0" spc="-90"/>
              <a:t>un</a:t>
            </a:r>
            <a:r>
              <a:rPr dirty="0" spc="-105"/>
              <a:t> </a:t>
            </a:r>
            <a:r>
              <a:rPr dirty="0" spc="-85">
                <a:solidFill>
                  <a:srgbClr val="E1001A"/>
                </a:solidFill>
              </a:rPr>
              <a:t>Web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Component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81137" y="507899"/>
            <a:ext cx="2728595" cy="3859529"/>
            <a:chOff x="81137" y="507899"/>
            <a:chExt cx="2728595" cy="3859529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85900" y="1654224"/>
              <a:ext cx="2719070" cy="2708275"/>
            </a:xfrm>
            <a:custGeom>
              <a:avLst/>
              <a:gdLst/>
              <a:ahLst/>
              <a:cxnLst/>
              <a:rect l="l" t="t" r="r" b="b"/>
              <a:pathLst>
                <a:path w="2719070" h="2708275">
                  <a:moveTo>
                    <a:pt x="2718599" y="2708099"/>
                  </a:moveTo>
                  <a:lnTo>
                    <a:pt x="0" y="2708099"/>
                  </a:lnTo>
                  <a:lnTo>
                    <a:pt x="0" y="0"/>
                  </a:lnTo>
                  <a:lnTo>
                    <a:pt x="2718599" y="0"/>
                  </a:lnTo>
                  <a:lnTo>
                    <a:pt x="2718599" y="27080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5900" y="1654224"/>
              <a:ext cx="2719070" cy="2708275"/>
            </a:xfrm>
            <a:custGeom>
              <a:avLst/>
              <a:gdLst/>
              <a:ahLst/>
              <a:cxnLst/>
              <a:rect l="l" t="t" r="r" b="b"/>
              <a:pathLst>
                <a:path w="2719070" h="2708275">
                  <a:moveTo>
                    <a:pt x="0" y="0"/>
                  </a:moveTo>
                  <a:lnTo>
                    <a:pt x="2718599" y="0"/>
                  </a:lnTo>
                  <a:lnTo>
                    <a:pt x="2718599" y="2708099"/>
                  </a:lnTo>
                  <a:lnTo>
                    <a:pt x="0" y="2708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58925" y="1306938"/>
            <a:ext cx="19062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Trebuchet MS"/>
                <a:cs typeface="Trebuchet MS"/>
              </a:rPr>
              <a:t>app-component.html</a:t>
            </a:r>
            <a:r>
              <a:rPr dirty="0" sz="1400" spc="20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ts val="1550"/>
              </a:lnSpc>
            </a:pPr>
            <a:fld id="{81D60167-4931-47E6-BA6A-407CBD079E47}" type="slidenum">
              <a:rPr dirty="0" spc="40"/>
              <a:t>22</a:t>
            </a:fld>
          </a:p>
        </p:txBody>
      </p:sp>
      <p:sp>
        <p:nvSpPr>
          <p:cNvPr id="12" name="object 12" descr=""/>
          <p:cNvSpPr txBox="1"/>
          <p:nvPr/>
        </p:nvSpPr>
        <p:spPr>
          <a:xfrm>
            <a:off x="209500" y="1731449"/>
            <a:ext cx="2471420" cy="530860"/>
          </a:xfrm>
          <a:prstGeom prst="rect">
            <a:avLst/>
          </a:prstGeom>
          <a:solidFill>
            <a:srgbClr val="CCCCCC"/>
          </a:solidFill>
          <a:ln w="9524">
            <a:solidFill>
              <a:srgbClr val="FF0000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 marL="281305">
              <a:lnSpc>
                <a:spcPct val="100000"/>
              </a:lnSpc>
            </a:pPr>
            <a:r>
              <a:rPr dirty="0" sz="900" spc="-10">
                <a:solidFill>
                  <a:srgbClr val="E1001A"/>
                </a:solidFill>
                <a:latin typeface="Trebuchet MS"/>
                <a:cs typeface="Trebuchet MS"/>
              </a:rPr>
              <a:t>&lt;app-header&gt;&lt;/app-header&gt;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9500" y="3631274"/>
            <a:ext cx="2471420" cy="530860"/>
          </a:xfrm>
          <a:prstGeom prst="rect">
            <a:avLst/>
          </a:prstGeom>
          <a:solidFill>
            <a:srgbClr val="CCCCCC"/>
          </a:solidFill>
          <a:ln w="9524">
            <a:solidFill>
              <a:srgbClr val="37761C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Times New Roman"/>
              <a:cs typeface="Times New Roman"/>
            </a:endParaRPr>
          </a:p>
          <a:p>
            <a:pPr marL="281305">
              <a:lnSpc>
                <a:spcPct val="100000"/>
              </a:lnSpc>
            </a:pPr>
            <a:r>
              <a:rPr dirty="0" sz="900" spc="-25">
                <a:solidFill>
                  <a:srgbClr val="37761C"/>
                </a:solidFill>
                <a:latin typeface="Trebuchet MS"/>
                <a:cs typeface="Trebuchet MS"/>
              </a:rPr>
              <a:t>&lt;app-footer&gt;&lt;/app-</a:t>
            </a:r>
            <a:r>
              <a:rPr dirty="0" sz="900" spc="-10">
                <a:solidFill>
                  <a:srgbClr val="37761C"/>
                </a:solidFill>
                <a:latin typeface="Trebuchet MS"/>
                <a:cs typeface="Trebuchet MS"/>
              </a:rPr>
              <a:t>footer&gt;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09502" y="2390200"/>
            <a:ext cx="2471420" cy="1113155"/>
          </a:xfrm>
          <a:prstGeom prst="rect">
            <a:avLst/>
          </a:prstGeom>
          <a:solidFill>
            <a:srgbClr val="CCCCCC"/>
          </a:solidFill>
          <a:ln w="9524">
            <a:solidFill>
              <a:srgbClr val="1155C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Times New Roman"/>
              <a:cs typeface="Times New Roman"/>
            </a:endParaRPr>
          </a:p>
          <a:p>
            <a:pPr marL="281305">
              <a:lnSpc>
                <a:spcPct val="100000"/>
              </a:lnSpc>
            </a:pPr>
            <a:r>
              <a:rPr dirty="0" sz="900" spc="-10">
                <a:solidFill>
                  <a:srgbClr val="1155CC"/>
                </a:solidFill>
                <a:latin typeface="Trebuchet MS"/>
                <a:cs typeface="Trebuchet MS"/>
              </a:rPr>
              <a:t>&lt;app-login&gt;&lt;/app-login&gt;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63965" y="1504737"/>
            <a:ext cx="346138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48615" marR="31115" indent="-33655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autant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d’instances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d’un web </a:t>
            </a:r>
            <a:r>
              <a:rPr dirty="0" sz="1400">
                <a:latin typeface="Trebuchet MS"/>
                <a:cs typeface="Trebuchet MS"/>
              </a:rPr>
              <a:t>component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l’on</a:t>
            </a:r>
            <a:r>
              <a:rPr dirty="0" sz="1400" spc="-10">
                <a:latin typeface="Trebuchet MS"/>
                <a:cs typeface="Trebuchet MS"/>
              </a:rPr>
              <a:t> veut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 </a:t>
            </a:r>
            <a:r>
              <a:rPr dirty="0" sz="1400">
                <a:latin typeface="Trebuchet MS"/>
                <a:cs typeface="Trebuchet MS"/>
              </a:rPr>
              <a:t>template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html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9685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imbriquer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web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7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templates</a:t>
            </a:r>
            <a:r>
              <a:rPr dirty="0" sz="1400" spc="7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 spc="-20">
                <a:latin typeface="Trebuchet MS"/>
                <a:cs typeface="Trebuchet MS"/>
              </a:rPr>
              <a:t>web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components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391795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 </a:t>
            </a:r>
            <a:r>
              <a:rPr dirty="0" sz="1400" spc="-30">
                <a:latin typeface="Trebuchet MS"/>
                <a:cs typeface="Trebuchet MS"/>
              </a:rPr>
              <a:t>crée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d’un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web </a:t>
            </a:r>
            <a:r>
              <a:rPr dirty="0" sz="1400">
                <a:latin typeface="Trebuchet MS"/>
                <a:cs typeface="Trebuchet MS"/>
              </a:rPr>
              <a:t>component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 </a:t>
            </a:r>
            <a:r>
              <a:rPr dirty="0" sz="1400">
                <a:latin typeface="Trebuchet MS"/>
                <a:cs typeface="Trebuchet MS"/>
              </a:rPr>
              <a:t>template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html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utilisant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son </a:t>
            </a:r>
            <a:r>
              <a:rPr dirty="0" sz="1400" spc="-10">
                <a:latin typeface="Trebuchet MS"/>
                <a:cs typeface="Trebuchet MS"/>
              </a:rPr>
              <a:t>selector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l’encapsulation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Shadow </a:t>
            </a:r>
            <a:r>
              <a:rPr dirty="0" sz="1400">
                <a:latin typeface="Trebuchet MS"/>
                <a:cs typeface="Trebuchet MS"/>
              </a:rPr>
              <a:t>Dom,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Emulated</a:t>
            </a:r>
            <a:r>
              <a:rPr dirty="0" sz="1400" spc="-10">
                <a:latin typeface="Trebuchet MS"/>
                <a:cs typeface="Trebuchet MS"/>
              </a:rPr>
              <a:t> (par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défaut)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20">
                <a:latin typeface="Trebuchet MS"/>
                <a:cs typeface="Trebuchet MS"/>
              </a:rPr>
              <a:t> None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7400" y="2950524"/>
            <a:ext cx="2013585" cy="393700"/>
          </a:xfrm>
          <a:prstGeom prst="rect">
            <a:avLst/>
          </a:prstGeom>
          <a:solidFill>
            <a:srgbClr val="CCCCCC"/>
          </a:solidFill>
          <a:ln w="9524">
            <a:solidFill>
              <a:srgbClr val="351B75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Times New Roman"/>
              <a:cs typeface="Times New Roman"/>
            </a:endParaRPr>
          </a:p>
          <a:p>
            <a:pPr marL="153670">
              <a:lnSpc>
                <a:spcPct val="100000"/>
              </a:lnSpc>
            </a:pPr>
            <a:r>
              <a:rPr dirty="0" sz="900" spc="-10">
                <a:solidFill>
                  <a:srgbClr val="1155CC"/>
                </a:solidFill>
                <a:latin typeface="Trebuchet MS"/>
                <a:cs typeface="Trebuchet MS"/>
              </a:rPr>
              <a:t>&lt;app-form&gt;&lt;/app-form&gt;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1325" y="4015685"/>
            <a:ext cx="16256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B7B7B7"/>
                </a:solidFill>
                <a:latin typeface="Calibri"/>
                <a:cs typeface="Calibri"/>
              </a:rPr>
              <a:t>31</a:t>
            </a:r>
            <a:r>
              <a:rPr dirty="0" sz="3000" spc="125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3000" spc="235">
                <a:solidFill>
                  <a:srgbClr val="B7B7B7"/>
                </a:solidFill>
                <a:latin typeface="Calibri"/>
                <a:cs typeface="Calibri"/>
              </a:rPr>
              <a:t>-</a:t>
            </a:r>
            <a:r>
              <a:rPr dirty="0" sz="3000" spc="125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3000" spc="450">
                <a:solidFill>
                  <a:srgbClr val="B7B7B7"/>
                </a:solidFill>
                <a:latin typeface="Calibri"/>
                <a:cs typeface="Calibri"/>
              </a:rPr>
              <a:t>Pwa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274" y="2008103"/>
            <a:ext cx="5160645" cy="18884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Transformer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14" b="1">
                <a:solidFill>
                  <a:srgbClr val="B7B7B7"/>
                </a:solidFill>
                <a:latin typeface="Calibri"/>
                <a:cs typeface="Calibri"/>
              </a:rPr>
              <a:t>votre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application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en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Progressive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90" b="1">
                <a:solidFill>
                  <a:srgbClr val="B7B7B7"/>
                </a:solidFill>
                <a:latin typeface="Calibri"/>
                <a:cs typeface="Calibri"/>
              </a:rPr>
              <a:t>Web</a:t>
            </a:r>
            <a:r>
              <a:rPr dirty="0" sz="1200" spc="8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55" b="1">
                <a:solidFill>
                  <a:srgbClr val="B7B7B7"/>
                </a:solidFill>
                <a:latin typeface="Calibri"/>
                <a:cs typeface="Calibri"/>
              </a:rPr>
              <a:t>App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Bénéﬁces</a:t>
            </a:r>
            <a:r>
              <a:rPr dirty="0" sz="1600" spc="19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  <a:p>
            <a:pPr marL="12700" marR="647700" indent="119380">
              <a:lnSpc>
                <a:spcPct val="101600"/>
              </a:lnSpc>
              <a:buChar char="-"/>
              <a:tabLst>
                <a:tab pos="132080" algn="l"/>
              </a:tabLst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accès</a:t>
            </a:r>
            <a:r>
              <a:rPr dirty="0" sz="1600" spc="8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aux</a:t>
            </a:r>
            <a:r>
              <a:rPr dirty="0" sz="1600" spc="8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fonctionnalités</a:t>
            </a:r>
            <a:r>
              <a:rPr dirty="0" sz="1600" spc="8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natives</a:t>
            </a:r>
            <a:r>
              <a:rPr dirty="0" sz="1600" spc="8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999999"/>
                </a:solidFill>
                <a:latin typeface="Trebuchet MS"/>
                <a:cs typeface="Trebuchet MS"/>
              </a:rPr>
              <a:t>du</a:t>
            </a:r>
            <a:r>
              <a:rPr dirty="0" sz="1600" spc="8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téléphone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(notiﬁcations,</a:t>
            </a:r>
            <a:r>
              <a:rPr dirty="0" sz="1600" spc="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caméra…)</a:t>
            </a:r>
            <a:endParaRPr sz="160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spcBef>
                <a:spcPts val="630"/>
              </a:spcBef>
              <a:buChar char="-"/>
              <a:tabLst>
                <a:tab pos="132080" algn="l"/>
              </a:tabLst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stratégie</a:t>
            </a:r>
            <a:r>
              <a:rPr dirty="0" sz="1600" spc="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de</a:t>
            </a:r>
            <a:r>
              <a:rPr dirty="0" sz="1600" spc="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cache</a:t>
            </a:r>
            <a:r>
              <a:rPr dirty="0" sz="1600" spc="3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de</a:t>
            </a:r>
            <a:r>
              <a:rPr dirty="0" sz="1600" spc="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contenus</a:t>
            </a:r>
            <a:r>
              <a:rPr dirty="0" sz="1600" spc="3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pour</a:t>
            </a:r>
            <a:r>
              <a:rPr dirty="0" sz="1600" spc="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connexion</a:t>
            </a:r>
            <a:r>
              <a:rPr dirty="0" sz="1600" spc="3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ofﬂine</a:t>
            </a:r>
            <a:endParaRPr sz="160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spcBef>
                <a:spcPts val="30"/>
              </a:spcBef>
              <a:buChar char="-"/>
              <a:tabLst>
                <a:tab pos="132080" algn="l"/>
              </a:tabLst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accès</a:t>
            </a:r>
            <a:r>
              <a:rPr dirty="0" sz="1600" spc="1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à</a:t>
            </a:r>
            <a:r>
              <a:rPr dirty="0" sz="1600" spc="2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l’application</a:t>
            </a:r>
            <a:r>
              <a:rPr dirty="0" sz="1600" spc="2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depuis</a:t>
            </a:r>
            <a:r>
              <a:rPr dirty="0" sz="1600" spc="2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une</a:t>
            </a:r>
            <a:r>
              <a:rPr dirty="0" sz="1600" spc="2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icône</a:t>
            </a:r>
            <a:r>
              <a:rPr dirty="0" sz="1600" spc="2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dédiée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375" y="2867829"/>
            <a:ext cx="4429125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 spc="150" b="1">
                <a:solidFill>
                  <a:srgbClr val="B7B7B7"/>
                </a:solidFill>
                <a:latin typeface="Calibri"/>
                <a:cs typeface="Calibri"/>
              </a:rPr>
              <a:t>Documentation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100" b="1">
                <a:solidFill>
                  <a:srgbClr val="B7B7B7"/>
                </a:solidFill>
                <a:latin typeface="Calibri"/>
                <a:cs typeface="Calibri"/>
              </a:rPr>
              <a:t>https://angular.io/guide/service-</a:t>
            </a: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worker-</a:t>
            </a: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getting-</a:t>
            </a: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started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11375" y="636504"/>
            <a:ext cx="1016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80" b="1">
                <a:solidFill>
                  <a:srgbClr val="B7B7B7"/>
                </a:solidFill>
                <a:latin typeface="Calibri"/>
                <a:cs typeface="Calibri"/>
              </a:rPr>
              <a:t>commandes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74600" y="1188847"/>
            <a:ext cx="2921635" cy="5168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85" b="0">
                <a:solidFill>
                  <a:srgbClr val="999999"/>
                </a:solidFill>
                <a:latin typeface="Trebuchet MS"/>
                <a:cs typeface="Trebuchet MS"/>
              </a:rPr>
              <a:t>ng</a:t>
            </a:r>
            <a:r>
              <a:rPr dirty="0" sz="1600" spc="60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b="0">
                <a:solidFill>
                  <a:srgbClr val="999999"/>
                </a:solidFill>
                <a:latin typeface="Trebuchet MS"/>
                <a:cs typeface="Trebuchet MS"/>
              </a:rPr>
              <a:t>add</a:t>
            </a:r>
            <a:r>
              <a:rPr dirty="0" sz="1600" spc="65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b="0">
                <a:solidFill>
                  <a:srgbClr val="999999"/>
                </a:solidFill>
                <a:latin typeface="Trebuchet MS"/>
                <a:cs typeface="Trebuchet MS"/>
              </a:rPr>
              <a:t>@angular/pwa</a:t>
            </a:r>
            <a:r>
              <a:rPr dirty="0" sz="1600" spc="60" b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5" b="0">
                <a:solidFill>
                  <a:srgbClr val="999999"/>
                </a:solidFill>
                <a:latin typeface="Trebuchet MS"/>
                <a:cs typeface="Trebuchet MS"/>
              </a:rPr>
              <a:t>--</a:t>
            </a:r>
            <a:r>
              <a:rPr dirty="0" sz="1600" spc="-10" b="0">
                <a:solidFill>
                  <a:srgbClr val="999999"/>
                </a:solidFill>
                <a:latin typeface="Trebuchet MS"/>
                <a:cs typeface="Trebuchet MS"/>
              </a:rPr>
              <a:t>project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600" spc="-35" b="0">
                <a:solidFill>
                  <a:srgbClr val="999999"/>
                </a:solidFill>
                <a:latin typeface="Trebuchet MS"/>
                <a:cs typeface="Trebuchet MS"/>
              </a:rPr>
              <a:t>&lt;project-</a:t>
            </a:r>
            <a:r>
              <a:rPr dirty="0" sz="1600" spc="-10" b="0">
                <a:solidFill>
                  <a:srgbClr val="999999"/>
                </a:solidFill>
                <a:latin typeface="Trebuchet MS"/>
                <a:cs typeface="Trebuchet MS"/>
              </a:rPr>
              <a:t>name&gt;.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74600" y="1760347"/>
            <a:ext cx="3249295" cy="2498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ou</a:t>
            </a:r>
            <a:r>
              <a:rPr dirty="0" sz="1600" spc="-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85">
                <a:solidFill>
                  <a:srgbClr val="999999"/>
                </a:solidFill>
                <a:latin typeface="Trebuchet MS"/>
                <a:cs typeface="Trebuchet MS"/>
              </a:rPr>
              <a:t>ng</a:t>
            </a:r>
            <a:r>
              <a:rPr dirty="0" sz="1600" spc="-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add</a:t>
            </a:r>
            <a:r>
              <a:rPr dirty="0" sz="1600" spc="-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@angular/pwa&lt;version&gt;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Plusieurs</a:t>
            </a:r>
            <a:r>
              <a:rPr dirty="0" sz="1600" spc="9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ﬁchiers</a:t>
            </a:r>
            <a:r>
              <a:rPr dirty="0" sz="1600" spc="9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ont</a:t>
            </a:r>
            <a:r>
              <a:rPr dirty="0" sz="1600" spc="9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999999"/>
                </a:solidFill>
                <a:latin typeface="Trebuchet MS"/>
                <a:cs typeface="Trebuchet MS"/>
              </a:rPr>
              <a:t>été</a:t>
            </a:r>
            <a:r>
              <a:rPr dirty="0" sz="1600" spc="9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modiﬁés:</a:t>
            </a:r>
            <a:endParaRPr sz="160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spcBef>
                <a:spcPts val="30"/>
              </a:spcBef>
              <a:buChar char="-"/>
              <a:tabLst>
                <a:tab pos="132080" algn="l"/>
              </a:tabLst>
            </a:pPr>
            <a:r>
              <a:rPr dirty="0" sz="1600" spc="55">
                <a:solidFill>
                  <a:srgbClr val="999999"/>
                </a:solidFill>
                <a:latin typeface="Trebuchet MS"/>
                <a:cs typeface="Trebuchet MS"/>
              </a:rPr>
              <a:t>icons</a:t>
            </a:r>
            <a:endParaRPr sz="160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spcBef>
                <a:spcPts val="30"/>
              </a:spcBef>
              <a:buChar char="-"/>
              <a:tabLst>
                <a:tab pos="132080" algn="l"/>
              </a:tabLst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angular.json</a:t>
            </a:r>
            <a:r>
              <a:rPr dirty="0" sz="1600" spc="1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l.36</a:t>
            </a:r>
            <a:endParaRPr sz="1600">
              <a:latin typeface="Trebuchet MS"/>
              <a:cs typeface="Trebuchet MS"/>
            </a:endParaRPr>
          </a:p>
          <a:p>
            <a:pPr marL="12700" marR="886460" indent="119380">
              <a:lnSpc>
                <a:spcPct val="101600"/>
              </a:lnSpc>
              <a:buChar char="-"/>
              <a:tabLst>
                <a:tab pos="132080" algn="l"/>
              </a:tabLst>
            </a:pP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package.json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@angular/service-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worker</a:t>
            </a:r>
            <a:endParaRPr sz="160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spcBef>
                <a:spcPts val="30"/>
              </a:spcBef>
              <a:buChar char="-"/>
              <a:tabLst>
                <a:tab pos="132080" algn="l"/>
              </a:tabLst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index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avec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lien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vers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manifest</a:t>
            </a:r>
            <a:endParaRPr sz="1600">
              <a:latin typeface="Trebuchet MS"/>
              <a:cs typeface="Trebuchet MS"/>
            </a:endParaRPr>
          </a:p>
          <a:p>
            <a:pPr marL="12700" marR="974090" indent="119380">
              <a:lnSpc>
                <a:spcPct val="101600"/>
              </a:lnSpc>
              <a:buChar char="-"/>
              <a:tabLst>
                <a:tab pos="132080" algn="l"/>
              </a:tabLst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app.module</a:t>
            </a:r>
            <a:r>
              <a:rPr dirty="0" sz="1600" spc="-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29">
                <a:solidFill>
                  <a:srgbClr val="999999"/>
                </a:solidFill>
                <a:latin typeface="Trebuchet MS"/>
                <a:cs typeface="Trebuchet MS"/>
              </a:rPr>
              <a:t>: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import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de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serviceWorker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704100" y="679925"/>
            <a:ext cx="2677160" cy="2494280"/>
            <a:chOff x="4704100" y="679925"/>
            <a:chExt cx="2677160" cy="249428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4100" y="679925"/>
              <a:ext cx="2676750" cy="249394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071424" y="1695324"/>
              <a:ext cx="1048385" cy="225425"/>
            </a:xfrm>
            <a:custGeom>
              <a:avLst/>
              <a:gdLst/>
              <a:ahLst/>
              <a:cxnLst/>
              <a:rect l="l" t="t" r="r" b="b"/>
              <a:pathLst>
                <a:path w="1048385" h="225425">
                  <a:moveTo>
                    <a:pt x="0" y="0"/>
                  </a:moveTo>
                  <a:lnTo>
                    <a:pt x="1048199" y="0"/>
                  </a:lnTo>
                  <a:lnTo>
                    <a:pt x="1048199" y="224999"/>
                  </a:lnTo>
                  <a:lnTo>
                    <a:pt x="0" y="224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274" y="2008103"/>
            <a:ext cx="5080000" cy="1640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Stratégie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de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75" b="1">
                <a:solidFill>
                  <a:srgbClr val="B7B7B7"/>
                </a:solidFill>
                <a:latin typeface="Calibri"/>
                <a:cs typeface="Calibri"/>
              </a:rPr>
              <a:t>cache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dans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le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25" b="1">
                <a:solidFill>
                  <a:srgbClr val="B7B7B7"/>
                </a:solidFill>
                <a:latin typeface="Calibri"/>
                <a:cs typeface="Calibri"/>
              </a:rPr>
              <a:t>manifest.webmanifest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Display: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standalone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1600"/>
              </a:lnSpc>
            </a:pPr>
            <a:r>
              <a:rPr dirty="0" u="heavy" sz="1600" spc="-35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2"/>
              </a:rPr>
              <a:t>https://developer.mozilla.org/en-</a:t>
            </a:r>
            <a:r>
              <a:rPr dirty="0" u="heavy" sz="16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2"/>
              </a:rPr>
              <a:t>US/docs/Web/Manife</a:t>
            </a:r>
            <a:r>
              <a:rPr dirty="0" sz="1600" spc="-10">
                <a:solidFill>
                  <a:srgbClr val="1155CC"/>
                </a:solidFill>
                <a:latin typeface="Trebuchet MS"/>
                <a:cs typeface="Trebuchet MS"/>
              </a:rPr>
              <a:t> </a:t>
            </a:r>
            <a:r>
              <a:rPr dirty="0" u="heavy" sz="16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2"/>
              </a:rPr>
              <a:t>st/display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Options</a:t>
            </a:r>
            <a:r>
              <a:rPr dirty="0" sz="1600" spc="13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d’afﬁchages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8440" y="1168129"/>
            <a:ext cx="1400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80" b="1">
                <a:solidFill>
                  <a:srgbClr val="B7B7B7"/>
                </a:solidFill>
                <a:latin typeface="Calibri"/>
                <a:cs typeface="Calibri"/>
              </a:rPr>
              <a:t>ngsw-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conﬁg.json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931025" y="1688162"/>
            <a:ext cx="5944870" cy="18288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200">
                <a:solidFill>
                  <a:srgbClr val="9BDCFD"/>
                </a:solidFill>
                <a:latin typeface="Courier New"/>
                <a:cs typeface="Courier New"/>
              </a:rPr>
              <a:t>"assetGroups"</a:t>
            </a:r>
            <a:r>
              <a:rPr dirty="0" sz="120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dirty="0" sz="12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D4D4D4"/>
                </a:solidFill>
                <a:latin typeface="Courier New"/>
                <a:cs typeface="Courier New"/>
              </a:rPr>
              <a:t>liste</a:t>
            </a:r>
            <a:r>
              <a:rPr dirty="0" sz="12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D4D4D4"/>
                </a:solidFill>
                <a:latin typeface="Courier New"/>
                <a:cs typeface="Courier New"/>
              </a:rPr>
              <a:t>des</a:t>
            </a:r>
            <a:r>
              <a:rPr dirty="0" sz="12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D4D4D4"/>
                </a:solidFill>
                <a:latin typeface="Courier New"/>
                <a:cs typeface="Courier New"/>
              </a:rPr>
              <a:t>ressources</a:t>
            </a:r>
            <a:r>
              <a:rPr dirty="0" sz="12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D4D4D4"/>
                </a:solidFill>
                <a:latin typeface="Courier New"/>
                <a:cs typeface="Courier New"/>
              </a:rPr>
              <a:t>à</a:t>
            </a:r>
            <a:r>
              <a:rPr dirty="0" sz="12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D4D4D4"/>
                </a:solidFill>
                <a:latin typeface="Courier New"/>
                <a:cs typeface="Courier New"/>
              </a:rPr>
              <a:t>placer</a:t>
            </a:r>
            <a:r>
              <a:rPr dirty="0" sz="12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D4D4D4"/>
                </a:solidFill>
                <a:latin typeface="Courier New"/>
                <a:cs typeface="Courier New"/>
              </a:rPr>
              <a:t>dans</a:t>
            </a:r>
            <a:r>
              <a:rPr dirty="0" sz="12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D4D4D4"/>
                </a:solidFill>
                <a:latin typeface="Courier New"/>
                <a:cs typeface="Courier New"/>
              </a:rPr>
              <a:t>le</a:t>
            </a:r>
            <a:r>
              <a:rPr dirty="0" sz="12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D4D4D4"/>
                </a:solidFill>
                <a:latin typeface="Courier New"/>
                <a:cs typeface="Courier New"/>
              </a:rPr>
              <a:t>cache</a:t>
            </a:r>
            <a:r>
              <a:rPr dirty="0" sz="12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D4D4D4"/>
                </a:solidFill>
                <a:latin typeface="Courier New"/>
                <a:cs typeface="Courier New"/>
              </a:rPr>
              <a:t>par</a:t>
            </a:r>
            <a:r>
              <a:rPr dirty="0" sz="1200" spc="-25">
                <a:solidFill>
                  <a:srgbClr val="D4D4D4"/>
                </a:solidFill>
                <a:latin typeface="Courier New"/>
                <a:cs typeface="Courier New"/>
              </a:rPr>
              <a:t> le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31025" y="1964387"/>
            <a:ext cx="1280795" cy="18288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0"/>
              </a:lnSpc>
            </a:pPr>
            <a:r>
              <a:rPr dirty="0" sz="1200">
                <a:solidFill>
                  <a:srgbClr val="D4D4D4"/>
                </a:solidFill>
                <a:latin typeface="Courier New"/>
                <a:cs typeface="Courier New"/>
              </a:rPr>
              <a:t>service</a:t>
            </a:r>
            <a:r>
              <a:rPr dirty="0" sz="1200" spc="-3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200" spc="-10">
                <a:solidFill>
                  <a:srgbClr val="D4D4D4"/>
                </a:solidFill>
                <a:latin typeface="Courier New"/>
                <a:cs typeface="Courier New"/>
              </a:rPr>
              <a:t>worker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18325" y="2295984"/>
            <a:ext cx="5946140" cy="22313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 spc="-30">
                <a:solidFill>
                  <a:srgbClr val="999999"/>
                </a:solidFill>
                <a:latin typeface="Trebuchet MS"/>
                <a:cs typeface="Trebuchet MS"/>
              </a:rPr>
              <a:t>A</a:t>
            </a:r>
            <a:r>
              <a:rPr dirty="0" sz="1600" spc="-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999999"/>
                </a:solidFill>
                <a:latin typeface="Trebuchet MS"/>
                <a:cs typeface="Trebuchet MS"/>
              </a:rPr>
              <a:t>l’intérieur,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on</a:t>
            </a:r>
            <a:r>
              <a:rPr dirty="0" sz="1600" spc="-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999999"/>
                </a:solidFill>
                <a:latin typeface="Trebuchet MS"/>
                <a:cs typeface="Trebuchet MS"/>
              </a:rPr>
              <a:t>crée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999999"/>
                </a:solidFill>
                <a:latin typeface="Trebuchet MS"/>
                <a:cs typeface="Trebuchet MS"/>
              </a:rPr>
              <a:t>des</a:t>
            </a:r>
            <a:r>
              <a:rPr dirty="0" sz="1600" spc="-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objets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qui</a:t>
            </a:r>
            <a:r>
              <a:rPr dirty="0" sz="1600" spc="-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spéciﬁent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999999"/>
                </a:solidFill>
                <a:latin typeface="Trebuchet MS"/>
                <a:cs typeface="Trebuchet MS"/>
              </a:rPr>
              <a:t>des</a:t>
            </a:r>
            <a:r>
              <a:rPr dirty="0" sz="1600" spc="-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999999"/>
                </a:solidFill>
                <a:latin typeface="Trebuchet MS"/>
                <a:cs typeface="Trebuchet MS"/>
              </a:rPr>
              <a:t>sources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et</a:t>
            </a:r>
            <a:r>
              <a:rPr dirty="0" sz="1600" spc="-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30">
                <a:solidFill>
                  <a:srgbClr val="999999"/>
                </a:solidFill>
                <a:latin typeface="Trebuchet MS"/>
                <a:cs typeface="Trebuchet MS"/>
              </a:rPr>
              <a:t>des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stratégies.</a:t>
            </a:r>
            <a:endParaRPr sz="1600">
              <a:latin typeface="Trebuchet MS"/>
              <a:cs typeface="Trebuchet MS"/>
            </a:endParaRPr>
          </a:p>
          <a:p>
            <a:pPr marL="12700" marR="29845">
              <a:lnSpc>
                <a:spcPct val="101600"/>
              </a:lnSpc>
              <a:spcBef>
                <a:spcPts val="595"/>
              </a:spcBef>
            </a:pP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Prefetch</a:t>
            </a:r>
            <a:r>
              <a:rPr dirty="0" sz="1600" spc="11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29">
                <a:solidFill>
                  <a:srgbClr val="999999"/>
                </a:solidFill>
                <a:latin typeface="Trebuchet MS"/>
                <a:cs typeface="Trebuchet MS"/>
              </a:rPr>
              <a:t>:</a:t>
            </a:r>
            <a:r>
              <a:rPr dirty="0" sz="1600" spc="11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cache</a:t>
            </a:r>
            <a:r>
              <a:rPr dirty="0" sz="1600" spc="11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systématiquement</a:t>
            </a:r>
            <a:r>
              <a:rPr dirty="0" sz="1600" spc="114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toutes</a:t>
            </a:r>
            <a:r>
              <a:rPr dirty="0" sz="1600" spc="11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les</a:t>
            </a:r>
            <a:r>
              <a:rPr dirty="0" sz="1600" spc="11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ressources</a:t>
            </a:r>
            <a:r>
              <a:rPr dirty="0" sz="1600" spc="114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citées </a:t>
            </a:r>
            <a:r>
              <a:rPr dirty="0" sz="1600" spc="50">
                <a:solidFill>
                  <a:srgbClr val="999999"/>
                </a:solidFill>
                <a:latin typeface="Trebuchet MS"/>
                <a:cs typeface="Trebuchet MS"/>
              </a:rPr>
              <a:t>même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999999"/>
                </a:solidFill>
                <a:latin typeface="Trebuchet MS"/>
                <a:cs typeface="Trebuchet MS"/>
              </a:rPr>
              <a:t>si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aucune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requête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999999"/>
                </a:solidFill>
                <a:latin typeface="Trebuchet MS"/>
                <a:cs typeface="Trebuchet MS"/>
              </a:rPr>
              <a:t>au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serveur.</a:t>
            </a:r>
            <a:endParaRPr sz="1600">
              <a:latin typeface="Trebuchet MS"/>
              <a:cs typeface="Trebuchet MS"/>
            </a:endParaRPr>
          </a:p>
          <a:p>
            <a:pPr marL="12700" marR="541655">
              <a:lnSpc>
                <a:spcPct val="101600"/>
              </a:lnSpc>
              <a:spcBef>
                <a:spcPts val="600"/>
              </a:spcBef>
            </a:pPr>
            <a:r>
              <a:rPr dirty="0" sz="1600" spc="-30">
                <a:solidFill>
                  <a:srgbClr val="999999"/>
                </a:solidFill>
                <a:latin typeface="Trebuchet MS"/>
                <a:cs typeface="Trebuchet MS"/>
              </a:rPr>
              <a:t>Lazy</a:t>
            </a:r>
            <a:r>
              <a:rPr dirty="0" sz="1600" spc="6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29">
                <a:solidFill>
                  <a:srgbClr val="999999"/>
                </a:solidFill>
                <a:latin typeface="Trebuchet MS"/>
                <a:cs typeface="Trebuchet MS"/>
              </a:rPr>
              <a:t>:</a:t>
            </a:r>
            <a:r>
              <a:rPr dirty="0" sz="1600" spc="6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cache</a:t>
            </a:r>
            <a:r>
              <a:rPr dirty="0" sz="1600" spc="6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uniquement</a:t>
            </a:r>
            <a:r>
              <a:rPr dirty="0" sz="1600" spc="6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les</a:t>
            </a:r>
            <a:r>
              <a:rPr dirty="0" sz="1600" spc="6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ressources</a:t>
            </a:r>
            <a:r>
              <a:rPr dirty="0" sz="1600" spc="6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déjà</a:t>
            </a:r>
            <a:r>
              <a:rPr dirty="0" sz="1600" spc="6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sollicitées</a:t>
            </a:r>
            <a:r>
              <a:rPr dirty="0" sz="1600" spc="6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30">
                <a:solidFill>
                  <a:srgbClr val="999999"/>
                </a:solidFill>
                <a:latin typeface="Trebuchet MS"/>
                <a:cs typeface="Trebuchet MS"/>
              </a:rPr>
              <a:t>au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serveur.</a:t>
            </a:r>
            <a:endParaRPr sz="1600">
              <a:latin typeface="Trebuchet MS"/>
              <a:cs typeface="Trebuchet MS"/>
            </a:endParaRPr>
          </a:p>
          <a:p>
            <a:pPr marL="12700" marR="567055">
              <a:lnSpc>
                <a:spcPct val="101600"/>
              </a:lnSpc>
              <a:spcBef>
                <a:spcPts val="600"/>
              </a:spcBef>
            </a:pPr>
            <a:r>
              <a:rPr dirty="0" sz="1600" spc="90">
                <a:solidFill>
                  <a:srgbClr val="999999"/>
                </a:solidFill>
                <a:latin typeface="Trebuchet MS"/>
                <a:cs typeface="Trebuchet MS"/>
              </a:rPr>
              <a:t>Dans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ce 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ﬁchier,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999999"/>
                </a:solidFill>
                <a:latin typeface="Trebuchet MS"/>
                <a:cs typeface="Trebuchet MS"/>
              </a:rPr>
              <a:t>nous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précisons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également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999999"/>
                </a:solidFill>
                <a:latin typeface="Trebuchet MS"/>
                <a:cs typeface="Trebuchet MS"/>
              </a:rPr>
              <a:t>des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ressources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externes</a:t>
            </a:r>
            <a:r>
              <a:rPr dirty="0" sz="1600" spc="-5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999999"/>
                </a:solidFill>
                <a:latin typeface="Trebuchet MS"/>
                <a:cs typeface="Trebuchet MS"/>
              </a:rPr>
              <a:t>comme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999999"/>
                </a:solidFill>
                <a:latin typeface="Trebuchet MS"/>
                <a:cs typeface="Trebuchet MS"/>
              </a:rPr>
              <a:t>des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polices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d’écriture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ou</a:t>
            </a:r>
            <a:r>
              <a:rPr dirty="0" sz="1600" spc="-5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999999"/>
                </a:solidFill>
                <a:latin typeface="Trebuchet MS"/>
                <a:cs typeface="Trebuchet MS"/>
              </a:rPr>
              <a:t>des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datas.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8440" y="1168129"/>
            <a:ext cx="1400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80" b="1">
                <a:solidFill>
                  <a:srgbClr val="B7B7B7"/>
                </a:solidFill>
                <a:latin typeface="Calibri"/>
                <a:cs typeface="Calibri"/>
              </a:rPr>
              <a:t>ngsw-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conﬁg.json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931025" y="1688162"/>
            <a:ext cx="5916295" cy="16764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75"/>
              </a:lnSpc>
            </a:pPr>
            <a:r>
              <a:rPr dirty="0" sz="1100" spc="-10">
                <a:solidFill>
                  <a:srgbClr val="9BDCFD"/>
                </a:solidFill>
                <a:latin typeface="Courier New"/>
                <a:cs typeface="Courier New"/>
              </a:rPr>
              <a:t>"dataGroups"</a:t>
            </a:r>
            <a:r>
              <a:rPr dirty="0" sz="1100" spc="-490">
                <a:solidFill>
                  <a:srgbClr val="9BDCFD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dirty="0" sz="11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D4D4D4"/>
                </a:solidFill>
                <a:latin typeface="Courier New"/>
                <a:cs typeface="Courier New"/>
              </a:rPr>
              <a:t>stratégie</a:t>
            </a:r>
            <a:r>
              <a:rPr dirty="0" sz="1100" spc="-2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D4D4D4"/>
                </a:solidFill>
                <a:latin typeface="Courier New"/>
                <a:cs typeface="Courier New"/>
              </a:rPr>
              <a:t>de</a:t>
            </a:r>
            <a:r>
              <a:rPr dirty="0" sz="11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D4D4D4"/>
                </a:solidFill>
                <a:latin typeface="Courier New"/>
                <a:cs typeface="Courier New"/>
              </a:rPr>
              <a:t>cache</a:t>
            </a:r>
            <a:r>
              <a:rPr dirty="0" sz="11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D4D4D4"/>
                </a:solidFill>
                <a:latin typeface="Courier New"/>
                <a:cs typeface="Courier New"/>
              </a:rPr>
              <a:t>pour</a:t>
            </a:r>
            <a:r>
              <a:rPr dirty="0" sz="11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D4D4D4"/>
                </a:solidFill>
                <a:latin typeface="Courier New"/>
                <a:cs typeface="Courier New"/>
              </a:rPr>
              <a:t>des</a:t>
            </a:r>
            <a:r>
              <a:rPr dirty="0" sz="11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D4D4D4"/>
                </a:solidFill>
                <a:latin typeface="Courier New"/>
                <a:cs typeface="Courier New"/>
              </a:rPr>
              <a:t>ressources</a:t>
            </a:r>
            <a:r>
              <a:rPr dirty="0" sz="11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D4D4D4"/>
                </a:solidFill>
                <a:latin typeface="Courier New"/>
                <a:cs typeface="Courier New"/>
              </a:rPr>
              <a:t>indépendantes</a:t>
            </a:r>
            <a:r>
              <a:rPr dirty="0" sz="11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100" spc="-25">
                <a:solidFill>
                  <a:srgbClr val="D4D4D4"/>
                </a:solidFill>
                <a:latin typeface="Courier New"/>
                <a:cs typeface="Courier New"/>
              </a:rPr>
              <a:t>de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31025" y="1935812"/>
            <a:ext cx="2400935" cy="167640"/>
          </a:xfrm>
          <a:prstGeom prst="rect">
            <a:avLst/>
          </a:prstGeom>
          <a:solidFill>
            <a:srgbClr val="1E1E1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75"/>
              </a:lnSpc>
            </a:pPr>
            <a:r>
              <a:rPr dirty="0" sz="1100">
                <a:solidFill>
                  <a:srgbClr val="D4D4D4"/>
                </a:solidFill>
                <a:latin typeface="Courier New"/>
                <a:cs typeface="Courier New"/>
              </a:rPr>
              <a:t>l’application,</a:t>
            </a:r>
            <a:r>
              <a:rPr dirty="0" sz="1100" spc="-4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D4D4D4"/>
                </a:solidFill>
                <a:latin typeface="Courier New"/>
                <a:cs typeface="Courier New"/>
              </a:rPr>
              <a:t>comme</a:t>
            </a:r>
            <a:r>
              <a:rPr dirty="0" sz="1100" spc="-3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D4D4D4"/>
                </a:solidFill>
                <a:latin typeface="Courier New"/>
                <a:cs typeface="Courier New"/>
              </a:rPr>
              <a:t>une</a:t>
            </a:r>
            <a:r>
              <a:rPr dirty="0" sz="1100" spc="-35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dirty="0" sz="1100" spc="-25">
                <a:solidFill>
                  <a:srgbClr val="D4D4D4"/>
                </a:solidFill>
                <a:latin typeface="Courier New"/>
                <a:cs typeface="Courier New"/>
              </a:rPr>
              <a:t>API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18325" y="2562684"/>
            <a:ext cx="59626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Documentation</a:t>
            </a:r>
            <a:r>
              <a:rPr dirty="0" sz="1600" spc="21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29">
                <a:solidFill>
                  <a:srgbClr val="999999"/>
                </a:solidFill>
                <a:latin typeface="Trebuchet MS"/>
                <a:cs typeface="Trebuchet MS"/>
              </a:rPr>
              <a:t>:</a:t>
            </a:r>
            <a:r>
              <a:rPr dirty="0" sz="1600" spc="21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https://angular.io/guide/service-worker-conﬁg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897299" y="1290654"/>
            <a:ext cx="5099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5" b="1">
                <a:solidFill>
                  <a:srgbClr val="B7B7B7"/>
                </a:solidFill>
                <a:latin typeface="Calibri"/>
                <a:cs typeface="Calibri"/>
              </a:rPr>
              <a:t>Besoin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de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5" b="1">
                <a:solidFill>
                  <a:srgbClr val="B7B7B7"/>
                </a:solidFill>
                <a:latin typeface="Calibri"/>
                <a:cs typeface="Calibri"/>
              </a:rPr>
              <a:t>Server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Side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0" b="1">
                <a:solidFill>
                  <a:srgbClr val="B7B7B7"/>
                </a:solidFill>
                <a:latin typeface="Calibri"/>
                <a:cs typeface="Calibri"/>
              </a:rPr>
              <a:t>Rendering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pour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14" b="1">
                <a:solidFill>
                  <a:srgbClr val="B7B7B7"/>
                </a:solidFill>
                <a:latin typeface="Calibri"/>
                <a:cs typeface="Calibri"/>
              </a:rPr>
              <a:t>tester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le</a:t>
            </a:r>
            <a:r>
              <a:rPr dirty="0" sz="1200" spc="7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fonctionnement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7200" y="1842997"/>
            <a:ext cx="3227705" cy="269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600" spc="-10" b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2"/>
              </a:rPr>
              <a:t>https://angular.io/guide/universal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97200" y="2410686"/>
            <a:ext cx="4629150" cy="1892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29665">
              <a:lnSpc>
                <a:spcPct val="132800"/>
              </a:lnSpc>
              <a:spcBef>
                <a:spcPts val="100"/>
              </a:spcBef>
            </a:pPr>
            <a:r>
              <a:rPr dirty="0" sz="1600" spc="85">
                <a:solidFill>
                  <a:srgbClr val="999999"/>
                </a:solidFill>
                <a:latin typeface="Trebuchet MS"/>
                <a:cs typeface="Trebuchet MS"/>
              </a:rPr>
              <a:t>ng</a:t>
            </a:r>
            <a:r>
              <a:rPr dirty="0" sz="1600" spc="31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add</a:t>
            </a:r>
            <a:r>
              <a:rPr dirty="0" sz="1600" spc="31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@nguniversal/express-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engine </a:t>
            </a:r>
            <a:r>
              <a:rPr dirty="0" sz="1600" spc="85">
                <a:solidFill>
                  <a:srgbClr val="999999"/>
                </a:solidFill>
                <a:latin typeface="Trebuchet MS"/>
                <a:cs typeface="Trebuchet MS"/>
              </a:rPr>
              <a:t>ng</a:t>
            </a:r>
            <a:r>
              <a:rPr dirty="0" sz="1600" spc="-10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build</a:t>
            </a:r>
            <a:endParaRPr sz="1600">
              <a:latin typeface="Trebuchet MS"/>
              <a:cs typeface="Trebuchet MS"/>
            </a:endParaRPr>
          </a:p>
          <a:p>
            <a:pPr marL="12700" marR="2948305">
              <a:lnSpc>
                <a:spcPct val="132800"/>
              </a:lnSpc>
            </a:pPr>
            <a:r>
              <a:rPr dirty="0" sz="1600" spc="85">
                <a:solidFill>
                  <a:srgbClr val="999999"/>
                </a:solidFill>
                <a:latin typeface="Trebuchet MS"/>
                <a:cs typeface="Trebuchet MS"/>
              </a:rPr>
              <a:t>npm</a:t>
            </a:r>
            <a:r>
              <a:rPr dirty="0" sz="1600" spc="-3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run</a:t>
            </a:r>
            <a:r>
              <a:rPr dirty="0" sz="1600" spc="-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build:ssr </a:t>
            </a:r>
            <a:r>
              <a:rPr dirty="0" sz="1600" spc="85">
                <a:solidFill>
                  <a:srgbClr val="999999"/>
                </a:solidFill>
                <a:latin typeface="Trebuchet MS"/>
                <a:cs typeface="Trebuchet MS"/>
              </a:rPr>
              <a:t>npm</a:t>
            </a:r>
            <a:r>
              <a:rPr dirty="0" sz="1600" spc="-3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run</a:t>
            </a:r>
            <a:r>
              <a:rPr dirty="0" sz="1600" spc="-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dev:ssr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1600"/>
              </a:lnSpc>
              <a:spcBef>
                <a:spcPts val="600"/>
              </a:spcBef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Ces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75">
                <a:solidFill>
                  <a:srgbClr val="999999"/>
                </a:solidFill>
                <a:latin typeface="Trebuchet MS"/>
                <a:cs typeface="Trebuchet MS"/>
              </a:rPr>
              <a:t>commandes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doivent</a:t>
            </a:r>
            <a:r>
              <a:rPr dirty="0" sz="1600" spc="-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être 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effectuées</a:t>
            </a:r>
            <a:r>
              <a:rPr dirty="0" sz="1600" spc="-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à</a:t>
            </a:r>
            <a:r>
              <a:rPr dirty="0" sz="1600" spc="-5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chaque modiﬁcation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1274" y="2008103"/>
            <a:ext cx="5135245" cy="1069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10" b="1">
                <a:solidFill>
                  <a:srgbClr val="B7B7B7"/>
                </a:solidFill>
                <a:latin typeface="Calibri"/>
                <a:cs typeface="Calibri"/>
              </a:rPr>
              <a:t>Aller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plus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10" b="1">
                <a:solidFill>
                  <a:srgbClr val="B7B7B7"/>
                </a:solidFill>
                <a:latin typeface="Calibri"/>
                <a:cs typeface="Calibri"/>
              </a:rPr>
              <a:t>loin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B7B7B7"/>
                </a:solidFill>
                <a:latin typeface="Calibri"/>
                <a:cs typeface="Calibri"/>
              </a:rPr>
              <a:t>en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30" b="1">
                <a:solidFill>
                  <a:srgbClr val="B7B7B7"/>
                </a:solidFill>
                <a:latin typeface="Calibri"/>
                <a:cs typeface="Calibri"/>
              </a:rPr>
              <a:t>ajoutant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70" b="1">
                <a:solidFill>
                  <a:srgbClr val="B7B7B7"/>
                </a:solidFill>
                <a:latin typeface="Calibri"/>
                <a:cs typeface="Calibri"/>
              </a:rPr>
              <a:t>une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5" b="1">
                <a:solidFill>
                  <a:srgbClr val="B7B7B7"/>
                </a:solidFill>
                <a:latin typeface="Calibri"/>
                <a:cs typeface="Calibri"/>
              </a:rPr>
              <a:t>icône</a:t>
            </a:r>
            <a:r>
              <a:rPr dirty="0" sz="1200" spc="80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B7B7B7"/>
                </a:solidFill>
                <a:latin typeface="Calibri"/>
                <a:cs typeface="Calibri"/>
              </a:rPr>
              <a:t>à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B7B7B7"/>
                </a:solidFill>
                <a:latin typeface="Calibri"/>
                <a:cs typeface="Calibri"/>
              </a:rPr>
              <a:t>l’écran</a:t>
            </a:r>
            <a:r>
              <a:rPr dirty="0" sz="1200" spc="75" b="1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1200" spc="114" b="1">
                <a:solidFill>
                  <a:srgbClr val="B7B7B7"/>
                </a:solidFill>
                <a:latin typeface="Calibri"/>
                <a:cs typeface="Calibri"/>
              </a:rPr>
              <a:t>d’accueil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1600"/>
              </a:lnSpc>
              <a:spcBef>
                <a:spcPts val="1170"/>
              </a:spcBef>
            </a:pPr>
            <a:r>
              <a:rPr dirty="0" u="heavy" sz="1600" spc="-35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2"/>
              </a:rPr>
              <a:t>https://developer.mozilla.org/en-</a:t>
            </a:r>
            <a:r>
              <a:rPr dirty="0" u="heavy" sz="16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2"/>
              </a:rPr>
              <a:t>US/docs/Web/Progres</a:t>
            </a:r>
            <a:r>
              <a:rPr dirty="0" sz="1600" spc="-10">
                <a:solidFill>
                  <a:srgbClr val="1155CC"/>
                </a:solidFill>
                <a:latin typeface="Trebuchet MS"/>
                <a:cs typeface="Trebuchet MS"/>
              </a:rPr>
              <a:t> </a:t>
            </a:r>
            <a:r>
              <a:rPr dirty="0" u="heavy" sz="1600" spc="5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2"/>
              </a:rPr>
              <a:t>sive_web_apps/Add_to_home_screen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7449" y="1943835"/>
            <a:ext cx="3205480" cy="7042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90"/>
              <a:t>Formation</a:t>
            </a:r>
            <a:r>
              <a:rPr dirty="0" sz="3000" spc="-155"/>
              <a:t> </a:t>
            </a:r>
            <a:r>
              <a:rPr dirty="0" sz="3000" spc="-10"/>
              <a:t>Angular</a:t>
            </a:r>
            <a:endParaRPr sz="3000"/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400" spc="-10">
                <a:solidFill>
                  <a:srgbClr val="CC0000"/>
                </a:solidFill>
              </a:rPr>
              <a:t>Initiation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737449" y="3180688"/>
            <a:ext cx="1997710" cy="1278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CC0000"/>
                </a:solidFill>
                <a:latin typeface="Trebuchet MS"/>
                <a:cs typeface="Trebuchet MS"/>
              </a:rPr>
              <a:t>Nous</a:t>
            </a:r>
            <a:r>
              <a:rPr dirty="0" sz="1400" spc="5" b="1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dirty="0" sz="1400" spc="-45" b="1">
                <a:solidFill>
                  <a:srgbClr val="CC0000"/>
                </a:solidFill>
                <a:latin typeface="Trebuchet MS"/>
                <a:cs typeface="Trebuchet MS"/>
              </a:rPr>
              <a:t>contacter</a:t>
            </a:r>
            <a:r>
              <a:rPr dirty="0" sz="1400" spc="5" b="1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dirty="0" sz="1400" spc="-50" b="1">
                <a:solidFill>
                  <a:srgbClr val="CC0000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</a:pPr>
            <a:r>
              <a:rPr dirty="0" sz="1400">
                <a:solidFill>
                  <a:srgbClr val="434343"/>
                </a:solidFill>
                <a:latin typeface="Trebuchet MS"/>
                <a:cs typeface="Trebuchet MS"/>
              </a:rPr>
              <a:t>Christophe</a:t>
            </a:r>
            <a:r>
              <a:rPr dirty="0" sz="1400" spc="-10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434343"/>
                </a:solidFill>
                <a:latin typeface="Trebuchet MS"/>
                <a:cs typeface="Trebuchet MS"/>
              </a:rPr>
              <a:t>Guéroult </a:t>
            </a:r>
            <a:r>
              <a:rPr dirty="0" sz="1400" spc="-10">
                <a:solidFill>
                  <a:srgbClr val="434343"/>
                </a:solidFill>
                <a:latin typeface="Trebuchet MS"/>
                <a:cs typeface="Trebuchet MS"/>
                <a:hlinkClick r:id="rId2"/>
              </a:rPr>
              <a:t>c.guer</a:t>
            </a:r>
            <a:r>
              <a:rPr dirty="0" sz="1400" spc="-10">
                <a:solidFill>
                  <a:srgbClr val="434343"/>
                </a:solidFill>
                <a:latin typeface="Trebuchet MS"/>
                <a:cs typeface="Trebuchet MS"/>
                <a:hlinkClick r:id="rId3"/>
              </a:rPr>
              <a:t>oult@coderbase.io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800" spc="60">
                <a:solidFill>
                  <a:srgbClr val="434343"/>
                </a:solidFill>
                <a:latin typeface="Trebuchet MS"/>
                <a:cs typeface="Trebuchet MS"/>
              </a:rPr>
              <a:t>+33</a:t>
            </a:r>
            <a:r>
              <a:rPr dirty="0" sz="1800" spc="-9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434343"/>
                </a:solidFill>
                <a:latin typeface="Trebuchet MS"/>
                <a:cs typeface="Trebuchet MS"/>
              </a:rPr>
              <a:t>6</a:t>
            </a:r>
            <a:r>
              <a:rPr dirty="0" sz="1800" spc="-9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434343"/>
                </a:solidFill>
                <a:latin typeface="Trebuchet MS"/>
                <a:cs typeface="Trebuchet MS"/>
              </a:rPr>
              <a:t>56</a:t>
            </a:r>
            <a:r>
              <a:rPr dirty="0" sz="1800" spc="-9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434343"/>
                </a:solidFill>
                <a:latin typeface="Trebuchet MS"/>
                <a:cs typeface="Trebuchet MS"/>
              </a:rPr>
              <a:t>85</a:t>
            </a:r>
            <a:r>
              <a:rPr dirty="0" sz="1800" spc="-95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434343"/>
                </a:solidFill>
                <a:latin typeface="Trebuchet MS"/>
                <a:cs typeface="Trebuchet MS"/>
              </a:rPr>
              <a:t>84</a:t>
            </a:r>
            <a:r>
              <a:rPr dirty="0" sz="1800" spc="-9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434343"/>
                </a:solidFill>
                <a:latin typeface="Trebuchet MS"/>
                <a:cs typeface="Trebuchet MS"/>
              </a:rPr>
              <a:t>33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48074" y="407149"/>
            <a:ext cx="8174990" cy="3687445"/>
            <a:chOff x="548074" y="407149"/>
            <a:chExt cx="8174990" cy="368744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074" y="407149"/>
              <a:ext cx="1031123" cy="103112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6200" y="523224"/>
              <a:ext cx="3466799" cy="357077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fld id="{81D60167-4931-47E6-BA6A-407CBD079E47}" type="slidenum">
              <a:rPr dirty="0" spc="60"/>
              <a:t>280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60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Participants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565140" cy="2799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bases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50">
                <a:latin typeface="Trebuchet MS"/>
                <a:cs typeface="Trebuchet MS"/>
              </a:rPr>
              <a:t> HTML,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CSS,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JS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concepts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POO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2573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5">
                <a:latin typeface="Trebuchet MS"/>
                <a:cs typeface="Trebuchet MS"/>
              </a:rPr>
              <a:t>Avez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déjà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utilisé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framework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type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angular,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js, react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vueJs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125">
                <a:latin typeface="Trebuchet MS"/>
                <a:cs typeface="Trebuchet MS"/>
              </a:rPr>
              <a:t>?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Droits </a:t>
            </a:r>
            <a:r>
              <a:rPr dirty="0" sz="1400" spc="55">
                <a:latin typeface="Trebuchet MS"/>
                <a:cs typeface="Trebuchet MS"/>
              </a:rPr>
              <a:t>admin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obligatoires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postes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Quelles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attentes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rapport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cette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125">
                <a:latin typeface="Trebuchet MS"/>
                <a:cs typeface="Trebuchet MS"/>
              </a:rPr>
              <a:t>?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Quelles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technos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langages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lesquels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travaillez </a:t>
            </a:r>
            <a:r>
              <a:rPr dirty="0" sz="1400">
                <a:latin typeface="Trebuchet MS"/>
                <a:cs typeface="Trebuchet MS"/>
              </a:rPr>
              <a:t>habituellement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125">
                <a:latin typeface="Trebuchet MS"/>
                <a:cs typeface="Trebuchet MS"/>
              </a:rPr>
              <a:t>?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43600" y="923883"/>
            <a:ext cx="22548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70" b="1">
                <a:solidFill>
                  <a:srgbClr val="434343"/>
                </a:solidFill>
                <a:latin typeface="Trebuchet MS"/>
                <a:cs typeface="Trebuchet MS"/>
              </a:rPr>
              <a:t>Fonctionnement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6523" y="812699"/>
            <a:ext cx="6974205" cy="4123054"/>
            <a:chOff x="226523" y="812699"/>
            <a:chExt cx="6974205" cy="412305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812699"/>
              <a:ext cx="758000" cy="7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523" y="849509"/>
              <a:ext cx="4874300" cy="408596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062174" y="3245750"/>
              <a:ext cx="2138680" cy="400685"/>
            </a:xfrm>
            <a:custGeom>
              <a:avLst/>
              <a:gdLst/>
              <a:ahLst/>
              <a:cxnLst/>
              <a:rect l="l" t="t" r="r" b="b"/>
              <a:pathLst>
                <a:path w="2138679" h="400685">
                  <a:moveTo>
                    <a:pt x="2138399" y="400199"/>
                  </a:moveTo>
                  <a:lnTo>
                    <a:pt x="0" y="400199"/>
                  </a:lnTo>
                  <a:lnTo>
                    <a:pt x="0" y="0"/>
                  </a:lnTo>
                  <a:lnTo>
                    <a:pt x="2138399" y="0"/>
                  </a:lnTo>
                  <a:lnTo>
                    <a:pt x="2138399" y="400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135199" y="3311663"/>
            <a:ext cx="8686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>
                <a:latin typeface="Trebuchet MS"/>
                <a:cs typeface="Trebuchet MS"/>
              </a:rPr>
              <a:t>A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PROPOS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05724" y="1788625"/>
            <a:ext cx="3752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latin typeface="Trebuchet MS"/>
                <a:cs typeface="Trebuchet MS"/>
              </a:rPr>
              <a:t>NAV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173850" y="2670425"/>
            <a:ext cx="731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ACCUEIL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062175" y="2057087"/>
            <a:ext cx="1975485" cy="400685"/>
          </a:xfrm>
          <a:custGeom>
            <a:avLst/>
            <a:gdLst/>
            <a:ahLst/>
            <a:cxnLst/>
            <a:rect l="l" t="t" r="r" b="b"/>
            <a:pathLst>
              <a:path w="1975484" h="400685">
                <a:moveTo>
                  <a:pt x="1974899" y="400199"/>
                </a:moveTo>
                <a:lnTo>
                  <a:pt x="0" y="400199"/>
                </a:lnTo>
                <a:lnTo>
                  <a:pt x="0" y="0"/>
                </a:lnTo>
                <a:lnTo>
                  <a:pt x="1974899" y="0"/>
                </a:lnTo>
                <a:lnTo>
                  <a:pt x="1974899" y="400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135199" y="2123000"/>
            <a:ext cx="8210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CONTACT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200000" y="2499599"/>
            <a:ext cx="2788920" cy="400685"/>
          </a:xfrm>
          <a:custGeom>
            <a:avLst/>
            <a:gdLst/>
            <a:ahLst/>
            <a:cxnLst/>
            <a:rect l="l" t="t" r="r" b="b"/>
            <a:pathLst>
              <a:path w="2788920" h="400685">
                <a:moveTo>
                  <a:pt x="2788799" y="400199"/>
                </a:moveTo>
                <a:lnTo>
                  <a:pt x="0" y="400199"/>
                </a:lnTo>
                <a:lnTo>
                  <a:pt x="0" y="0"/>
                </a:lnTo>
                <a:lnTo>
                  <a:pt x="2788799" y="0"/>
                </a:lnTo>
                <a:lnTo>
                  <a:pt x="2788799" y="400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273025" y="2565513"/>
            <a:ext cx="11804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5">
                <a:latin typeface="Trebuchet MS"/>
                <a:cs typeface="Trebuchet MS"/>
              </a:rPr>
              <a:t>&lt;router-</a:t>
            </a:r>
            <a:r>
              <a:rPr dirty="0" sz="1400" spc="-35">
                <a:latin typeface="Trebuchet MS"/>
                <a:cs typeface="Trebuchet MS"/>
              </a:rPr>
              <a:t>outlet&gt;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289511" y="2443537"/>
            <a:ext cx="2900045" cy="807085"/>
            <a:chOff x="2289511" y="2443537"/>
            <a:chExt cx="2900045" cy="807085"/>
          </a:xfrm>
        </p:grpSpPr>
        <p:sp>
          <p:nvSpPr>
            <p:cNvPr id="15" name="object 15" descr=""/>
            <p:cNvSpPr/>
            <p:nvPr/>
          </p:nvSpPr>
          <p:spPr>
            <a:xfrm>
              <a:off x="2651538" y="2448299"/>
              <a:ext cx="2533015" cy="50165"/>
            </a:xfrm>
            <a:custGeom>
              <a:avLst/>
              <a:gdLst/>
              <a:ahLst/>
              <a:cxnLst/>
              <a:rect l="l" t="t" r="r" b="b"/>
              <a:pathLst>
                <a:path w="2533015" h="50164">
                  <a:moveTo>
                    <a:pt x="2532761" y="0"/>
                  </a:moveTo>
                  <a:lnTo>
                    <a:pt x="0" y="5016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608321" y="24827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528" y="31459"/>
                  </a:moveTo>
                  <a:lnTo>
                    <a:pt x="0" y="16585"/>
                  </a:lnTo>
                  <a:lnTo>
                    <a:pt x="42905" y="0"/>
                  </a:lnTo>
                  <a:lnTo>
                    <a:pt x="43528" y="3145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608321" y="24827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2905" y="0"/>
                  </a:moveTo>
                  <a:lnTo>
                    <a:pt x="0" y="16585"/>
                  </a:lnTo>
                  <a:lnTo>
                    <a:pt x="43528" y="31459"/>
                  </a:lnTo>
                  <a:lnTo>
                    <a:pt x="42905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468435" y="2655724"/>
              <a:ext cx="2593975" cy="304800"/>
            </a:xfrm>
            <a:custGeom>
              <a:avLst/>
              <a:gdLst/>
              <a:ahLst/>
              <a:cxnLst/>
              <a:rect l="l" t="t" r="r" b="b"/>
              <a:pathLst>
                <a:path w="2593975" h="304800">
                  <a:moveTo>
                    <a:pt x="2593739" y="30443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425504" y="264009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1096" y="31250"/>
                  </a:moveTo>
                  <a:lnTo>
                    <a:pt x="0" y="10586"/>
                  </a:lnTo>
                  <a:lnTo>
                    <a:pt x="44764" y="0"/>
                  </a:lnTo>
                  <a:lnTo>
                    <a:pt x="41096" y="3125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425504" y="264009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764" y="0"/>
                  </a:moveTo>
                  <a:lnTo>
                    <a:pt x="0" y="10586"/>
                  </a:lnTo>
                  <a:lnTo>
                    <a:pt x="41096" y="31250"/>
                  </a:lnTo>
                  <a:lnTo>
                    <a:pt x="44764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336952" y="2802107"/>
              <a:ext cx="2764155" cy="443865"/>
            </a:xfrm>
            <a:custGeom>
              <a:avLst/>
              <a:gdLst/>
              <a:ahLst/>
              <a:cxnLst/>
              <a:rect l="l" t="t" r="r" b="b"/>
              <a:pathLst>
                <a:path w="2764154" h="443864">
                  <a:moveTo>
                    <a:pt x="2763872" y="44364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294273" y="278657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0185" y="31067"/>
                  </a:moveTo>
                  <a:lnTo>
                    <a:pt x="0" y="8683"/>
                  </a:lnTo>
                  <a:lnTo>
                    <a:pt x="45172" y="0"/>
                  </a:lnTo>
                  <a:lnTo>
                    <a:pt x="40185" y="3106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294273" y="278657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172" y="0"/>
                  </a:moveTo>
                  <a:lnTo>
                    <a:pt x="0" y="8683"/>
                  </a:lnTo>
                  <a:lnTo>
                    <a:pt x="40185" y="31067"/>
                  </a:lnTo>
                  <a:lnTo>
                    <a:pt x="45172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238050" y="3445413"/>
            <a:ext cx="6819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FOOTER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4139">
              <a:lnSpc>
                <a:spcPts val="1550"/>
              </a:lnSpc>
            </a:pPr>
            <a:fld id="{81D60167-4931-47E6-BA6A-407CBD079E47}" type="slidenum">
              <a:rPr dirty="0" spc="40"/>
              <a:t>22</a:t>
            </a:fld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16475" y="349913"/>
            <a:ext cx="237744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Single</a:t>
            </a:r>
            <a:r>
              <a:rPr dirty="0" sz="1400" spc="-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b="0">
                <a:solidFill>
                  <a:srgbClr val="000000"/>
                </a:solidFill>
                <a:latin typeface="Trebuchet MS"/>
                <a:cs typeface="Trebuchet MS"/>
              </a:rPr>
              <a:t>Page Application </a:t>
            </a:r>
            <a:r>
              <a:rPr dirty="0" sz="1400" spc="-40" b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dirty="0" sz="1400" spc="1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1400" spc="-25" b="0">
                <a:solidFill>
                  <a:srgbClr val="000000"/>
                </a:solidFill>
                <a:latin typeface="Trebuchet MS"/>
                <a:cs typeface="Trebuchet MS"/>
              </a:rPr>
              <a:t>SPA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4" y="5143500"/>
                  </a:moveTo>
                  <a:lnTo>
                    <a:pt x="6848322" y="0"/>
                  </a:lnTo>
                  <a:lnTo>
                    <a:pt x="0" y="0"/>
                  </a:lnTo>
                  <a:lnTo>
                    <a:pt x="0" y="5143500"/>
                  </a:lnTo>
                  <a:lnTo>
                    <a:pt x="8226514" y="5143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29175" y="1446600"/>
              <a:ext cx="6890384" cy="2667635"/>
            </a:xfrm>
            <a:custGeom>
              <a:avLst/>
              <a:gdLst/>
              <a:ahLst/>
              <a:cxnLst/>
              <a:rect l="l" t="t" r="r" b="b"/>
              <a:pathLst>
                <a:path w="6890384" h="2667635">
                  <a:moveTo>
                    <a:pt x="0" y="0"/>
                  </a:moveTo>
                  <a:lnTo>
                    <a:pt x="6890099" y="0"/>
                  </a:lnTo>
                  <a:lnTo>
                    <a:pt x="6890099" y="2667299"/>
                  </a:lnTo>
                  <a:lnTo>
                    <a:pt x="0" y="2667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55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52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Modules</a:t>
            </a:r>
            <a:r>
              <a:rPr dirty="0" spc="-45"/>
              <a:t> </a:t>
            </a:r>
            <a:r>
              <a:rPr dirty="0" spc="-35">
                <a:solidFill>
                  <a:srgbClr val="E1001A"/>
                </a:solidFill>
              </a:rPr>
              <a:t>Angular</a:t>
            </a:r>
            <a:r>
              <a:rPr dirty="0" spc="-55">
                <a:solidFill>
                  <a:srgbClr val="E1001A"/>
                </a:solidFill>
              </a:rPr>
              <a:t> </a:t>
            </a:r>
            <a:r>
              <a:rPr dirty="0" spc="-125">
                <a:solidFill>
                  <a:srgbClr val="E1001A"/>
                </a:solidFill>
              </a:rPr>
              <a:t>et</a:t>
            </a:r>
            <a:r>
              <a:rPr dirty="0" spc="-6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composants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8867746" y="4853737"/>
            <a:ext cx="15240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50"/>
              </a:lnSpc>
            </a:pPr>
            <a:r>
              <a:rPr dirty="0" sz="1300" spc="-114">
                <a:solidFill>
                  <a:srgbClr val="999999"/>
                </a:solidFill>
                <a:latin typeface="Trebuchet MS"/>
                <a:cs typeface="Trebuchet MS"/>
              </a:rPr>
              <a:t>31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36362" y="507899"/>
            <a:ext cx="2153285" cy="3440429"/>
            <a:chOff x="336362" y="507899"/>
            <a:chExt cx="2153285" cy="3440429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41124" y="3044599"/>
              <a:ext cx="2143760" cy="778510"/>
            </a:xfrm>
            <a:custGeom>
              <a:avLst/>
              <a:gdLst/>
              <a:ahLst/>
              <a:cxnLst/>
              <a:rect l="l" t="t" r="r" b="b"/>
              <a:pathLst>
                <a:path w="2143760" h="778510">
                  <a:moveTo>
                    <a:pt x="0" y="778199"/>
                  </a:moveTo>
                  <a:lnTo>
                    <a:pt x="2143199" y="778199"/>
                  </a:lnTo>
                  <a:lnTo>
                    <a:pt x="2143199" y="0"/>
                  </a:lnTo>
                  <a:lnTo>
                    <a:pt x="0" y="0"/>
                  </a:lnTo>
                  <a:lnTo>
                    <a:pt x="0" y="7781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1124" y="2968549"/>
              <a:ext cx="2143760" cy="975360"/>
            </a:xfrm>
            <a:custGeom>
              <a:avLst/>
              <a:gdLst/>
              <a:ahLst/>
              <a:cxnLst/>
              <a:rect l="l" t="t" r="r" b="b"/>
              <a:pathLst>
                <a:path w="2143760" h="975360">
                  <a:moveTo>
                    <a:pt x="0" y="0"/>
                  </a:moveTo>
                  <a:lnTo>
                    <a:pt x="2143199" y="0"/>
                  </a:lnTo>
                  <a:lnTo>
                    <a:pt x="2143199" y="974999"/>
                  </a:lnTo>
                  <a:lnTo>
                    <a:pt x="0" y="974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414150" y="3331462"/>
            <a:ext cx="5791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accueil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34562" y="1592262"/>
            <a:ext cx="2233930" cy="1156335"/>
            <a:chOff x="334562" y="1592262"/>
            <a:chExt cx="2233930" cy="1156335"/>
          </a:xfrm>
        </p:grpSpPr>
        <p:sp>
          <p:nvSpPr>
            <p:cNvPr id="15" name="object 15" descr=""/>
            <p:cNvSpPr/>
            <p:nvPr/>
          </p:nvSpPr>
          <p:spPr>
            <a:xfrm>
              <a:off x="339325" y="1597025"/>
              <a:ext cx="2224405" cy="1054100"/>
            </a:xfrm>
            <a:custGeom>
              <a:avLst/>
              <a:gdLst/>
              <a:ahLst/>
              <a:cxnLst/>
              <a:rect l="l" t="t" r="r" b="b"/>
              <a:pathLst>
                <a:path w="2224405" h="1054100">
                  <a:moveTo>
                    <a:pt x="0" y="1053974"/>
                  </a:moveTo>
                  <a:lnTo>
                    <a:pt x="2224199" y="1053974"/>
                  </a:lnTo>
                  <a:lnTo>
                    <a:pt x="2224199" y="0"/>
                  </a:lnTo>
                  <a:lnTo>
                    <a:pt x="0" y="0"/>
                  </a:lnTo>
                  <a:lnTo>
                    <a:pt x="0" y="10539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39325" y="1597025"/>
              <a:ext cx="2224405" cy="1146810"/>
            </a:xfrm>
            <a:custGeom>
              <a:avLst/>
              <a:gdLst/>
              <a:ahLst/>
              <a:cxnLst/>
              <a:rect l="l" t="t" r="r" b="b"/>
              <a:pathLst>
                <a:path w="2224405" h="1146810">
                  <a:moveTo>
                    <a:pt x="0" y="0"/>
                  </a:moveTo>
                  <a:lnTo>
                    <a:pt x="2224199" y="0"/>
                  </a:lnTo>
                  <a:lnTo>
                    <a:pt x="2224199" y="1146599"/>
                  </a:lnTo>
                  <a:lnTo>
                    <a:pt x="0" y="1146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412350" y="2045738"/>
            <a:ext cx="25272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dsi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698287" y="1592262"/>
            <a:ext cx="1880235" cy="1156335"/>
            <a:chOff x="2698287" y="1592262"/>
            <a:chExt cx="1880235" cy="1156335"/>
          </a:xfrm>
        </p:grpSpPr>
        <p:sp>
          <p:nvSpPr>
            <p:cNvPr id="19" name="object 19" descr=""/>
            <p:cNvSpPr/>
            <p:nvPr/>
          </p:nvSpPr>
          <p:spPr>
            <a:xfrm>
              <a:off x="2703042" y="1597024"/>
              <a:ext cx="1870710" cy="1146810"/>
            </a:xfrm>
            <a:custGeom>
              <a:avLst/>
              <a:gdLst/>
              <a:ahLst/>
              <a:cxnLst/>
              <a:rect l="l" t="t" r="r" b="b"/>
              <a:pathLst>
                <a:path w="1870710" h="1146810">
                  <a:moveTo>
                    <a:pt x="1870506" y="0"/>
                  </a:moveTo>
                  <a:lnTo>
                    <a:pt x="0" y="0"/>
                  </a:lnTo>
                  <a:lnTo>
                    <a:pt x="0" y="1053985"/>
                  </a:lnTo>
                  <a:lnTo>
                    <a:pt x="0" y="1146606"/>
                  </a:lnTo>
                  <a:lnTo>
                    <a:pt x="1870506" y="1146606"/>
                  </a:lnTo>
                  <a:lnTo>
                    <a:pt x="1870506" y="1053985"/>
                  </a:lnTo>
                  <a:lnTo>
                    <a:pt x="187050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703049" y="1597025"/>
              <a:ext cx="1870710" cy="1146810"/>
            </a:xfrm>
            <a:custGeom>
              <a:avLst/>
              <a:gdLst/>
              <a:ahLst/>
              <a:cxnLst/>
              <a:rect l="l" t="t" r="r" b="b"/>
              <a:pathLst>
                <a:path w="1870710" h="1146810">
                  <a:moveTo>
                    <a:pt x="0" y="0"/>
                  </a:moveTo>
                  <a:lnTo>
                    <a:pt x="1870499" y="0"/>
                  </a:lnTo>
                  <a:lnTo>
                    <a:pt x="1870499" y="1146599"/>
                  </a:lnTo>
                  <a:lnTo>
                    <a:pt x="0" y="1146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776075" y="2045738"/>
            <a:ext cx="282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drh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683087" y="3039987"/>
            <a:ext cx="1880235" cy="984885"/>
            <a:chOff x="2683087" y="3039987"/>
            <a:chExt cx="1880235" cy="984885"/>
          </a:xfrm>
        </p:grpSpPr>
        <p:sp>
          <p:nvSpPr>
            <p:cNvPr id="23" name="object 23" descr=""/>
            <p:cNvSpPr/>
            <p:nvPr/>
          </p:nvSpPr>
          <p:spPr>
            <a:xfrm>
              <a:off x="2687840" y="3044761"/>
              <a:ext cx="1870710" cy="975360"/>
            </a:xfrm>
            <a:custGeom>
              <a:avLst/>
              <a:gdLst/>
              <a:ahLst/>
              <a:cxnLst/>
              <a:rect l="l" t="t" r="r" b="b"/>
              <a:pathLst>
                <a:path w="1870710" h="975360">
                  <a:moveTo>
                    <a:pt x="1870506" y="0"/>
                  </a:moveTo>
                  <a:lnTo>
                    <a:pt x="0" y="0"/>
                  </a:lnTo>
                  <a:lnTo>
                    <a:pt x="0" y="778040"/>
                  </a:lnTo>
                  <a:lnTo>
                    <a:pt x="0" y="833589"/>
                  </a:lnTo>
                  <a:lnTo>
                    <a:pt x="0" y="974991"/>
                  </a:lnTo>
                  <a:lnTo>
                    <a:pt x="1870506" y="974991"/>
                  </a:lnTo>
                  <a:lnTo>
                    <a:pt x="1870506" y="833589"/>
                  </a:lnTo>
                  <a:lnTo>
                    <a:pt x="1870506" y="778040"/>
                  </a:lnTo>
                  <a:lnTo>
                    <a:pt x="187050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687850" y="3044750"/>
              <a:ext cx="1870710" cy="975360"/>
            </a:xfrm>
            <a:custGeom>
              <a:avLst/>
              <a:gdLst/>
              <a:ahLst/>
              <a:cxnLst/>
              <a:rect l="l" t="t" r="r" b="b"/>
              <a:pathLst>
                <a:path w="1870710" h="975360">
                  <a:moveTo>
                    <a:pt x="0" y="0"/>
                  </a:moveTo>
                  <a:lnTo>
                    <a:pt x="1870499" y="0"/>
                  </a:lnTo>
                  <a:lnTo>
                    <a:pt x="1870499" y="974999"/>
                  </a:lnTo>
                  <a:lnTo>
                    <a:pt x="0" y="974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760874" y="3407662"/>
            <a:ext cx="4108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"/>
                <a:cs typeface="Arial"/>
              </a:rPr>
              <a:t>paye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4708312" y="1592250"/>
            <a:ext cx="2233930" cy="1156335"/>
            <a:chOff x="4708312" y="1592250"/>
            <a:chExt cx="2233930" cy="1156335"/>
          </a:xfrm>
        </p:grpSpPr>
        <p:sp>
          <p:nvSpPr>
            <p:cNvPr id="27" name="object 27" descr=""/>
            <p:cNvSpPr/>
            <p:nvPr/>
          </p:nvSpPr>
          <p:spPr>
            <a:xfrm>
              <a:off x="4713071" y="1597024"/>
              <a:ext cx="2224405" cy="1146810"/>
            </a:xfrm>
            <a:custGeom>
              <a:avLst/>
              <a:gdLst/>
              <a:ahLst/>
              <a:cxnLst/>
              <a:rect l="l" t="t" r="r" b="b"/>
              <a:pathLst>
                <a:path w="2224404" h="1146810">
                  <a:moveTo>
                    <a:pt x="2224201" y="0"/>
                  </a:moveTo>
                  <a:lnTo>
                    <a:pt x="0" y="0"/>
                  </a:lnTo>
                  <a:lnTo>
                    <a:pt x="0" y="1080401"/>
                  </a:lnTo>
                  <a:lnTo>
                    <a:pt x="0" y="1146594"/>
                  </a:lnTo>
                  <a:lnTo>
                    <a:pt x="2224201" y="1146594"/>
                  </a:lnTo>
                  <a:lnTo>
                    <a:pt x="2224201" y="1080401"/>
                  </a:lnTo>
                  <a:lnTo>
                    <a:pt x="222420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713075" y="1597012"/>
              <a:ext cx="2224405" cy="1146810"/>
            </a:xfrm>
            <a:custGeom>
              <a:avLst/>
              <a:gdLst/>
              <a:ahLst/>
              <a:cxnLst/>
              <a:rect l="l" t="t" r="r" b="b"/>
              <a:pathLst>
                <a:path w="2224404" h="1146810">
                  <a:moveTo>
                    <a:pt x="0" y="0"/>
                  </a:moveTo>
                  <a:lnTo>
                    <a:pt x="2224199" y="0"/>
                  </a:lnTo>
                  <a:lnTo>
                    <a:pt x="2224199" y="1146599"/>
                  </a:lnTo>
                  <a:lnTo>
                    <a:pt x="0" y="1146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4786100" y="2045725"/>
            <a:ext cx="11817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Serv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generaux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6228137" y="3639262"/>
            <a:ext cx="2908935" cy="403225"/>
            <a:chOff x="6228137" y="3639262"/>
            <a:chExt cx="2908935" cy="403225"/>
          </a:xfrm>
        </p:grpSpPr>
        <p:sp>
          <p:nvSpPr>
            <p:cNvPr id="31" name="object 31" descr=""/>
            <p:cNvSpPr/>
            <p:nvPr/>
          </p:nvSpPr>
          <p:spPr>
            <a:xfrm>
              <a:off x="6232899" y="3644024"/>
              <a:ext cx="2899410" cy="393700"/>
            </a:xfrm>
            <a:custGeom>
              <a:avLst/>
              <a:gdLst/>
              <a:ahLst/>
              <a:cxnLst/>
              <a:rect l="l" t="t" r="r" b="b"/>
              <a:pathLst>
                <a:path w="2899409" h="393700">
                  <a:moveTo>
                    <a:pt x="28991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2899199" y="0"/>
                  </a:lnTo>
                  <a:lnTo>
                    <a:pt x="2899199" y="3935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232899" y="3644024"/>
              <a:ext cx="2899410" cy="393700"/>
            </a:xfrm>
            <a:custGeom>
              <a:avLst/>
              <a:gdLst/>
              <a:ahLst/>
              <a:cxnLst/>
              <a:rect l="l" t="t" r="r" b="b"/>
              <a:pathLst>
                <a:path w="2899409" h="393700">
                  <a:moveTo>
                    <a:pt x="0" y="0"/>
                  </a:moveTo>
                  <a:lnTo>
                    <a:pt x="2899199" y="0"/>
                  </a:lnTo>
                  <a:lnTo>
                    <a:pt x="28991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6305925" y="3611463"/>
            <a:ext cx="189230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Arial"/>
                <a:cs typeface="Arial"/>
              </a:rPr>
              <a:t>Directive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modifier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le </a:t>
            </a:r>
            <a:r>
              <a:rPr dirty="0" sz="1400">
                <a:latin typeface="Arial"/>
                <a:cs typeface="Arial"/>
              </a:rPr>
              <a:t>comportement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d’un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ordi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4697130" y="2963787"/>
            <a:ext cx="1403350" cy="1914525"/>
            <a:chOff x="4697130" y="2963787"/>
            <a:chExt cx="1403350" cy="1914525"/>
          </a:xfrm>
        </p:grpSpPr>
        <p:sp>
          <p:nvSpPr>
            <p:cNvPr id="35" name="object 35" descr=""/>
            <p:cNvSpPr/>
            <p:nvPr/>
          </p:nvSpPr>
          <p:spPr>
            <a:xfrm>
              <a:off x="4701892" y="2968550"/>
              <a:ext cx="1393825" cy="1905000"/>
            </a:xfrm>
            <a:custGeom>
              <a:avLst/>
              <a:gdLst/>
              <a:ahLst/>
              <a:cxnLst/>
              <a:rect l="l" t="t" r="r" b="b"/>
              <a:pathLst>
                <a:path w="1393825" h="1905000">
                  <a:moveTo>
                    <a:pt x="1393499" y="1904399"/>
                  </a:moveTo>
                  <a:lnTo>
                    <a:pt x="0" y="1904399"/>
                  </a:lnTo>
                  <a:lnTo>
                    <a:pt x="0" y="0"/>
                  </a:lnTo>
                  <a:lnTo>
                    <a:pt x="1393499" y="0"/>
                  </a:lnTo>
                  <a:lnTo>
                    <a:pt x="1393499" y="19043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701892" y="2968550"/>
              <a:ext cx="1393825" cy="1905000"/>
            </a:xfrm>
            <a:custGeom>
              <a:avLst/>
              <a:gdLst/>
              <a:ahLst/>
              <a:cxnLst/>
              <a:rect l="l" t="t" r="r" b="b"/>
              <a:pathLst>
                <a:path w="1393825" h="1905000">
                  <a:moveTo>
                    <a:pt x="0" y="0"/>
                  </a:moveTo>
                  <a:lnTo>
                    <a:pt x="1393499" y="0"/>
                  </a:lnTo>
                  <a:lnTo>
                    <a:pt x="1393499" y="1904399"/>
                  </a:lnTo>
                  <a:lnTo>
                    <a:pt x="0" y="1904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4831174" y="3076999"/>
            <a:ext cx="1129030" cy="758190"/>
          </a:xfrm>
          <a:prstGeom prst="rect">
            <a:avLst/>
          </a:prstGeom>
          <a:solidFill>
            <a:srgbClr val="F9CB9B"/>
          </a:solidFill>
          <a:ln w="9524">
            <a:solidFill>
              <a:srgbClr val="666666"/>
            </a:solidFill>
          </a:ln>
        </p:spPr>
        <p:txBody>
          <a:bodyPr wrap="square" lIns="0" tIns="67310" rIns="0" bIns="0" rtlCol="0" vert="horz">
            <a:spAutoFit/>
          </a:bodyPr>
          <a:lstStyle/>
          <a:p>
            <a:pPr marL="85725" marR="442595">
              <a:lnSpc>
                <a:spcPts val="1650"/>
              </a:lnSpc>
              <a:spcBef>
                <a:spcPts val="530"/>
              </a:spcBef>
            </a:pPr>
            <a:r>
              <a:rPr dirty="0" sz="1400" spc="-10">
                <a:latin typeface="Arial"/>
                <a:cs typeface="Arial"/>
              </a:rPr>
              <a:t>Service </a:t>
            </a:r>
            <a:r>
              <a:rPr dirty="0" sz="1400" spc="-20">
                <a:latin typeface="Arial"/>
                <a:cs typeface="Arial"/>
              </a:rPr>
              <a:t>pour </a:t>
            </a:r>
            <a:r>
              <a:rPr dirty="0" sz="1400" spc="-10">
                <a:latin typeface="Arial"/>
                <a:cs typeface="Arial"/>
              </a:rPr>
              <a:t>internet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4826412" y="3933112"/>
            <a:ext cx="1161415" cy="767715"/>
            <a:chOff x="4826412" y="3933112"/>
            <a:chExt cx="1161415" cy="767715"/>
          </a:xfrm>
        </p:grpSpPr>
        <p:sp>
          <p:nvSpPr>
            <p:cNvPr id="39" name="object 39" descr=""/>
            <p:cNvSpPr/>
            <p:nvPr/>
          </p:nvSpPr>
          <p:spPr>
            <a:xfrm>
              <a:off x="4831174" y="3937875"/>
              <a:ext cx="1151890" cy="758190"/>
            </a:xfrm>
            <a:custGeom>
              <a:avLst/>
              <a:gdLst/>
              <a:ahLst/>
              <a:cxnLst/>
              <a:rect l="l" t="t" r="r" b="b"/>
              <a:pathLst>
                <a:path w="1151889" h="758189">
                  <a:moveTo>
                    <a:pt x="1151399" y="758099"/>
                  </a:moveTo>
                  <a:lnTo>
                    <a:pt x="0" y="758099"/>
                  </a:lnTo>
                  <a:lnTo>
                    <a:pt x="0" y="0"/>
                  </a:lnTo>
                  <a:lnTo>
                    <a:pt x="1151399" y="0"/>
                  </a:lnTo>
                  <a:lnTo>
                    <a:pt x="1151399" y="758099"/>
                  </a:lnTo>
                  <a:close/>
                </a:path>
              </a:pathLst>
            </a:custGeom>
            <a:solidFill>
              <a:srgbClr val="F9CB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831174" y="3937875"/>
              <a:ext cx="1151890" cy="758190"/>
            </a:xfrm>
            <a:custGeom>
              <a:avLst/>
              <a:gdLst/>
              <a:ahLst/>
              <a:cxnLst/>
              <a:rect l="l" t="t" r="r" b="b"/>
              <a:pathLst>
                <a:path w="1151889" h="758189">
                  <a:moveTo>
                    <a:pt x="0" y="0"/>
                  </a:moveTo>
                  <a:lnTo>
                    <a:pt x="1151399" y="0"/>
                  </a:lnTo>
                  <a:lnTo>
                    <a:pt x="1151399" y="758099"/>
                  </a:lnTo>
                  <a:lnTo>
                    <a:pt x="0" y="758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4904199" y="3982788"/>
            <a:ext cx="6184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904199" y="4192338"/>
            <a:ext cx="8064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Arial"/>
                <a:cs typeface="Arial"/>
              </a:rPr>
              <a:t>pour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le </a:t>
            </a:r>
            <a:r>
              <a:rPr dirty="0" sz="1400" spc="-10">
                <a:latin typeface="Arial"/>
                <a:cs typeface="Arial"/>
              </a:rPr>
              <a:t>téléphone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6228137" y="1698512"/>
            <a:ext cx="1349375" cy="403225"/>
            <a:chOff x="6228137" y="1698512"/>
            <a:chExt cx="1349375" cy="403225"/>
          </a:xfrm>
        </p:grpSpPr>
        <p:sp>
          <p:nvSpPr>
            <p:cNvPr id="44" name="object 44" descr=""/>
            <p:cNvSpPr/>
            <p:nvPr/>
          </p:nvSpPr>
          <p:spPr>
            <a:xfrm>
              <a:off x="6232899" y="1703274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13394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339499" y="0"/>
                  </a:lnTo>
                  <a:lnTo>
                    <a:pt x="1339499" y="393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232899" y="1703274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0" y="0"/>
                  </a:moveTo>
                  <a:lnTo>
                    <a:pt x="1339499" y="0"/>
                  </a:lnTo>
                  <a:lnTo>
                    <a:pt x="13394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6305925" y="1775487"/>
            <a:ext cx="6680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bureaux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6228137" y="2188087"/>
            <a:ext cx="1349375" cy="403225"/>
            <a:chOff x="6228137" y="2188087"/>
            <a:chExt cx="1349375" cy="403225"/>
          </a:xfrm>
        </p:grpSpPr>
        <p:sp>
          <p:nvSpPr>
            <p:cNvPr id="48" name="object 48" descr=""/>
            <p:cNvSpPr/>
            <p:nvPr/>
          </p:nvSpPr>
          <p:spPr>
            <a:xfrm>
              <a:off x="6232899" y="2192850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13394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339499" y="0"/>
                  </a:lnTo>
                  <a:lnTo>
                    <a:pt x="1339499" y="393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232899" y="2192850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0" y="0"/>
                  </a:moveTo>
                  <a:lnTo>
                    <a:pt x="1339499" y="0"/>
                  </a:lnTo>
                  <a:lnTo>
                    <a:pt x="13394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6305925" y="2265063"/>
            <a:ext cx="6870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fauteuils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6228137" y="2672662"/>
            <a:ext cx="1349375" cy="403225"/>
            <a:chOff x="6228137" y="2672662"/>
            <a:chExt cx="1349375" cy="403225"/>
          </a:xfrm>
        </p:grpSpPr>
        <p:sp>
          <p:nvSpPr>
            <p:cNvPr id="52" name="object 52" descr=""/>
            <p:cNvSpPr/>
            <p:nvPr/>
          </p:nvSpPr>
          <p:spPr>
            <a:xfrm>
              <a:off x="6232899" y="2677424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13394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339499" y="0"/>
                  </a:lnTo>
                  <a:lnTo>
                    <a:pt x="1339499" y="393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232899" y="2677424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0" y="0"/>
                  </a:moveTo>
                  <a:lnTo>
                    <a:pt x="1339499" y="0"/>
                  </a:lnTo>
                  <a:lnTo>
                    <a:pt x="13394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6305925" y="2749637"/>
            <a:ext cx="9150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ordinateurs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6228137" y="3155962"/>
            <a:ext cx="1349375" cy="403225"/>
            <a:chOff x="6228137" y="3155962"/>
            <a:chExt cx="1349375" cy="403225"/>
          </a:xfrm>
        </p:grpSpPr>
        <p:sp>
          <p:nvSpPr>
            <p:cNvPr id="56" name="object 56" descr=""/>
            <p:cNvSpPr/>
            <p:nvPr/>
          </p:nvSpPr>
          <p:spPr>
            <a:xfrm>
              <a:off x="6232899" y="3160724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13394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339499" y="0"/>
                  </a:lnTo>
                  <a:lnTo>
                    <a:pt x="1339499" y="393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232899" y="3160724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0" y="0"/>
                  </a:moveTo>
                  <a:lnTo>
                    <a:pt x="1339499" y="0"/>
                  </a:lnTo>
                  <a:lnTo>
                    <a:pt x="13394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6305925" y="3232938"/>
            <a:ext cx="8940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telephones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909600" y="1799250"/>
            <a:ext cx="1339850" cy="393700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wrap="square" lIns="0" tIns="8445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65"/>
              </a:spcBef>
            </a:pPr>
            <a:r>
              <a:rPr dirty="0" sz="1400">
                <a:latin typeface="Arial"/>
                <a:cs typeface="Arial"/>
              </a:rPr>
              <a:t>Obj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bureaux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116775" y="1799250"/>
            <a:ext cx="1348105" cy="393700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wrap="square" lIns="0" tIns="8445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665"/>
              </a:spcBef>
            </a:pPr>
            <a:r>
              <a:rPr dirty="0" sz="1400">
                <a:latin typeface="Arial"/>
                <a:cs typeface="Arial"/>
              </a:rPr>
              <a:t>Obj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bureaux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973487" y="3069987"/>
            <a:ext cx="1349375" cy="403225"/>
            <a:chOff x="973487" y="3069987"/>
            <a:chExt cx="1349375" cy="403225"/>
          </a:xfrm>
        </p:grpSpPr>
        <p:sp>
          <p:nvSpPr>
            <p:cNvPr id="62" name="object 62" descr=""/>
            <p:cNvSpPr/>
            <p:nvPr/>
          </p:nvSpPr>
          <p:spPr>
            <a:xfrm>
              <a:off x="978249" y="3074749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13394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339499" y="0"/>
                  </a:lnTo>
                  <a:lnTo>
                    <a:pt x="1339499" y="393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78249" y="3074749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0" y="0"/>
                  </a:moveTo>
                  <a:lnTo>
                    <a:pt x="1339499" y="0"/>
                  </a:lnTo>
                  <a:lnTo>
                    <a:pt x="13394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1051275" y="3146963"/>
            <a:ext cx="9937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Obj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bureaux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3120362" y="3069987"/>
            <a:ext cx="1349375" cy="403225"/>
            <a:chOff x="3120362" y="3069987"/>
            <a:chExt cx="1349375" cy="403225"/>
          </a:xfrm>
        </p:grpSpPr>
        <p:sp>
          <p:nvSpPr>
            <p:cNvPr id="66" name="object 66" descr=""/>
            <p:cNvSpPr/>
            <p:nvPr/>
          </p:nvSpPr>
          <p:spPr>
            <a:xfrm>
              <a:off x="3125124" y="3074749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13394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339499" y="0"/>
                  </a:lnTo>
                  <a:lnTo>
                    <a:pt x="1339499" y="393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125124" y="3074749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0" y="0"/>
                  </a:moveTo>
                  <a:lnTo>
                    <a:pt x="1339499" y="0"/>
                  </a:lnTo>
                  <a:lnTo>
                    <a:pt x="13394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3198149" y="3146963"/>
            <a:ext cx="9937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Obj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bureaux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904837" y="2321937"/>
            <a:ext cx="1349375" cy="403225"/>
            <a:chOff x="904837" y="2321937"/>
            <a:chExt cx="1349375" cy="403225"/>
          </a:xfrm>
        </p:grpSpPr>
        <p:sp>
          <p:nvSpPr>
            <p:cNvPr id="70" name="object 70" descr=""/>
            <p:cNvSpPr/>
            <p:nvPr/>
          </p:nvSpPr>
          <p:spPr>
            <a:xfrm>
              <a:off x="909600" y="2326700"/>
              <a:ext cx="1339850" cy="324485"/>
            </a:xfrm>
            <a:custGeom>
              <a:avLst/>
              <a:gdLst/>
              <a:ahLst/>
              <a:cxnLst/>
              <a:rect l="l" t="t" r="r" b="b"/>
              <a:pathLst>
                <a:path w="1339850" h="324485">
                  <a:moveTo>
                    <a:pt x="0" y="324299"/>
                  </a:moveTo>
                  <a:lnTo>
                    <a:pt x="1339499" y="324299"/>
                  </a:lnTo>
                  <a:lnTo>
                    <a:pt x="1339499" y="0"/>
                  </a:lnTo>
                  <a:lnTo>
                    <a:pt x="0" y="0"/>
                  </a:lnTo>
                  <a:lnTo>
                    <a:pt x="0" y="3242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09600" y="2326700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0" y="0"/>
                  </a:moveTo>
                  <a:lnTo>
                    <a:pt x="1339499" y="0"/>
                  </a:lnTo>
                  <a:lnTo>
                    <a:pt x="13394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982625" y="2398913"/>
            <a:ext cx="1151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Obj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ordinateur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3120362" y="2321937"/>
            <a:ext cx="1349375" cy="403225"/>
            <a:chOff x="3120362" y="2321937"/>
            <a:chExt cx="1349375" cy="403225"/>
          </a:xfrm>
        </p:grpSpPr>
        <p:sp>
          <p:nvSpPr>
            <p:cNvPr id="74" name="object 74" descr=""/>
            <p:cNvSpPr/>
            <p:nvPr/>
          </p:nvSpPr>
          <p:spPr>
            <a:xfrm>
              <a:off x="3125124" y="2326700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13394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1339499" y="0"/>
                  </a:lnTo>
                  <a:lnTo>
                    <a:pt x="1339499" y="3935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3125124" y="2326700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0" y="0"/>
                  </a:moveTo>
                  <a:lnTo>
                    <a:pt x="1339499" y="0"/>
                  </a:lnTo>
                  <a:lnTo>
                    <a:pt x="13394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3198149" y="2398913"/>
            <a:ext cx="11322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Obj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téléphone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3120362" y="3549562"/>
            <a:ext cx="1349375" cy="403225"/>
            <a:chOff x="3120362" y="3549562"/>
            <a:chExt cx="1349375" cy="403225"/>
          </a:xfrm>
        </p:grpSpPr>
        <p:sp>
          <p:nvSpPr>
            <p:cNvPr id="78" name="object 78" descr=""/>
            <p:cNvSpPr/>
            <p:nvPr/>
          </p:nvSpPr>
          <p:spPr>
            <a:xfrm>
              <a:off x="3125124" y="3554324"/>
              <a:ext cx="1339850" cy="324485"/>
            </a:xfrm>
            <a:custGeom>
              <a:avLst/>
              <a:gdLst/>
              <a:ahLst/>
              <a:cxnLst/>
              <a:rect l="l" t="t" r="r" b="b"/>
              <a:pathLst>
                <a:path w="1339850" h="324485">
                  <a:moveTo>
                    <a:pt x="0" y="324024"/>
                  </a:moveTo>
                  <a:lnTo>
                    <a:pt x="1339499" y="324024"/>
                  </a:lnTo>
                  <a:lnTo>
                    <a:pt x="1339499" y="0"/>
                  </a:lnTo>
                  <a:lnTo>
                    <a:pt x="0" y="0"/>
                  </a:lnTo>
                  <a:lnTo>
                    <a:pt x="0" y="324024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125124" y="3554324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0" y="0"/>
                  </a:moveTo>
                  <a:lnTo>
                    <a:pt x="1339499" y="0"/>
                  </a:lnTo>
                  <a:lnTo>
                    <a:pt x="13394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3198149" y="3626537"/>
            <a:ext cx="1151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Obj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ordinateur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973487" y="3549562"/>
            <a:ext cx="1349375" cy="403225"/>
            <a:chOff x="973487" y="3549562"/>
            <a:chExt cx="1349375" cy="403225"/>
          </a:xfrm>
        </p:grpSpPr>
        <p:sp>
          <p:nvSpPr>
            <p:cNvPr id="82" name="object 82" descr=""/>
            <p:cNvSpPr/>
            <p:nvPr/>
          </p:nvSpPr>
          <p:spPr>
            <a:xfrm>
              <a:off x="978249" y="3554324"/>
              <a:ext cx="1339850" cy="268605"/>
            </a:xfrm>
            <a:custGeom>
              <a:avLst/>
              <a:gdLst/>
              <a:ahLst/>
              <a:cxnLst/>
              <a:rect l="l" t="t" r="r" b="b"/>
              <a:pathLst>
                <a:path w="1339850" h="268604">
                  <a:moveTo>
                    <a:pt x="0" y="268474"/>
                  </a:moveTo>
                  <a:lnTo>
                    <a:pt x="1339499" y="268474"/>
                  </a:lnTo>
                  <a:lnTo>
                    <a:pt x="1339499" y="0"/>
                  </a:lnTo>
                  <a:lnTo>
                    <a:pt x="0" y="0"/>
                  </a:lnTo>
                  <a:lnTo>
                    <a:pt x="0" y="268474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978249" y="3554324"/>
              <a:ext cx="1339850" cy="393700"/>
            </a:xfrm>
            <a:custGeom>
              <a:avLst/>
              <a:gdLst/>
              <a:ahLst/>
              <a:cxnLst/>
              <a:rect l="l" t="t" r="r" b="b"/>
              <a:pathLst>
                <a:path w="1339850" h="393700">
                  <a:moveTo>
                    <a:pt x="0" y="0"/>
                  </a:moveTo>
                  <a:lnTo>
                    <a:pt x="1339499" y="0"/>
                  </a:lnTo>
                  <a:lnTo>
                    <a:pt x="13394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1051275" y="3626537"/>
            <a:ext cx="9245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Obj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fauteuil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10112" y="2646237"/>
            <a:ext cx="2964180" cy="403225"/>
            <a:chOff x="10112" y="2646237"/>
            <a:chExt cx="2964180" cy="403225"/>
          </a:xfrm>
        </p:grpSpPr>
        <p:sp>
          <p:nvSpPr>
            <p:cNvPr id="86" name="object 86" descr=""/>
            <p:cNvSpPr/>
            <p:nvPr/>
          </p:nvSpPr>
          <p:spPr>
            <a:xfrm>
              <a:off x="14874" y="2651000"/>
              <a:ext cx="2954655" cy="393700"/>
            </a:xfrm>
            <a:custGeom>
              <a:avLst/>
              <a:gdLst/>
              <a:ahLst/>
              <a:cxnLst/>
              <a:rect l="l" t="t" r="r" b="b"/>
              <a:pathLst>
                <a:path w="2954655" h="393700">
                  <a:moveTo>
                    <a:pt x="29540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2954099" y="0"/>
                  </a:lnTo>
                  <a:lnTo>
                    <a:pt x="2954099" y="393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4874" y="2651000"/>
              <a:ext cx="2954655" cy="393700"/>
            </a:xfrm>
            <a:custGeom>
              <a:avLst/>
              <a:gdLst/>
              <a:ahLst/>
              <a:cxnLst/>
              <a:rect l="l" t="t" r="r" b="b"/>
              <a:pathLst>
                <a:path w="2954655" h="393700">
                  <a:moveTo>
                    <a:pt x="0" y="0"/>
                  </a:moveTo>
                  <a:lnTo>
                    <a:pt x="2954099" y="0"/>
                  </a:lnTo>
                  <a:lnTo>
                    <a:pt x="29540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87900" y="2618438"/>
            <a:ext cx="22866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Obj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directive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pour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modifier</a:t>
            </a:r>
            <a:r>
              <a:rPr dirty="0" sz="1400" spc="-25">
                <a:latin typeface="Arial"/>
                <a:cs typeface="Arial"/>
              </a:rPr>
              <a:t> 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87900" y="2827988"/>
            <a:ext cx="18332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comportement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10">
                <a:latin typeface="Arial"/>
                <a:cs typeface="Arial"/>
              </a:rPr>
              <a:t> l’ordi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6228137" y="4122562"/>
            <a:ext cx="2908935" cy="403225"/>
            <a:chOff x="6228137" y="4122562"/>
            <a:chExt cx="2908935" cy="403225"/>
          </a:xfrm>
        </p:grpSpPr>
        <p:sp>
          <p:nvSpPr>
            <p:cNvPr id="91" name="object 91" descr=""/>
            <p:cNvSpPr/>
            <p:nvPr/>
          </p:nvSpPr>
          <p:spPr>
            <a:xfrm>
              <a:off x="6232899" y="4127324"/>
              <a:ext cx="2899410" cy="393700"/>
            </a:xfrm>
            <a:custGeom>
              <a:avLst/>
              <a:gdLst/>
              <a:ahLst/>
              <a:cxnLst/>
              <a:rect l="l" t="t" r="r" b="b"/>
              <a:pathLst>
                <a:path w="2899409" h="393700">
                  <a:moveTo>
                    <a:pt x="28991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2899199" y="0"/>
                  </a:lnTo>
                  <a:lnTo>
                    <a:pt x="2899199" y="3935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232899" y="4127324"/>
              <a:ext cx="2899410" cy="393700"/>
            </a:xfrm>
            <a:custGeom>
              <a:avLst/>
              <a:gdLst/>
              <a:ahLst/>
              <a:cxnLst/>
              <a:rect l="l" t="t" r="r" b="b"/>
              <a:pathLst>
                <a:path w="2899409" h="393700">
                  <a:moveTo>
                    <a:pt x="0" y="0"/>
                  </a:moveTo>
                  <a:lnTo>
                    <a:pt x="2899199" y="0"/>
                  </a:lnTo>
                  <a:lnTo>
                    <a:pt x="28991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6305925" y="4094763"/>
            <a:ext cx="275145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Arial"/>
                <a:cs typeface="Arial"/>
              </a:rPr>
              <a:t>Directive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modifier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l’apparence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d’un </a:t>
            </a:r>
            <a:r>
              <a:rPr dirty="0" sz="1400" spc="-10">
                <a:latin typeface="Arial"/>
                <a:cs typeface="Arial"/>
              </a:rPr>
              <a:t>fauteuil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7137" y="3818037"/>
            <a:ext cx="2908935" cy="403225"/>
            <a:chOff x="7137" y="3818037"/>
            <a:chExt cx="2908935" cy="403225"/>
          </a:xfrm>
        </p:grpSpPr>
        <p:sp>
          <p:nvSpPr>
            <p:cNvPr id="95" name="object 95" descr=""/>
            <p:cNvSpPr/>
            <p:nvPr/>
          </p:nvSpPr>
          <p:spPr>
            <a:xfrm>
              <a:off x="11899" y="3822799"/>
              <a:ext cx="2899410" cy="393700"/>
            </a:xfrm>
            <a:custGeom>
              <a:avLst/>
              <a:gdLst/>
              <a:ahLst/>
              <a:cxnLst/>
              <a:rect l="l" t="t" r="r" b="b"/>
              <a:pathLst>
                <a:path w="2899410" h="393700">
                  <a:moveTo>
                    <a:pt x="28991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2899199" y="0"/>
                  </a:lnTo>
                  <a:lnTo>
                    <a:pt x="2899199" y="393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1899" y="3822799"/>
              <a:ext cx="2899410" cy="393700"/>
            </a:xfrm>
            <a:custGeom>
              <a:avLst/>
              <a:gdLst/>
              <a:ahLst/>
              <a:cxnLst/>
              <a:rect l="l" t="t" r="r" b="b"/>
              <a:pathLst>
                <a:path w="2899410" h="393700">
                  <a:moveTo>
                    <a:pt x="0" y="0"/>
                  </a:moveTo>
                  <a:lnTo>
                    <a:pt x="2899199" y="0"/>
                  </a:lnTo>
                  <a:lnTo>
                    <a:pt x="28991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 txBox="1"/>
          <p:nvPr/>
        </p:nvSpPr>
        <p:spPr>
          <a:xfrm>
            <a:off x="84925" y="3790238"/>
            <a:ext cx="25438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Obj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directive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permet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modifier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84925" y="3999788"/>
            <a:ext cx="18141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l’apparence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du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fauteuil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6228137" y="4605862"/>
            <a:ext cx="2908935" cy="403225"/>
            <a:chOff x="6228137" y="4605862"/>
            <a:chExt cx="2908935" cy="403225"/>
          </a:xfrm>
        </p:grpSpPr>
        <p:sp>
          <p:nvSpPr>
            <p:cNvPr id="100" name="object 100" descr=""/>
            <p:cNvSpPr/>
            <p:nvPr/>
          </p:nvSpPr>
          <p:spPr>
            <a:xfrm>
              <a:off x="6232899" y="4610625"/>
              <a:ext cx="2899410" cy="393700"/>
            </a:xfrm>
            <a:custGeom>
              <a:avLst/>
              <a:gdLst/>
              <a:ahLst/>
              <a:cxnLst/>
              <a:rect l="l" t="t" r="r" b="b"/>
              <a:pathLst>
                <a:path w="2899409" h="393700">
                  <a:moveTo>
                    <a:pt x="28991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2899199" y="0"/>
                  </a:lnTo>
                  <a:lnTo>
                    <a:pt x="2899199" y="3935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6232899" y="4610625"/>
              <a:ext cx="2899410" cy="393700"/>
            </a:xfrm>
            <a:custGeom>
              <a:avLst/>
              <a:gdLst/>
              <a:ahLst/>
              <a:cxnLst/>
              <a:rect l="l" t="t" r="r" b="b"/>
              <a:pathLst>
                <a:path w="2899409" h="393700">
                  <a:moveTo>
                    <a:pt x="0" y="0"/>
                  </a:moveTo>
                  <a:lnTo>
                    <a:pt x="2899199" y="0"/>
                  </a:lnTo>
                  <a:lnTo>
                    <a:pt x="28991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6305925" y="4578062"/>
            <a:ext cx="271145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Arial"/>
                <a:cs typeface="Arial"/>
              </a:rPr>
              <a:t>Directive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modifier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la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structure</a:t>
            </a:r>
            <a:r>
              <a:rPr dirty="0" sz="1400" spc="-20">
                <a:latin typeface="Arial"/>
                <a:cs typeface="Arial"/>
              </a:rPr>
              <a:t> d’un </a:t>
            </a:r>
            <a:r>
              <a:rPr dirty="0" sz="1400" spc="-10">
                <a:latin typeface="Arial"/>
                <a:cs typeface="Arial"/>
              </a:rPr>
              <a:t>bureau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3" name="object 103" descr=""/>
          <p:cNvGrpSpPr/>
          <p:nvPr/>
        </p:nvGrpSpPr>
        <p:grpSpPr>
          <a:xfrm>
            <a:off x="6228137" y="1163887"/>
            <a:ext cx="2908935" cy="403225"/>
            <a:chOff x="6228137" y="1163887"/>
            <a:chExt cx="2908935" cy="403225"/>
          </a:xfrm>
        </p:grpSpPr>
        <p:sp>
          <p:nvSpPr>
            <p:cNvPr id="104" name="object 104" descr=""/>
            <p:cNvSpPr/>
            <p:nvPr/>
          </p:nvSpPr>
          <p:spPr>
            <a:xfrm>
              <a:off x="6232899" y="1168649"/>
              <a:ext cx="2899410" cy="393700"/>
            </a:xfrm>
            <a:custGeom>
              <a:avLst/>
              <a:gdLst/>
              <a:ahLst/>
              <a:cxnLst/>
              <a:rect l="l" t="t" r="r" b="b"/>
              <a:pathLst>
                <a:path w="2899409" h="393700">
                  <a:moveTo>
                    <a:pt x="2899199" y="393599"/>
                  </a:moveTo>
                  <a:lnTo>
                    <a:pt x="0" y="393599"/>
                  </a:lnTo>
                  <a:lnTo>
                    <a:pt x="0" y="0"/>
                  </a:lnTo>
                  <a:lnTo>
                    <a:pt x="2899199" y="0"/>
                  </a:lnTo>
                  <a:lnTo>
                    <a:pt x="2899199" y="3935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6232899" y="1168649"/>
              <a:ext cx="2899410" cy="393700"/>
            </a:xfrm>
            <a:custGeom>
              <a:avLst/>
              <a:gdLst/>
              <a:ahLst/>
              <a:cxnLst/>
              <a:rect l="l" t="t" r="r" b="b"/>
              <a:pathLst>
                <a:path w="2899409" h="393700">
                  <a:moveTo>
                    <a:pt x="0" y="0"/>
                  </a:moveTo>
                  <a:lnTo>
                    <a:pt x="2899199" y="0"/>
                  </a:lnTo>
                  <a:lnTo>
                    <a:pt x="2899199" y="393599"/>
                  </a:lnTo>
                  <a:lnTo>
                    <a:pt x="0" y="3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 descr=""/>
          <p:cNvSpPr txBox="1"/>
          <p:nvPr/>
        </p:nvSpPr>
        <p:spPr>
          <a:xfrm>
            <a:off x="6305925" y="1240863"/>
            <a:ext cx="24453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Pipe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pour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faire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la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traduction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7" name="object 107" descr=""/>
          <p:cNvGrpSpPr/>
          <p:nvPr/>
        </p:nvGrpSpPr>
        <p:grpSpPr>
          <a:xfrm>
            <a:off x="3078612" y="3873587"/>
            <a:ext cx="1403350" cy="1156335"/>
            <a:chOff x="3078612" y="3873587"/>
            <a:chExt cx="1403350" cy="1156335"/>
          </a:xfrm>
        </p:grpSpPr>
        <p:sp>
          <p:nvSpPr>
            <p:cNvPr id="108" name="object 108" descr=""/>
            <p:cNvSpPr/>
            <p:nvPr/>
          </p:nvSpPr>
          <p:spPr>
            <a:xfrm>
              <a:off x="3083374" y="3878350"/>
              <a:ext cx="1393825" cy="1146810"/>
            </a:xfrm>
            <a:custGeom>
              <a:avLst/>
              <a:gdLst/>
              <a:ahLst/>
              <a:cxnLst/>
              <a:rect l="l" t="t" r="r" b="b"/>
              <a:pathLst>
                <a:path w="1393825" h="1146810">
                  <a:moveTo>
                    <a:pt x="1393499" y="1146599"/>
                  </a:moveTo>
                  <a:lnTo>
                    <a:pt x="0" y="1146599"/>
                  </a:lnTo>
                  <a:lnTo>
                    <a:pt x="0" y="0"/>
                  </a:lnTo>
                  <a:lnTo>
                    <a:pt x="1393499" y="0"/>
                  </a:lnTo>
                  <a:lnTo>
                    <a:pt x="1393499" y="1146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3083374" y="3878350"/>
              <a:ext cx="1393825" cy="1146810"/>
            </a:xfrm>
            <a:custGeom>
              <a:avLst/>
              <a:gdLst/>
              <a:ahLst/>
              <a:cxnLst/>
              <a:rect l="l" t="t" r="r" b="b"/>
              <a:pathLst>
                <a:path w="1393825" h="1146810">
                  <a:moveTo>
                    <a:pt x="0" y="0"/>
                  </a:moveTo>
                  <a:lnTo>
                    <a:pt x="1393499" y="0"/>
                  </a:lnTo>
                  <a:lnTo>
                    <a:pt x="1393499" y="1146599"/>
                  </a:lnTo>
                  <a:lnTo>
                    <a:pt x="0" y="1146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 descr=""/>
          <p:cNvSpPr txBox="1"/>
          <p:nvPr/>
        </p:nvSpPr>
        <p:spPr>
          <a:xfrm>
            <a:off x="3156399" y="3907963"/>
            <a:ext cx="6870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Obj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pipe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3156399" y="4117513"/>
            <a:ext cx="1210945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>
                <a:latin typeface="Arial"/>
                <a:cs typeface="Arial"/>
              </a:rPr>
              <a:t>traduction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pour </a:t>
            </a:r>
            <a:r>
              <a:rPr dirty="0" sz="1400">
                <a:latin typeface="Arial"/>
                <a:cs typeface="Arial"/>
              </a:rPr>
              <a:t>équiper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cet</a:t>
            </a:r>
            <a:r>
              <a:rPr dirty="0" sz="1400" spc="5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ordi</a:t>
            </a:r>
            <a:r>
              <a:rPr dirty="0" sz="1400" spc="-20">
                <a:latin typeface="Arial"/>
                <a:cs typeface="Arial"/>
              </a:rPr>
              <a:t> d’un </a:t>
            </a:r>
            <a:r>
              <a:rPr dirty="0" sz="1400" spc="-10">
                <a:latin typeface="Arial"/>
                <a:cs typeface="Arial"/>
              </a:rPr>
              <a:t>traducteur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8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0">
                <a:solidFill>
                  <a:srgbClr val="E1001A"/>
                </a:solidFill>
              </a:rPr>
              <a:t>0.12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/>
              <a:t>Les</a:t>
            </a:r>
            <a:r>
              <a:rPr dirty="0" spc="-100"/>
              <a:t> </a:t>
            </a:r>
            <a:r>
              <a:rPr dirty="0"/>
              <a:t>tests</a:t>
            </a:r>
            <a:r>
              <a:rPr dirty="0" spc="-100"/>
              <a:t> </a:t>
            </a:r>
            <a:r>
              <a:rPr dirty="0" spc="-50"/>
              <a:t>unitaires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13948" y="4827334"/>
            <a:ext cx="21844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45">
                <a:solidFill>
                  <a:srgbClr val="999999"/>
                </a:solidFill>
                <a:latin typeface="Trebuchet MS"/>
                <a:cs typeface="Trebuchet MS"/>
              </a:rPr>
              <a:t>32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99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Tests</a:t>
            </a:r>
            <a:r>
              <a:rPr dirty="0" spc="-55"/>
              <a:t> </a:t>
            </a:r>
            <a:r>
              <a:rPr dirty="0" spc="-55">
                <a:solidFill>
                  <a:srgbClr val="E1001A"/>
                </a:solidFill>
              </a:rPr>
              <a:t>unitaires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12132" y="4827334"/>
            <a:ext cx="22034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50">
                <a:solidFill>
                  <a:srgbClr val="999999"/>
                </a:solidFill>
                <a:latin typeface="Trebuchet MS"/>
                <a:cs typeface="Trebuchet MS"/>
              </a:rPr>
              <a:t>33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31813"/>
            <a:ext cx="1333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2925" y="1351625"/>
            <a:ext cx="56070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ng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test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94293" y="1838543"/>
            <a:ext cx="639953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5180" indent="-336550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20">
                <a:latin typeface="Trebuchet MS"/>
                <a:cs typeface="Trebuchet MS"/>
              </a:rPr>
              <a:t>Par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défaut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choisi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Karma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aussi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Jest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(couramment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utilisé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devs)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voir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TestBed</a:t>
            </a:r>
            <a:r>
              <a:rPr dirty="0" sz="1400" spc="-45">
                <a:latin typeface="Trebuchet MS"/>
                <a:cs typeface="Trebuchet MS"/>
              </a:rPr>
              <a:t> 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RouterTestingModule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d’angular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○"/>
            </a:pPr>
            <a:endParaRPr sz="1450">
              <a:latin typeface="Trebuchet MS"/>
              <a:cs typeface="Trebuchet MS"/>
            </a:endParaRPr>
          </a:p>
          <a:p>
            <a:pPr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test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écrits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Jasmine,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librairie </a:t>
            </a:r>
            <a:r>
              <a:rPr dirty="0" sz="1400">
                <a:latin typeface="Trebuchet MS"/>
                <a:cs typeface="Trebuchet MS"/>
              </a:rPr>
              <a:t>js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tests</a:t>
            </a:r>
            <a:r>
              <a:rPr dirty="0" sz="1400" spc="-10">
                <a:latin typeface="Trebuchet MS"/>
                <a:cs typeface="Trebuchet MS"/>
              </a:rPr>
              <a:t> unitaires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0">
                <a:latin typeface="Trebuchet MS"/>
                <a:cs typeface="Trebuchet MS"/>
              </a:rPr>
              <a:t>A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ﬁn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schematics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install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Jest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place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Karma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(plus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utilisé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et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ressources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web)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51493" y="4612223"/>
            <a:ext cx="53905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crm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complet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exemple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unitaire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chaque </a:t>
            </a:r>
            <a:r>
              <a:rPr dirty="0" sz="1400" spc="50">
                <a:latin typeface="Trebuchet MS"/>
                <a:cs typeface="Trebuchet MS"/>
              </a:rPr>
              <a:t>composant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d’une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appli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angular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2094237"/>
            <a:ext cx="3400425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20">
                <a:solidFill>
                  <a:srgbClr val="E1001A"/>
                </a:solidFill>
              </a:rPr>
              <a:t>0.13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60"/>
              <a:t>Lancer</a:t>
            </a:r>
            <a:r>
              <a:rPr dirty="0" spc="-125"/>
              <a:t> </a:t>
            </a:r>
            <a:r>
              <a:rPr dirty="0" spc="-110"/>
              <a:t>l’appli</a:t>
            </a:r>
            <a:r>
              <a:rPr dirty="0" spc="-125"/>
              <a:t> </a:t>
            </a:r>
            <a:r>
              <a:rPr dirty="0" spc="-35"/>
              <a:t>Angular</a:t>
            </a:r>
            <a:r>
              <a:rPr dirty="0" spc="-120"/>
              <a:t> </a:t>
            </a:r>
            <a:r>
              <a:rPr dirty="0" spc="-25"/>
              <a:t>en </a:t>
            </a:r>
            <a:r>
              <a:rPr dirty="0" spc="-10"/>
              <a:t>Local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19083"/>
            <a:ext cx="12426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14"/>
              <a:t>Ng</a:t>
            </a:r>
            <a:r>
              <a:rPr dirty="0" spc="-130"/>
              <a:t> </a:t>
            </a:r>
            <a:r>
              <a:rPr dirty="0" spc="-25">
                <a:solidFill>
                  <a:srgbClr val="E1001A"/>
                </a:solidFill>
              </a:rPr>
              <a:t>serve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752662"/>
            <a:ext cx="1333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42925" y="1772474"/>
            <a:ext cx="64071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ng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 serve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12547" y="1752662"/>
            <a:ext cx="102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35">
                <a:latin typeface="Trebuchet MS"/>
                <a:cs typeface="Trebuchet MS"/>
              </a:rPr>
              <a:t>/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44194" y="1772474"/>
            <a:ext cx="104076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npm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run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start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13932" y="1752662"/>
            <a:ext cx="25984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lancer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l’appli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local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1493" y="2331782"/>
            <a:ext cx="60502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-35">
                <a:latin typeface="Trebuchet MS"/>
                <a:cs typeface="Trebuchet MS"/>
              </a:rPr>
              <a:t>L’appli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s’ouvre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défaut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localhost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(voir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l’url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terminal, cela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change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selon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version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d’angular)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310046" y="2991674"/>
            <a:ext cx="8134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app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-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root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1493" y="2971862"/>
            <a:ext cx="57340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  <a:tab pos="250063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constate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qu’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-10">
                <a:latin typeface="Trebuchet MS"/>
                <a:cs typeface="Trebuchet MS"/>
              </a:rPr>
              <a:t>reste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présent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DOM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qu’entre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87425" y="3185222"/>
            <a:ext cx="5156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Trebuchet MS"/>
                <a:cs typeface="Trebuchet MS"/>
              </a:rPr>
              <a:t>balise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32783" y="3205034"/>
            <a:ext cx="169354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app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-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root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&gt;&lt;/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app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-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root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242705" y="3185222"/>
            <a:ext cx="19456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tout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html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présent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sur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87425" y="3398582"/>
            <a:ext cx="36601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app-component.html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rendu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DOM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69250" y="855489"/>
            <a:ext cx="123507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275" b="1">
                <a:latin typeface="Calibri"/>
                <a:cs typeface="Calibri"/>
              </a:rPr>
              <a:t>En</a:t>
            </a:r>
            <a:r>
              <a:rPr dirty="0" sz="1700" spc="100" b="1">
                <a:latin typeface="Calibri"/>
                <a:cs typeface="Calibri"/>
              </a:rPr>
              <a:t> </a:t>
            </a:r>
            <a:r>
              <a:rPr dirty="0" sz="1700" spc="220" b="1">
                <a:latin typeface="Calibri"/>
                <a:cs typeface="Calibri"/>
              </a:rPr>
              <a:t>résumé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24575" y="2283499"/>
            <a:ext cx="1678939" cy="1678939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main.ts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64575" y="2283499"/>
            <a:ext cx="1678939" cy="1678939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app.module.ts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10824" y="2283499"/>
            <a:ext cx="1678939" cy="1678939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app.component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203075" y="3061264"/>
            <a:ext cx="3777615" cy="123189"/>
            <a:chOff x="2203075" y="3061264"/>
            <a:chExt cx="3777615" cy="123189"/>
          </a:xfrm>
        </p:grpSpPr>
        <p:sp>
          <p:nvSpPr>
            <p:cNvPr id="7" name="object 7" descr=""/>
            <p:cNvSpPr/>
            <p:nvPr/>
          </p:nvSpPr>
          <p:spPr>
            <a:xfrm>
              <a:off x="2203075" y="3122750"/>
              <a:ext cx="890269" cy="0"/>
            </a:xfrm>
            <a:custGeom>
              <a:avLst/>
              <a:gdLst/>
              <a:ahLst/>
              <a:cxnLst/>
              <a:rect l="l" t="t" r="r" b="b"/>
              <a:pathLst>
                <a:path w="890269" h="0">
                  <a:moveTo>
                    <a:pt x="0" y="0"/>
                  </a:moveTo>
                  <a:lnTo>
                    <a:pt x="889949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8737" y="3061264"/>
              <a:ext cx="158251" cy="12297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946275" y="3122750"/>
              <a:ext cx="890269" cy="0"/>
            </a:xfrm>
            <a:custGeom>
              <a:avLst/>
              <a:gdLst/>
              <a:ahLst/>
              <a:cxnLst/>
              <a:rect l="l" t="t" r="r" b="b"/>
              <a:pathLst>
                <a:path w="890270" h="0">
                  <a:moveTo>
                    <a:pt x="0" y="0"/>
                  </a:moveTo>
                  <a:lnTo>
                    <a:pt x="889949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1937" y="3061264"/>
              <a:ext cx="158251" cy="12297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16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90">
                <a:solidFill>
                  <a:srgbClr val="E1001A"/>
                </a:solidFill>
              </a:rPr>
              <a:t>1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/>
              <a:t>La</a:t>
            </a:r>
            <a:r>
              <a:rPr dirty="0" spc="-114"/>
              <a:t> </a:t>
            </a:r>
            <a:r>
              <a:rPr dirty="0" spc="-80"/>
              <a:t>création</a:t>
            </a:r>
            <a:r>
              <a:rPr dirty="0" spc="-110"/>
              <a:t> </a:t>
            </a:r>
            <a:r>
              <a:rPr dirty="0"/>
              <a:t>des</a:t>
            </a:r>
            <a:r>
              <a:rPr dirty="0" spc="-110"/>
              <a:t> </a:t>
            </a:r>
            <a:r>
              <a:rPr dirty="0" spc="-10"/>
              <a:t>modules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649" y="-25817"/>
            <a:ext cx="3609975" cy="7531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pc="-80"/>
              <a:t>Le</a:t>
            </a:r>
            <a:r>
              <a:rPr dirty="0" spc="-120"/>
              <a:t> </a:t>
            </a:r>
            <a:r>
              <a:rPr dirty="0" spc="-25"/>
              <a:t>découpage</a:t>
            </a:r>
            <a:r>
              <a:rPr dirty="0" spc="-100"/>
              <a:t> </a:t>
            </a:r>
            <a:r>
              <a:rPr dirty="0" spc="-95">
                <a:solidFill>
                  <a:srgbClr val="E1001A"/>
                </a:solidFill>
              </a:rPr>
              <a:t>en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modules</a:t>
            </a:r>
          </a:p>
          <a:p>
            <a:pPr marL="12700">
              <a:lnSpc>
                <a:spcPts val="2865"/>
              </a:lnSpc>
            </a:pPr>
            <a:r>
              <a:rPr dirty="0">
                <a:solidFill>
                  <a:srgbClr val="E1001A"/>
                </a:solidFill>
              </a:rPr>
              <a:t>-</a:t>
            </a:r>
            <a:r>
              <a:rPr dirty="0" spc="-90">
                <a:solidFill>
                  <a:srgbClr val="E1001A"/>
                </a:solidFill>
              </a:rPr>
              <a:t> </a:t>
            </a:r>
            <a:r>
              <a:rPr dirty="0" spc="-60">
                <a:solidFill>
                  <a:srgbClr val="E1001A"/>
                </a:solidFill>
              </a:rPr>
              <a:t>module</a:t>
            </a:r>
            <a:r>
              <a:rPr dirty="0" spc="-8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orders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23849" y="50699"/>
            <a:ext cx="7426959" cy="5026660"/>
            <a:chOff x="223849" y="50699"/>
            <a:chExt cx="7426959" cy="50266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699"/>
              <a:ext cx="758000" cy="7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849" y="808700"/>
              <a:ext cx="7426575" cy="4268099"/>
            </a:xfrm>
            <a:prstGeom prst="rect">
              <a:avLst/>
            </a:prstGeom>
          </p:spPr>
        </p:pic>
      </p:grp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444287" y="1093837"/>
          <a:ext cx="6132830" cy="2411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665"/>
                <a:gridCol w="5588635"/>
              </a:tblGrid>
              <a:tr h="3149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06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FF00"/>
                      </a:solidFill>
                      <a:prstDash val="solid"/>
                    </a:lnL>
                    <a:lnR w="28575">
                      <a:solidFill>
                        <a:srgbClr val="00FF00"/>
                      </a:solidFill>
                      <a:prstDash val="solid"/>
                    </a:lnR>
                    <a:lnT w="28575">
                      <a:solidFill>
                        <a:srgbClr val="00FF00"/>
                      </a:solidFill>
                      <a:prstDash val="solid"/>
                    </a:lnT>
                    <a:lnB w="28575">
                      <a:solidFill>
                        <a:srgbClr val="00F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ts val="1475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Trebuchet MS"/>
                          <a:cs typeface="Trebuchet MS"/>
                        </a:rPr>
                        <a:t>Module</a:t>
                      </a:r>
                      <a:r>
                        <a:rPr dirty="0" sz="1400" spc="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latin typeface="Trebuchet MS"/>
                          <a:cs typeface="Trebuchet MS"/>
                        </a:rPr>
                        <a:t>shared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marL="3275965">
                        <a:lnSpc>
                          <a:spcPts val="735"/>
                        </a:lnSpc>
                      </a:pPr>
                      <a:r>
                        <a:rPr dirty="0" sz="1400">
                          <a:latin typeface="Trebuchet MS"/>
                          <a:cs typeface="Trebuchet MS"/>
                        </a:rPr>
                        <a:t>Module</a:t>
                      </a:r>
                      <a:r>
                        <a:rPr dirty="0" sz="1400" spc="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latin typeface="Trebuchet MS"/>
                          <a:cs typeface="Trebuchet MS"/>
                        </a:rPr>
                        <a:t>Orders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28575">
                      <a:solidFill>
                        <a:srgbClr val="00FF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</a:tr>
              <a:tr h="1892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/>
          <p:nvPr/>
        </p:nvSpPr>
        <p:spPr>
          <a:xfrm>
            <a:off x="245449" y="813599"/>
            <a:ext cx="7405370" cy="4158615"/>
          </a:xfrm>
          <a:custGeom>
            <a:avLst/>
            <a:gdLst/>
            <a:ahLst/>
            <a:cxnLst/>
            <a:rect l="l" t="t" r="r" b="b"/>
            <a:pathLst>
              <a:path w="7405370" h="4158615">
                <a:moveTo>
                  <a:pt x="0" y="0"/>
                </a:moveTo>
                <a:lnTo>
                  <a:pt x="7404899" y="0"/>
                </a:lnTo>
                <a:lnTo>
                  <a:pt x="7404899" y="4158299"/>
                </a:lnTo>
                <a:lnTo>
                  <a:pt x="0" y="4158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236849" y="4609563"/>
            <a:ext cx="10312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17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Core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649" y="-25817"/>
            <a:ext cx="3609975" cy="7531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pc="-80"/>
              <a:t>Le</a:t>
            </a:r>
            <a:r>
              <a:rPr dirty="0" spc="-120"/>
              <a:t> </a:t>
            </a:r>
            <a:r>
              <a:rPr dirty="0" spc="-25"/>
              <a:t>découpage</a:t>
            </a:r>
            <a:r>
              <a:rPr dirty="0" spc="-100"/>
              <a:t> </a:t>
            </a:r>
            <a:r>
              <a:rPr dirty="0" spc="-95">
                <a:solidFill>
                  <a:srgbClr val="E1001A"/>
                </a:solidFill>
              </a:rPr>
              <a:t>en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modules</a:t>
            </a:r>
          </a:p>
          <a:p>
            <a:pPr marL="12700">
              <a:lnSpc>
                <a:spcPts val="2865"/>
              </a:lnSpc>
            </a:pPr>
            <a:r>
              <a:rPr dirty="0">
                <a:solidFill>
                  <a:srgbClr val="E1001A"/>
                </a:solidFill>
              </a:rPr>
              <a:t>-</a:t>
            </a:r>
            <a:r>
              <a:rPr dirty="0" spc="-90">
                <a:solidFill>
                  <a:srgbClr val="E1001A"/>
                </a:solidFill>
              </a:rPr>
              <a:t> </a:t>
            </a:r>
            <a:r>
              <a:rPr dirty="0" spc="-60">
                <a:solidFill>
                  <a:srgbClr val="E1001A"/>
                </a:solidFill>
              </a:rPr>
              <a:t>module</a:t>
            </a:r>
            <a:r>
              <a:rPr dirty="0" spc="-8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clients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9650" y="50699"/>
            <a:ext cx="8376284" cy="4157345"/>
            <a:chOff x="59650" y="50699"/>
            <a:chExt cx="8376284" cy="41573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699"/>
              <a:ext cx="758000" cy="7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50" y="778625"/>
              <a:ext cx="8376150" cy="3429000"/>
            </a:xfrm>
            <a:prstGeom prst="rect">
              <a:avLst/>
            </a:prstGeom>
          </p:spPr>
        </p:pic>
      </p:grp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42637" y="764337"/>
          <a:ext cx="8344534" cy="339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0820"/>
                <a:gridCol w="499109"/>
                <a:gridCol w="6330314"/>
              </a:tblGrid>
              <a:tr h="4064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FFFF"/>
                      </a:solidFill>
                      <a:prstDash val="solid"/>
                    </a:lnL>
                    <a:lnR w="28575">
                      <a:solidFill>
                        <a:srgbClr val="00FFFF"/>
                      </a:solidFill>
                      <a:prstDash val="solid"/>
                    </a:lnR>
                    <a:lnT w="28575">
                      <a:solidFill>
                        <a:srgbClr val="00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327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FFFF"/>
                      </a:solidFill>
                      <a:prstDash val="solid"/>
                    </a:lnL>
                    <a:lnR w="28575">
                      <a:solidFill>
                        <a:srgbClr val="00FF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999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FFFF"/>
                      </a:solidFill>
                      <a:prstDash val="solid"/>
                    </a:lnL>
                    <a:lnR w="28575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FF00"/>
                      </a:solidFill>
                      <a:prstDash val="solid"/>
                    </a:lnL>
                    <a:lnR w="28575">
                      <a:solidFill>
                        <a:srgbClr val="00FF00"/>
                      </a:solidFill>
                      <a:prstDash val="solid"/>
                    </a:lnR>
                    <a:lnT w="28575">
                      <a:solidFill>
                        <a:srgbClr val="00FF00"/>
                      </a:solidFill>
                      <a:prstDash val="solid"/>
                    </a:lnT>
                    <a:lnB w="28575">
                      <a:solidFill>
                        <a:srgbClr val="00F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tabLst>
                          <a:tab pos="4034154" algn="l"/>
                        </a:tabLst>
                      </a:pPr>
                      <a:r>
                        <a:rPr dirty="0" baseline="-13888" sz="2100">
                          <a:latin typeface="Trebuchet MS"/>
                          <a:cs typeface="Trebuchet MS"/>
                        </a:rPr>
                        <a:t>Module</a:t>
                      </a:r>
                      <a:r>
                        <a:rPr dirty="0" baseline="-13888" sz="2100" spc="262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baseline="-13888" sz="2100" spc="-15">
                          <a:latin typeface="Trebuchet MS"/>
                          <a:cs typeface="Trebuchet MS"/>
                        </a:rPr>
                        <a:t>shared</a:t>
                      </a:r>
                      <a:r>
                        <a:rPr dirty="0" baseline="-13888" sz="210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1400">
                          <a:latin typeface="Trebuchet MS"/>
                          <a:cs typeface="Trebuchet MS"/>
                        </a:rPr>
                        <a:t>Module</a:t>
                      </a:r>
                      <a:r>
                        <a:rPr dirty="0" sz="1400" spc="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0">
                          <a:latin typeface="Trebuchet MS"/>
                          <a:cs typeface="Trebuchet MS"/>
                        </a:rPr>
                        <a:t>Clients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28575">
                      <a:solidFill>
                        <a:srgbClr val="00FF00"/>
                      </a:solidFill>
                      <a:prstDash val="solid"/>
                    </a:lnL>
                    <a:lnR w="38100">
                      <a:solidFill>
                        <a:srgbClr val="00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5537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r" marR="57086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Trebuchet MS"/>
                          <a:cs typeface="Trebuchet MS"/>
                        </a:rPr>
                        <a:t>Module</a:t>
                      </a:r>
                      <a:r>
                        <a:rPr dirty="0" sz="1400" spc="17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0">
                          <a:latin typeface="Trebuchet MS"/>
                          <a:cs typeface="Trebuchet MS"/>
                        </a:rPr>
                        <a:t>Core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5080">
                    <a:lnL w="28575">
                      <a:solidFill>
                        <a:srgbClr val="00FFFF"/>
                      </a:solidFill>
                      <a:prstDash val="solid"/>
                    </a:lnL>
                    <a:lnR w="28575">
                      <a:solidFill>
                        <a:srgbClr val="00FFFF"/>
                      </a:solidFill>
                      <a:prstDash val="solid"/>
                    </a:lnR>
                    <a:lnB w="28575">
                      <a:solidFill>
                        <a:srgbClr val="00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21325" y="2295023"/>
            <a:ext cx="13392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300" b="1">
                <a:solidFill>
                  <a:srgbClr val="E1001A"/>
                </a:solidFill>
                <a:latin typeface="Trebuchet MS"/>
                <a:cs typeface="Trebuchet MS"/>
              </a:rPr>
              <a:t>0.2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21325" y="3414783"/>
            <a:ext cx="1581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34343"/>
                </a:solidFill>
                <a:latin typeface="Trebuchet MS"/>
                <a:cs typeface="Trebuchet MS"/>
              </a:rPr>
              <a:t>Go</a:t>
            </a:r>
            <a:r>
              <a:rPr dirty="0" sz="2400" spc="-130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105" b="1">
                <a:solidFill>
                  <a:srgbClr val="434343"/>
                </a:solidFill>
                <a:latin typeface="Trebuchet MS"/>
                <a:cs typeface="Trebuchet MS"/>
              </a:rPr>
              <a:t>to</a:t>
            </a:r>
            <a:r>
              <a:rPr dirty="0" sz="2400" spc="-125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434343"/>
                </a:solidFill>
                <a:latin typeface="Trebuchet MS"/>
                <a:cs typeface="Trebuchet MS"/>
              </a:rPr>
              <a:t>Slack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14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Le</a:t>
            </a:r>
            <a:r>
              <a:rPr dirty="0" spc="-120"/>
              <a:t> </a:t>
            </a:r>
            <a:r>
              <a:rPr dirty="0" spc="-25"/>
              <a:t>découpage</a:t>
            </a:r>
            <a:r>
              <a:rPr dirty="0" spc="-100"/>
              <a:t> </a:t>
            </a:r>
            <a:r>
              <a:rPr dirty="0" spc="-95">
                <a:solidFill>
                  <a:srgbClr val="E1001A"/>
                </a:solidFill>
              </a:rPr>
              <a:t>en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modules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1550" y="507899"/>
            <a:ext cx="2002155" cy="1681480"/>
            <a:chOff x="51550" y="507899"/>
            <a:chExt cx="2002155" cy="16814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1550" y="1265911"/>
              <a:ext cx="2002155" cy="923925"/>
            </a:xfrm>
            <a:custGeom>
              <a:avLst/>
              <a:gdLst/>
              <a:ahLst/>
              <a:cxnLst/>
              <a:rect l="l" t="t" r="r" b="b"/>
              <a:pathLst>
                <a:path w="2002155" h="923925">
                  <a:moveTo>
                    <a:pt x="2001899" y="923399"/>
                  </a:moveTo>
                  <a:lnTo>
                    <a:pt x="0" y="923399"/>
                  </a:lnTo>
                  <a:lnTo>
                    <a:pt x="0" y="0"/>
                  </a:lnTo>
                  <a:lnTo>
                    <a:pt x="2001899" y="0"/>
                  </a:lnTo>
                  <a:lnTo>
                    <a:pt x="2001899" y="92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1550" y="1265911"/>
            <a:ext cx="2002155" cy="92392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030"/>
              </a:spcBef>
            </a:pPr>
            <a:r>
              <a:rPr dirty="0" sz="1400" spc="-10">
                <a:latin typeface="Arial"/>
                <a:cs typeface="Arial"/>
              </a:rPr>
              <a:t>AppModule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1550" y="2346537"/>
            <a:ext cx="2002155" cy="923925"/>
          </a:xfrm>
          <a:custGeom>
            <a:avLst/>
            <a:gdLst/>
            <a:ahLst/>
            <a:cxnLst/>
            <a:rect l="l" t="t" r="r" b="b"/>
            <a:pathLst>
              <a:path w="2002155" h="923925">
                <a:moveTo>
                  <a:pt x="2001899" y="923399"/>
                </a:moveTo>
                <a:lnTo>
                  <a:pt x="0" y="923399"/>
                </a:lnTo>
                <a:lnTo>
                  <a:pt x="0" y="0"/>
                </a:lnTo>
                <a:lnTo>
                  <a:pt x="2001899" y="0"/>
                </a:lnTo>
                <a:lnTo>
                  <a:pt x="2001899" y="923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1550" y="2346537"/>
            <a:ext cx="2002155" cy="92392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030"/>
              </a:spcBef>
            </a:pPr>
            <a:r>
              <a:rPr dirty="0" sz="1400" spc="-10">
                <a:latin typeface="Arial"/>
                <a:cs typeface="Arial"/>
              </a:rPr>
              <a:t>AppRoutingModule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218475" y="2336186"/>
            <a:ext cx="2002155" cy="944244"/>
          </a:xfrm>
          <a:custGeom>
            <a:avLst/>
            <a:gdLst/>
            <a:ahLst/>
            <a:cxnLst/>
            <a:rect l="l" t="t" r="r" b="b"/>
            <a:pathLst>
              <a:path w="2002154" h="944245">
                <a:moveTo>
                  <a:pt x="2001899" y="944099"/>
                </a:moveTo>
                <a:lnTo>
                  <a:pt x="0" y="944099"/>
                </a:lnTo>
                <a:lnTo>
                  <a:pt x="0" y="0"/>
                </a:lnTo>
                <a:lnTo>
                  <a:pt x="2001899" y="0"/>
                </a:lnTo>
                <a:lnTo>
                  <a:pt x="2001899" y="944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218475" y="2336186"/>
            <a:ext cx="2002155" cy="944244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110"/>
              </a:spcBef>
            </a:pPr>
            <a:r>
              <a:rPr dirty="0" sz="1400" spc="-10">
                <a:latin typeface="Arial"/>
                <a:cs typeface="Arial"/>
              </a:rPr>
              <a:t>CoreModule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218475" y="1265911"/>
            <a:ext cx="2002155" cy="923925"/>
          </a:xfrm>
          <a:custGeom>
            <a:avLst/>
            <a:gdLst/>
            <a:ahLst/>
            <a:cxnLst/>
            <a:rect l="l" t="t" r="r" b="b"/>
            <a:pathLst>
              <a:path w="2002154" h="923925">
                <a:moveTo>
                  <a:pt x="2001899" y="923399"/>
                </a:moveTo>
                <a:lnTo>
                  <a:pt x="0" y="923399"/>
                </a:lnTo>
                <a:lnTo>
                  <a:pt x="0" y="0"/>
                </a:lnTo>
                <a:lnTo>
                  <a:pt x="2001899" y="0"/>
                </a:lnTo>
                <a:lnTo>
                  <a:pt x="2001899" y="923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218475" y="1265911"/>
            <a:ext cx="2002155" cy="92392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030"/>
              </a:spcBef>
            </a:pPr>
            <a:r>
              <a:rPr dirty="0" sz="1400" spc="-10">
                <a:latin typeface="Arial"/>
                <a:cs typeface="Arial"/>
              </a:rPr>
              <a:t>SharedModule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13" name="object 13" descr=""/>
          <p:cNvSpPr txBox="1"/>
          <p:nvPr/>
        </p:nvSpPr>
        <p:spPr>
          <a:xfrm>
            <a:off x="4561043" y="1879738"/>
            <a:ext cx="20453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6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generate</a:t>
            </a:r>
            <a:r>
              <a:rPr dirty="0" sz="1400" spc="-6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module shared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561043" y="2519818"/>
            <a:ext cx="13417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120" b="1">
                <a:latin typeface="Trebuchet MS"/>
                <a:cs typeface="Trebuchet MS"/>
              </a:rPr>
              <a:t>m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20" b="1">
                <a:latin typeface="Trebuchet MS"/>
                <a:cs typeface="Trebuchet MS"/>
              </a:rPr>
              <a:t>core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72233"/>
            <a:ext cx="3771265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/>
              <a:t>Les</a:t>
            </a:r>
            <a:r>
              <a:rPr dirty="0" spc="-55"/>
              <a:t> </a:t>
            </a:r>
            <a:r>
              <a:rPr dirty="0"/>
              <a:t>Modules</a:t>
            </a:r>
            <a:r>
              <a:rPr dirty="0" spc="-50"/>
              <a:t> </a:t>
            </a:r>
            <a:r>
              <a:rPr dirty="0" spc="-60"/>
              <a:t>métiers</a:t>
            </a:r>
            <a:r>
              <a:rPr dirty="0" spc="-25"/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50">
                <a:solidFill>
                  <a:srgbClr val="E1001A"/>
                </a:solidFill>
              </a:rPr>
              <a:t> </a:t>
            </a:r>
            <a:r>
              <a:rPr dirty="0" spc="-80">
                <a:solidFill>
                  <a:srgbClr val="E1001A"/>
                </a:solidFill>
              </a:rPr>
              <a:t>leur </a:t>
            </a:r>
            <a:r>
              <a:rPr dirty="0" spc="-60">
                <a:solidFill>
                  <a:srgbClr val="E1001A"/>
                </a:solidFill>
              </a:rPr>
              <a:t>module</a:t>
            </a:r>
            <a:r>
              <a:rPr dirty="0" spc="-80">
                <a:solidFill>
                  <a:srgbClr val="E1001A"/>
                </a:solidFill>
              </a:rPr>
              <a:t> </a:t>
            </a:r>
            <a:r>
              <a:rPr dirty="0" spc="-75">
                <a:solidFill>
                  <a:srgbClr val="E1001A"/>
                </a:solidFill>
              </a:rPr>
              <a:t>routing</a:t>
            </a:r>
            <a:r>
              <a:rPr dirty="0" spc="-8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associé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3775" y="507899"/>
            <a:ext cx="2002155" cy="2172335"/>
            <a:chOff x="53775" y="507899"/>
            <a:chExt cx="2002155" cy="21723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3775" y="1992549"/>
              <a:ext cx="2002155" cy="687705"/>
            </a:xfrm>
            <a:custGeom>
              <a:avLst/>
              <a:gdLst/>
              <a:ahLst/>
              <a:cxnLst/>
              <a:rect l="l" t="t" r="r" b="b"/>
              <a:pathLst>
                <a:path w="2002155" h="687705">
                  <a:moveTo>
                    <a:pt x="2001899" y="687299"/>
                  </a:moveTo>
                  <a:lnTo>
                    <a:pt x="0" y="687299"/>
                  </a:lnTo>
                  <a:lnTo>
                    <a:pt x="0" y="0"/>
                  </a:lnTo>
                  <a:lnTo>
                    <a:pt x="2001899" y="0"/>
                  </a:lnTo>
                  <a:lnTo>
                    <a:pt x="2001899" y="687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3775" y="1992550"/>
            <a:ext cx="2002155" cy="68770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OrdersModule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134949" y="1992550"/>
            <a:ext cx="2002155" cy="687705"/>
          </a:xfrm>
          <a:custGeom>
            <a:avLst/>
            <a:gdLst/>
            <a:ahLst/>
            <a:cxnLst/>
            <a:rect l="l" t="t" r="r" b="b"/>
            <a:pathLst>
              <a:path w="2002154" h="687705">
                <a:moveTo>
                  <a:pt x="2001899" y="687299"/>
                </a:moveTo>
                <a:lnTo>
                  <a:pt x="0" y="687299"/>
                </a:lnTo>
                <a:lnTo>
                  <a:pt x="0" y="0"/>
                </a:lnTo>
                <a:lnTo>
                  <a:pt x="2001899" y="0"/>
                </a:lnTo>
                <a:lnTo>
                  <a:pt x="2001899" y="687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134949" y="1992550"/>
            <a:ext cx="2002155" cy="68770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 spc="-10">
                <a:latin typeface="Arial"/>
                <a:cs typeface="Arial"/>
              </a:rPr>
              <a:t>OrdersRoutingModule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4484918" y="2202013"/>
            <a:ext cx="2791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module</a:t>
            </a:r>
            <a:r>
              <a:rPr dirty="0" sz="1400" spc="-2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orders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--</a:t>
            </a:r>
            <a:r>
              <a:rPr dirty="0" sz="1400" spc="-10" b="1">
                <a:latin typeface="Trebuchet MS"/>
                <a:cs typeface="Trebuchet MS"/>
              </a:rPr>
              <a:t>routing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025" y="4157563"/>
            <a:ext cx="40640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oublier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commande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–routing,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sinon,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vous </a:t>
            </a:r>
            <a:r>
              <a:rPr dirty="0" sz="1400" spc="-25">
                <a:latin typeface="Trebuchet MS"/>
                <a:cs typeface="Trebuchet MS"/>
              </a:rPr>
              <a:t>devrez</a:t>
            </a:r>
            <a:r>
              <a:rPr dirty="0" sz="1400" spc="-40">
                <a:latin typeface="Trebuchet MS"/>
                <a:cs typeface="Trebuchet MS"/>
              </a:rPr>
              <a:t> créer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routing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manuellement.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43983"/>
            <a:ext cx="11842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Exercice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48990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5">
                <a:latin typeface="Trebuchet MS"/>
                <a:cs typeface="Trebuchet MS"/>
              </a:rPr>
              <a:t>Créez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PageNotFound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associé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son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>
                <a:latin typeface="Trebuchet MS"/>
                <a:cs typeface="Trebuchet MS"/>
              </a:rPr>
              <a:t>routing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PageNotFoundRouting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82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60">
                <a:solidFill>
                  <a:srgbClr val="E1001A"/>
                </a:solidFill>
              </a:rPr>
              <a:t>Correction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4525" y="507899"/>
            <a:ext cx="2002155" cy="1311910"/>
            <a:chOff x="94525" y="507899"/>
            <a:chExt cx="2002155" cy="13119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4525" y="1265912"/>
              <a:ext cx="2002155" cy="553720"/>
            </a:xfrm>
            <a:custGeom>
              <a:avLst/>
              <a:gdLst/>
              <a:ahLst/>
              <a:cxnLst/>
              <a:rect l="l" t="t" r="r" b="b"/>
              <a:pathLst>
                <a:path w="2002155" h="553719">
                  <a:moveTo>
                    <a:pt x="2001899" y="553499"/>
                  </a:moveTo>
                  <a:lnTo>
                    <a:pt x="0" y="553499"/>
                  </a:lnTo>
                  <a:lnTo>
                    <a:pt x="0" y="0"/>
                  </a:lnTo>
                  <a:lnTo>
                    <a:pt x="2001899" y="0"/>
                  </a:lnTo>
                  <a:lnTo>
                    <a:pt x="2001899" y="55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4525" y="1265912"/>
            <a:ext cx="2002155" cy="553720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wrap="square" lIns="0" tIns="16446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295"/>
              </a:spcBef>
            </a:pPr>
            <a:r>
              <a:rPr dirty="0" sz="1400" spc="-10">
                <a:latin typeface="Arial"/>
                <a:cs typeface="Arial"/>
              </a:rPr>
              <a:t>PageNotFoundModule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265174" y="1265912"/>
            <a:ext cx="2832100" cy="553720"/>
          </a:xfrm>
          <a:custGeom>
            <a:avLst/>
            <a:gdLst/>
            <a:ahLst/>
            <a:cxnLst/>
            <a:rect l="l" t="t" r="r" b="b"/>
            <a:pathLst>
              <a:path w="2832100" h="553719">
                <a:moveTo>
                  <a:pt x="2831699" y="553500"/>
                </a:moveTo>
                <a:lnTo>
                  <a:pt x="0" y="553500"/>
                </a:lnTo>
                <a:lnTo>
                  <a:pt x="0" y="0"/>
                </a:lnTo>
                <a:lnTo>
                  <a:pt x="2831699" y="0"/>
                </a:lnTo>
                <a:lnTo>
                  <a:pt x="2831699" y="55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265174" y="1265912"/>
            <a:ext cx="2832100" cy="553720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wrap="square" lIns="0" tIns="16446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295"/>
              </a:spcBef>
            </a:pPr>
            <a:r>
              <a:rPr dirty="0" sz="1400" spc="-10">
                <a:latin typeface="Arial"/>
                <a:cs typeface="Arial"/>
              </a:rPr>
              <a:t>PageNotFoundRoutingModule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651493" y="1885313"/>
            <a:ext cx="35763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4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5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module</a:t>
            </a:r>
            <a:r>
              <a:rPr dirty="0" sz="1400" spc="4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page-not-found</a:t>
            </a:r>
            <a:r>
              <a:rPr dirty="0" sz="1400" spc="5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--</a:t>
            </a:r>
            <a:r>
              <a:rPr dirty="0" sz="1400" spc="-10" b="1">
                <a:latin typeface="Trebuchet MS"/>
                <a:cs typeface="Trebuchet MS"/>
              </a:rPr>
              <a:t>routing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93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60113"/>
            <a:ext cx="5887085" cy="2372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26162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découpage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l’application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premier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niveau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>
                <a:latin typeface="Trebuchet MS"/>
                <a:cs typeface="Trebuchet MS"/>
              </a:rPr>
              <a:t>granularité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l’architecture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votre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application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rôle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utilité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spéciﬁque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90805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orientés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Agile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favorisent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changements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cours</a:t>
            </a:r>
            <a:r>
              <a:rPr dirty="0" sz="1400" spc="-25">
                <a:latin typeface="Trebuchet MS"/>
                <a:cs typeface="Trebuchet MS"/>
              </a:rPr>
              <a:t> de </a:t>
            </a:r>
            <a:r>
              <a:rPr dirty="0" sz="1400" spc="-35">
                <a:latin typeface="Trebuchet MS"/>
                <a:cs typeface="Trebuchet MS"/>
              </a:rPr>
              <a:t>projet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limitent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risques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régression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niveau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95">
                <a:latin typeface="Trebuchet MS"/>
                <a:cs typeface="Trebuchet MS"/>
              </a:rPr>
              <a:t>css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algn="just" marL="348615" marR="5080" indent="-336550">
              <a:lnSpc>
                <a:spcPct val="100000"/>
              </a:lnSpc>
              <a:buFont typeface="Arial"/>
              <a:buChar char="●"/>
              <a:tabLst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déclarent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constituent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30">
                <a:latin typeface="Trebuchet MS"/>
                <a:cs typeface="Trebuchet MS"/>
              </a:rPr>
              <a:t>vues </a:t>
            </a:r>
            <a:r>
              <a:rPr dirty="0" sz="1400">
                <a:latin typeface="Trebuchet MS"/>
                <a:cs typeface="Trebuchet MS"/>
              </a:rPr>
              <a:t>de l’application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doivent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être</a:t>
            </a:r>
            <a:r>
              <a:rPr dirty="0" sz="1400">
                <a:latin typeface="Trebuchet MS"/>
                <a:cs typeface="Trebuchet MS"/>
              </a:rPr>
              <a:t> accompagnés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 </a:t>
            </a:r>
            <a:r>
              <a:rPr dirty="0" sz="1400" spc="-10">
                <a:latin typeface="Trebuchet MS"/>
                <a:cs typeface="Trebuchet MS"/>
              </a:rPr>
              <a:t>leur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propre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 spc="-10">
                <a:latin typeface="Trebuchet MS"/>
                <a:cs typeface="Trebuchet MS"/>
              </a:rPr>
              <a:t>routing.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93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476240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créez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racine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votre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projet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30">
                <a:latin typeface="Trebuchet MS"/>
                <a:cs typeface="Trebuchet MS"/>
              </a:rPr>
              <a:t>1er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niveau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granularité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=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modules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55">
                <a:latin typeface="Trebuchet MS"/>
                <a:cs typeface="Trebuchet MS"/>
              </a:rPr>
              <a:t>Modules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= </a:t>
            </a:r>
            <a:r>
              <a:rPr dirty="0" sz="1400" spc="-275">
                <a:latin typeface="Trebuchet MS"/>
                <a:cs typeface="Trebuchet MS"/>
              </a:rPr>
              <a:t>1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niveau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l’arborescence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dossiers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racine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Architecture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simple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comprendre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3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60"/>
              <a:t> </a:t>
            </a:r>
            <a:r>
              <a:rPr dirty="0"/>
              <a:t>1</a:t>
            </a:r>
            <a:r>
              <a:rPr dirty="0" spc="-155"/>
              <a:t> </a:t>
            </a:r>
            <a:r>
              <a:rPr dirty="0" spc="-220"/>
              <a:t>:</a:t>
            </a:r>
            <a:r>
              <a:rPr dirty="0" spc="-120"/>
              <a:t> </a:t>
            </a:r>
            <a:r>
              <a:rPr dirty="0" spc="-10">
                <a:solidFill>
                  <a:srgbClr val="E1001A"/>
                </a:solidFill>
              </a:rPr>
              <a:t>Modules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59664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75">
                <a:latin typeface="Trebuchet MS"/>
                <a:cs typeface="Trebuchet MS"/>
              </a:rPr>
              <a:t>1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concernant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création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modules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2094237"/>
            <a:ext cx="3333115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90">
                <a:solidFill>
                  <a:srgbClr val="E1001A"/>
                </a:solidFill>
              </a:rPr>
              <a:t>2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20"/>
              <a:t>Imports</a:t>
            </a:r>
            <a:r>
              <a:rPr dirty="0" spc="-95"/>
              <a:t> </a:t>
            </a:r>
            <a:r>
              <a:rPr dirty="0"/>
              <a:t>des</a:t>
            </a:r>
            <a:r>
              <a:rPr dirty="0" spc="-95"/>
              <a:t> </a:t>
            </a:r>
            <a:r>
              <a:rPr dirty="0" spc="-20"/>
              <a:t>modules</a:t>
            </a:r>
            <a:r>
              <a:rPr dirty="0" spc="-90"/>
              <a:t> </a:t>
            </a:r>
            <a:r>
              <a:rPr dirty="0" spc="-25"/>
              <a:t>au </a:t>
            </a:r>
            <a:r>
              <a:rPr dirty="0" spc="-10"/>
              <a:t>démarrage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67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CoreModule</a:t>
            </a:r>
            <a:r>
              <a:rPr dirty="0" spc="-100"/>
              <a:t> </a:t>
            </a:r>
            <a:r>
              <a:rPr dirty="0" spc="-95">
                <a:solidFill>
                  <a:srgbClr val="E1001A"/>
                </a:solidFill>
              </a:rPr>
              <a:t>le</a:t>
            </a:r>
            <a:r>
              <a:rPr dirty="0" spc="-105">
                <a:solidFill>
                  <a:srgbClr val="E1001A"/>
                </a:solidFill>
              </a:rPr>
              <a:t> </a:t>
            </a:r>
            <a:r>
              <a:rPr dirty="0" spc="-60">
                <a:solidFill>
                  <a:srgbClr val="E1001A"/>
                </a:solidFill>
              </a:rPr>
              <a:t>chef</a:t>
            </a:r>
            <a:r>
              <a:rPr dirty="0" spc="-105">
                <a:solidFill>
                  <a:srgbClr val="E1001A"/>
                </a:solidFill>
              </a:rPr>
              <a:t> </a:t>
            </a:r>
            <a:r>
              <a:rPr dirty="0" spc="-85">
                <a:solidFill>
                  <a:srgbClr val="E1001A"/>
                </a:solidFill>
              </a:rPr>
              <a:t>d’orchestre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32955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AppModule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unique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responsabilité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démarrer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CoreModule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0">
                <a:latin typeface="Trebuchet MS"/>
                <a:cs typeface="Trebuchet MS"/>
              </a:rPr>
              <a:t>C’est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>
                <a:latin typeface="Trebuchet MS"/>
                <a:cs typeface="Trebuchet MS"/>
              </a:rPr>
              <a:t> CoreModule qui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 responsabilité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d’exporter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doivent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être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chargés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8750" y="1898847"/>
            <a:ext cx="1322070" cy="269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0">
                <a:solidFill>
                  <a:srgbClr val="999999"/>
                </a:solidFill>
                <a:latin typeface="Trebuchet MS"/>
                <a:cs typeface="Trebuchet MS"/>
              </a:rPr>
              <a:t>OrdersModule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152175" y="1898847"/>
            <a:ext cx="11271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CoreModule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46425" y="1898847"/>
            <a:ext cx="10668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AppModule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894825" y="2645914"/>
            <a:ext cx="4234815" cy="123189"/>
            <a:chOff x="1894825" y="2645914"/>
            <a:chExt cx="4234815" cy="123189"/>
          </a:xfrm>
        </p:grpSpPr>
        <p:sp>
          <p:nvSpPr>
            <p:cNvPr id="10" name="object 10" descr=""/>
            <p:cNvSpPr/>
            <p:nvPr/>
          </p:nvSpPr>
          <p:spPr>
            <a:xfrm>
              <a:off x="5067499" y="2707400"/>
              <a:ext cx="917575" cy="0"/>
            </a:xfrm>
            <a:custGeom>
              <a:avLst/>
              <a:gdLst/>
              <a:ahLst/>
              <a:cxnLst/>
              <a:rect l="l" t="t" r="r" b="b"/>
              <a:pathLst>
                <a:path w="917575" h="0">
                  <a:moveTo>
                    <a:pt x="0" y="0"/>
                  </a:moveTo>
                  <a:lnTo>
                    <a:pt x="917549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0762" y="2645914"/>
              <a:ext cx="158251" cy="122971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894825" y="2707400"/>
              <a:ext cx="861060" cy="0"/>
            </a:xfrm>
            <a:custGeom>
              <a:avLst/>
              <a:gdLst/>
              <a:ahLst/>
              <a:cxnLst/>
              <a:rect l="l" t="t" r="r" b="b"/>
              <a:pathLst>
                <a:path w="861060" h="0">
                  <a:moveTo>
                    <a:pt x="0" y="0"/>
                  </a:moveTo>
                  <a:lnTo>
                    <a:pt x="860549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1087" y="2645914"/>
              <a:ext cx="158251" cy="122971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3009325" y="2388349"/>
            <a:ext cx="1952625" cy="112458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 marR="732155">
              <a:lnSpc>
                <a:spcPts val="1650"/>
              </a:lnSpc>
              <a:spcBef>
                <a:spcPts val="1075"/>
              </a:spcBef>
            </a:pPr>
            <a:r>
              <a:rPr dirty="0" sz="1400">
                <a:latin typeface="Arial"/>
                <a:cs typeface="Arial"/>
              </a:rPr>
              <a:t>Exports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: </a:t>
            </a:r>
            <a:r>
              <a:rPr dirty="0" sz="1400" spc="-10">
                <a:latin typeface="Arial"/>
                <a:cs typeface="Arial"/>
              </a:rPr>
              <a:t>OrdersModule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15" name="object 15" descr=""/>
          <p:cNvSpPr txBox="1"/>
          <p:nvPr/>
        </p:nvSpPr>
        <p:spPr>
          <a:xfrm>
            <a:off x="587699" y="2388349"/>
            <a:ext cx="1263015" cy="112458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 marR="111760">
              <a:lnSpc>
                <a:spcPts val="1650"/>
              </a:lnSpc>
            </a:pPr>
            <a:r>
              <a:rPr dirty="0" sz="1400" spc="-10">
                <a:latin typeface="Arial"/>
                <a:cs typeface="Arial"/>
              </a:rPr>
              <a:t>Components, Fichier Routing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173399" y="2388349"/>
            <a:ext cx="2666365" cy="81915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Imports: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CoreModule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25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Accès</a:t>
            </a:r>
            <a:r>
              <a:rPr dirty="0" spc="-20"/>
              <a:t> </a:t>
            </a:r>
            <a:r>
              <a:rPr dirty="0"/>
              <a:t>à</a:t>
            </a:r>
            <a:r>
              <a:rPr dirty="0" spc="-5"/>
              <a:t> </a:t>
            </a:r>
            <a:r>
              <a:rPr dirty="0" spc="-10">
                <a:solidFill>
                  <a:srgbClr val="E1001A"/>
                </a:solidFill>
              </a:rPr>
              <a:t>Slack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69912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5">
                <a:latin typeface="Trebuchet MS"/>
                <a:cs typeface="Trebuchet MS"/>
              </a:rPr>
              <a:t>Vériﬁez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email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avez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reçu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lien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d’invitation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Slack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formation.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Merci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vouloir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rejoindre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Slack.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3900" y="1869822"/>
            <a:ext cx="13677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SharedModule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79275" y="1238946"/>
            <a:ext cx="1322070" cy="269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0">
                <a:solidFill>
                  <a:srgbClr val="999999"/>
                </a:solidFill>
                <a:latin typeface="Trebuchet MS"/>
                <a:cs typeface="Trebuchet MS"/>
              </a:rPr>
              <a:t>OrdersModule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674612" y="2098983"/>
            <a:ext cx="1148080" cy="593725"/>
            <a:chOff x="2674612" y="2098983"/>
            <a:chExt cx="1148080" cy="593725"/>
          </a:xfrm>
        </p:grpSpPr>
        <p:sp>
          <p:nvSpPr>
            <p:cNvPr id="5" name="object 5" descr=""/>
            <p:cNvSpPr/>
            <p:nvPr/>
          </p:nvSpPr>
          <p:spPr>
            <a:xfrm>
              <a:off x="2688900" y="2171695"/>
              <a:ext cx="1003935" cy="506730"/>
            </a:xfrm>
            <a:custGeom>
              <a:avLst/>
              <a:gdLst/>
              <a:ahLst/>
              <a:cxnLst/>
              <a:rect l="l" t="t" r="r" b="b"/>
              <a:pathLst>
                <a:path w="1003935" h="506730">
                  <a:moveTo>
                    <a:pt x="0" y="506554"/>
                  </a:moveTo>
                  <a:lnTo>
                    <a:pt x="1003737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084" y="2098983"/>
              <a:ext cx="165608" cy="129136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630875" y="2262625"/>
            <a:ext cx="1952625" cy="195135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85725" marR="288925">
              <a:lnSpc>
                <a:spcPts val="1650"/>
              </a:lnSpc>
              <a:spcBef>
                <a:spcPts val="280"/>
              </a:spcBef>
            </a:pPr>
            <a:r>
              <a:rPr dirty="0" sz="1400">
                <a:latin typeface="Arial"/>
                <a:cs typeface="Arial"/>
              </a:rPr>
              <a:t>Declarations: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[ </a:t>
            </a:r>
            <a:r>
              <a:rPr dirty="0" sz="1400" spc="-10">
                <a:latin typeface="Arial"/>
                <a:cs typeface="Arial"/>
              </a:rPr>
              <a:t>ButtonComponent IconAddComponent TotalPipe</a:t>
            </a:r>
            <a:endParaRPr sz="1400">
              <a:latin typeface="Arial"/>
              <a:cs typeface="Arial"/>
            </a:endParaRPr>
          </a:p>
          <a:p>
            <a:pPr marL="85725">
              <a:lnSpc>
                <a:spcPts val="1585"/>
              </a:lnSpc>
            </a:pPr>
            <a:r>
              <a:rPr dirty="0" sz="1400" spc="-25">
                <a:latin typeface="Arial"/>
                <a:cs typeface="Arial"/>
              </a:rPr>
              <a:t>],</a:t>
            </a:r>
            <a:endParaRPr sz="1400">
              <a:latin typeface="Arial"/>
              <a:cs typeface="Arial"/>
            </a:endParaRPr>
          </a:p>
          <a:p>
            <a:pPr marL="85725" marR="288925">
              <a:lnSpc>
                <a:spcPts val="1650"/>
              </a:lnSpc>
              <a:spcBef>
                <a:spcPts val="65"/>
              </a:spcBef>
            </a:pPr>
            <a:r>
              <a:rPr dirty="0" sz="1400">
                <a:latin typeface="Arial"/>
                <a:cs typeface="Arial"/>
              </a:rPr>
              <a:t>Exports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: </a:t>
            </a:r>
            <a:r>
              <a:rPr dirty="0" sz="1400" spc="-10">
                <a:latin typeface="Arial"/>
                <a:cs typeface="Arial"/>
              </a:rPr>
              <a:t>ButtonComponent IconAddComponent TotalPipe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845700" y="1684950"/>
            <a:ext cx="2666365" cy="81915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Imports: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SharedModule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898999" y="3102697"/>
            <a:ext cx="13658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ClientsModule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865424" y="3548700"/>
            <a:ext cx="2666365" cy="81915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Imports: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SharedModule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674537" y="3358912"/>
            <a:ext cx="1167765" cy="594995"/>
            <a:chOff x="2674537" y="3358912"/>
            <a:chExt cx="1167765" cy="594995"/>
          </a:xfrm>
        </p:grpSpPr>
        <p:sp>
          <p:nvSpPr>
            <p:cNvPr id="12" name="object 12" descr=""/>
            <p:cNvSpPr/>
            <p:nvPr/>
          </p:nvSpPr>
          <p:spPr>
            <a:xfrm>
              <a:off x="2688825" y="3373199"/>
              <a:ext cx="1023619" cy="509270"/>
            </a:xfrm>
            <a:custGeom>
              <a:avLst/>
              <a:gdLst/>
              <a:ahLst/>
              <a:cxnLst/>
              <a:rect l="l" t="t" r="r" b="b"/>
              <a:pathLst>
                <a:path w="1023620" h="509270">
                  <a:moveTo>
                    <a:pt x="0" y="0"/>
                  </a:moveTo>
                  <a:lnTo>
                    <a:pt x="1023078" y="50866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6603" y="3825319"/>
              <a:ext cx="165703" cy="12856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3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Import</a:t>
            </a:r>
            <a:r>
              <a:rPr dirty="0" spc="-120"/>
              <a:t> </a:t>
            </a:r>
            <a:r>
              <a:rPr dirty="0" spc="-75"/>
              <a:t>de</a:t>
            </a:r>
            <a:r>
              <a:rPr dirty="0" spc="-120"/>
              <a:t> </a:t>
            </a:r>
            <a:r>
              <a:rPr dirty="0" spc="-25"/>
              <a:t>CoreModule</a:t>
            </a:r>
            <a:r>
              <a:rPr dirty="0" spc="-95"/>
              <a:t> </a:t>
            </a:r>
            <a:r>
              <a:rPr dirty="0">
                <a:solidFill>
                  <a:srgbClr val="E1001A"/>
                </a:solidFill>
              </a:rPr>
              <a:t>sur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AppModule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60959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48615" marR="5080" indent="-33655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9250" algn="l"/>
              </a:tabLst>
            </a:pPr>
            <a:r>
              <a:rPr dirty="0" sz="1400" spc="-100">
                <a:latin typeface="Trebuchet MS"/>
                <a:cs typeface="Trebuchet MS"/>
              </a:rPr>
              <a:t>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style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guide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recommande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n’importer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le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CoreModule qu’une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seule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fois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toute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l’appli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80">
                <a:latin typeface="Trebuchet MS"/>
                <a:cs typeface="Trebuchet MS"/>
              </a:rPr>
              <a:t>et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jamais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dans </a:t>
            </a:r>
            <a:r>
              <a:rPr dirty="0" sz="1400" spc="55">
                <a:latin typeface="Trebuchet MS"/>
                <a:cs typeface="Trebuchet MS"/>
              </a:rPr>
              <a:t>aucun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autre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module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85725" y="2182925"/>
            <a:ext cx="449453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AppRoutingModule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./app-routing.module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5725" y="2400095"/>
            <a:ext cx="377380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AppComponent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./app.component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725" y="2617265"/>
            <a:ext cx="3853815" cy="160020"/>
          </a:xfrm>
          <a:prstGeom prst="rect">
            <a:avLst/>
          </a:prstGeom>
          <a:solidFill>
            <a:srgbClr val="6AA84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CoreModule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./core/core.module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725" y="3051605"/>
            <a:ext cx="88074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@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NgModule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" y="3268774"/>
            <a:ext cx="248094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declarations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AppComponent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725" y="3485944"/>
            <a:ext cx="36010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imports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5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BrowserModule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4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AppRoutingModule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686761" y="3485944"/>
            <a:ext cx="800735" cy="160020"/>
          </a:xfrm>
          <a:prstGeom prst="rect">
            <a:avLst/>
          </a:prstGeom>
          <a:solidFill>
            <a:srgbClr val="6AA84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CoreModule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486991" y="3485944"/>
            <a:ext cx="160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5725" y="3703115"/>
            <a:ext cx="12807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providers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[],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5725" y="3920285"/>
            <a:ext cx="22409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bootstrap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AppComponent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5725" y="4137455"/>
            <a:ext cx="160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5725" y="4354625"/>
            <a:ext cx="20008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export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class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AppModule</a:t>
            </a:r>
            <a:r>
              <a:rPr dirty="0" sz="1050" spc="-25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{}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93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Export</a:t>
            </a:r>
            <a:r>
              <a:rPr dirty="0" spc="-130"/>
              <a:t> </a:t>
            </a:r>
            <a:r>
              <a:rPr dirty="0"/>
              <a:t>des</a:t>
            </a:r>
            <a:r>
              <a:rPr dirty="0" spc="-125"/>
              <a:t> </a:t>
            </a:r>
            <a:r>
              <a:rPr dirty="0" spc="-10"/>
              <a:t>modules</a:t>
            </a:r>
            <a:r>
              <a:rPr dirty="0" spc="-100"/>
              <a:t> </a:t>
            </a:r>
            <a:r>
              <a:rPr dirty="0">
                <a:solidFill>
                  <a:srgbClr val="E1001A"/>
                </a:solidFill>
              </a:rPr>
              <a:t>sur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CoreModule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85725" y="507899"/>
            <a:ext cx="1285240" cy="3564254"/>
            <a:chOff x="85725" y="507899"/>
            <a:chExt cx="1285240" cy="356425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5725" y="3911735"/>
              <a:ext cx="160655" cy="160020"/>
            </a:xfrm>
            <a:custGeom>
              <a:avLst/>
              <a:gdLst/>
              <a:ahLst/>
              <a:cxnLst/>
              <a:rect l="l" t="t" r="r" b="b"/>
              <a:pathLst>
                <a:path w="160654" h="160020">
                  <a:moveTo>
                    <a:pt x="160046" y="160020"/>
                  </a:moveTo>
                  <a:lnTo>
                    <a:pt x="0" y="160020"/>
                  </a:lnTo>
                  <a:lnTo>
                    <a:pt x="0" y="0"/>
                  </a:lnTo>
                  <a:lnTo>
                    <a:pt x="160046" y="0"/>
                  </a:lnTo>
                  <a:lnTo>
                    <a:pt x="160046" y="16002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6756400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Tous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doivent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être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chargé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l’appli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exportés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CoreModule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4114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AppModule,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important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CoreModule,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importera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temps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exportés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CoreModule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233679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0">
                <a:latin typeface="Trebuchet MS"/>
                <a:cs typeface="Trebuchet MS"/>
              </a:rPr>
              <a:t>C’est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responsabilité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>
                <a:latin typeface="Trebuchet MS"/>
                <a:cs typeface="Trebuchet MS"/>
              </a:rPr>
              <a:t> CoreModule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décider</a:t>
            </a:r>
            <a:r>
              <a:rPr dirty="0" sz="1400">
                <a:latin typeface="Trebuchet MS"/>
                <a:cs typeface="Trebuchet MS"/>
              </a:rPr>
              <a:t> quels sont les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qui </a:t>
            </a:r>
            <a:r>
              <a:rPr dirty="0" sz="1400">
                <a:latin typeface="Trebuchet MS"/>
                <a:cs typeface="Trebuchet MS"/>
              </a:rPr>
              <a:t>doivent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être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chargés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85725" y="3260225"/>
            <a:ext cx="88074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@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NgModule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725" y="3477395"/>
            <a:ext cx="15208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declarations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[],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" y="3694565"/>
            <a:ext cx="20808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imports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CommonModule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5771" y="3911735"/>
            <a:ext cx="1853564" cy="160020"/>
          </a:xfrm>
          <a:prstGeom prst="rect">
            <a:avLst/>
          </a:prstGeom>
          <a:solidFill>
            <a:srgbClr val="6AA84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exports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OrdersModule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725" y="4128905"/>
            <a:ext cx="160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5725" y="4346075"/>
            <a:ext cx="20808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export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class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CoreModule</a:t>
            </a:r>
            <a:r>
              <a:rPr dirty="0" sz="1050" spc="-30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{}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93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019165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rôle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AppModule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démarrer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0">
                <a:latin typeface="Trebuchet MS"/>
                <a:cs typeface="Trebuchet MS"/>
              </a:rPr>
              <a:t>C’est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seul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CoreModule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rôle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CoreModule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d’exporter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doivent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être </a:t>
            </a:r>
            <a:r>
              <a:rPr dirty="0" sz="1400">
                <a:latin typeface="Trebuchet MS"/>
                <a:cs typeface="Trebuchet MS"/>
              </a:rPr>
              <a:t>chargés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démarrage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marR="233679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nécessaires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ceux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contiendront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nécessaires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démarrage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l’appli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page </a:t>
            </a:r>
            <a:r>
              <a:rPr dirty="0" sz="1400" spc="-10">
                <a:latin typeface="Trebuchet MS"/>
                <a:cs typeface="Trebuchet MS"/>
              </a:rPr>
              <a:t>d’accueil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09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476821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Rester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logique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class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65">
                <a:latin typeface="Trebuchet MS"/>
                <a:cs typeface="Trebuchet MS"/>
              </a:rPr>
              <a:t>=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rôle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45">
                <a:latin typeface="Trebuchet MS"/>
                <a:cs typeface="Trebuchet MS"/>
              </a:rPr>
              <a:t> 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rôle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AppModule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démarrer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rôle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CoreModule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celui</a:t>
            </a:r>
            <a:r>
              <a:rPr dirty="0" sz="1400" spc="-25">
                <a:latin typeface="Trebuchet MS"/>
                <a:cs typeface="Trebuchet MS"/>
              </a:rPr>
              <a:t> d’orchestrer</a:t>
            </a:r>
            <a:r>
              <a:rPr dirty="0" sz="1400" spc="-30">
                <a:latin typeface="Trebuchet MS"/>
                <a:cs typeface="Trebuchet MS"/>
              </a:rPr>
              <a:t> votre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appli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93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30"/>
              <a:t> </a:t>
            </a:r>
            <a:r>
              <a:rPr dirty="0"/>
              <a:t>2</a:t>
            </a:r>
            <a:r>
              <a:rPr dirty="0" spc="-130"/>
              <a:t> </a:t>
            </a:r>
            <a:r>
              <a:rPr dirty="0" spc="-220"/>
              <a:t>:</a:t>
            </a:r>
            <a:r>
              <a:rPr dirty="0" spc="-120"/>
              <a:t> </a:t>
            </a:r>
            <a:r>
              <a:rPr dirty="0" spc="-80">
                <a:solidFill>
                  <a:srgbClr val="E1001A"/>
                </a:solidFill>
              </a:rPr>
              <a:t>import</a:t>
            </a:r>
            <a:r>
              <a:rPr dirty="0" spc="-13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CoreModule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222013"/>
            <a:ext cx="637667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2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l’import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>
                <a:latin typeface="Trebuchet MS"/>
                <a:cs typeface="Trebuchet MS"/>
              </a:rPr>
              <a:t>CoreModule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AppModule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exports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UiModule,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TemplatesModule</a:t>
            </a:r>
            <a:r>
              <a:rPr dirty="0" sz="1400" spc="50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IconsModule</a:t>
            </a:r>
            <a:r>
              <a:rPr dirty="0" sz="1400" spc="9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8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CoreModule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8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90">
                <a:solidFill>
                  <a:srgbClr val="E1001A"/>
                </a:solidFill>
              </a:rPr>
              <a:t>3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/>
              <a:t>Les</a:t>
            </a:r>
            <a:r>
              <a:rPr dirty="0" spc="-114"/>
              <a:t> </a:t>
            </a:r>
            <a:r>
              <a:rPr dirty="0" spc="-10"/>
              <a:t>vues</a:t>
            </a:r>
            <a:r>
              <a:rPr dirty="0" spc="-114"/>
              <a:t> </a:t>
            </a:r>
            <a:r>
              <a:rPr dirty="0" spc="-75"/>
              <a:t>de</a:t>
            </a:r>
            <a:r>
              <a:rPr dirty="0" spc="-114"/>
              <a:t> </a:t>
            </a:r>
            <a:r>
              <a:rPr dirty="0" spc="-70"/>
              <a:t>l’application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60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Une</a:t>
            </a:r>
            <a:r>
              <a:rPr dirty="0" spc="-125"/>
              <a:t> </a:t>
            </a:r>
            <a:r>
              <a:rPr dirty="0" spc="-90"/>
              <a:t>vue</a:t>
            </a:r>
            <a:r>
              <a:rPr dirty="0" spc="-125"/>
              <a:t> </a:t>
            </a:r>
            <a:r>
              <a:rPr dirty="0"/>
              <a:t>=</a:t>
            </a:r>
            <a:r>
              <a:rPr dirty="0" spc="-114"/>
              <a:t> </a:t>
            </a:r>
            <a:r>
              <a:rPr dirty="0" spc="-95">
                <a:solidFill>
                  <a:srgbClr val="E1001A"/>
                </a:solidFill>
              </a:rPr>
              <a:t>une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20">
                <a:solidFill>
                  <a:srgbClr val="E1001A"/>
                </a:solidFill>
              </a:rPr>
              <a:t>page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040755" cy="3012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233045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vues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webcomponents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correspondent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aux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pages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 spc="-10">
                <a:latin typeface="Trebuchet MS"/>
                <a:cs typeface="Trebuchet MS"/>
              </a:rPr>
              <a:t>l’application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9842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webcomponents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intelligents.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traitent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 logique </a:t>
            </a:r>
            <a:r>
              <a:rPr dirty="0" sz="1400" spc="50">
                <a:latin typeface="Trebuchet MS"/>
                <a:cs typeface="Trebuchet MS"/>
              </a:rPr>
              <a:t>dans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ts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(datas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récupérer</a:t>
            </a:r>
            <a:r>
              <a:rPr dirty="0" sz="1400">
                <a:latin typeface="Trebuchet MS"/>
                <a:cs typeface="Trebuchet MS"/>
              </a:rPr>
              <a:t> par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exemple,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quelques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appelées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html)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webcomponent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vue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d’avoir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conception</a:t>
            </a:r>
            <a:r>
              <a:rPr dirty="0" sz="1400" spc="-10">
                <a:latin typeface="Trebuchet MS"/>
                <a:cs typeface="Trebuchet MS"/>
              </a:rPr>
              <a:t> Agile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marR="41783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dynamisme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niveau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webcomponents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20">
                <a:latin typeface="Trebuchet MS"/>
                <a:cs typeface="Trebuchet MS"/>
              </a:rPr>
              <a:t> sont </a:t>
            </a:r>
            <a:r>
              <a:rPr dirty="0" sz="1400">
                <a:latin typeface="Trebuchet MS"/>
                <a:cs typeface="Trebuchet MS"/>
              </a:rPr>
              <a:t>instanciés</a:t>
            </a:r>
            <a:r>
              <a:rPr dirty="0" sz="1400" spc="70">
                <a:latin typeface="Trebuchet MS"/>
                <a:cs typeface="Trebuchet MS"/>
              </a:rPr>
              <a:t> dans </a:t>
            </a:r>
            <a:r>
              <a:rPr dirty="0" sz="1400">
                <a:latin typeface="Trebuchet MS"/>
                <a:cs typeface="Trebuchet MS"/>
              </a:rPr>
              <a:t>chacune</a:t>
            </a:r>
            <a:r>
              <a:rPr dirty="0" sz="1400" spc="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70">
                <a:latin typeface="Trebuchet MS"/>
                <a:cs typeface="Trebuchet MS"/>
              </a:rPr>
              <a:t> </a:t>
            </a:r>
            <a:r>
              <a:rPr dirty="0" sz="1400" spc="90">
                <a:latin typeface="Trebuchet MS"/>
                <a:cs typeface="Trebuchet MS"/>
              </a:rPr>
              <a:t>ses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vues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(components</a:t>
            </a:r>
            <a:r>
              <a:rPr dirty="0" sz="1400" spc="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réutilisables)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pourrons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ainsi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accepter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cours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projet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changements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sur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vue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105">
                <a:latin typeface="Trebuchet MS"/>
                <a:cs typeface="Trebuchet MS"/>
              </a:rPr>
              <a:t>sans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avoir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refaire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l’existant.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40233"/>
            <a:ext cx="11842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Exercice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898913"/>
            <a:ext cx="5826760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5">
                <a:latin typeface="Trebuchet MS"/>
                <a:cs typeface="Trebuchet MS"/>
              </a:rPr>
              <a:t>Créez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pages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suivantes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rattachez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aux </a:t>
            </a:r>
            <a:r>
              <a:rPr dirty="0" sz="1400" spc="65">
                <a:latin typeface="Trebuchet MS"/>
                <a:cs typeface="Trebuchet MS"/>
              </a:rPr>
              <a:t>bons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modules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Ng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generate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name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>
                <a:latin typeface="Trebuchet MS"/>
                <a:cs typeface="Trebuchet MS"/>
              </a:rPr>
              <a:t>PageListOrdersComponent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>
                <a:latin typeface="Trebuchet MS"/>
                <a:cs typeface="Trebuchet MS"/>
              </a:rPr>
              <a:t>PageAddOrderComponent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4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>
                <a:latin typeface="Trebuchet MS"/>
                <a:cs typeface="Trebuchet MS"/>
              </a:rPr>
              <a:t>PageEditOrderComponent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>
                <a:latin typeface="Trebuchet MS"/>
                <a:cs typeface="Trebuchet MS"/>
              </a:rPr>
              <a:t>PageNotFoundComponent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19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60">
                <a:solidFill>
                  <a:srgbClr val="E1001A"/>
                </a:solidFill>
              </a:rPr>
              <a:t>Correction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358521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OrdersModule</a:t>
            </a:r>
            <a:r>
              <a:rPr dirty="0" sz="1400" spc="5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2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3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2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page-list-</a:t>
            </a:r>
            <a:r>
              <a:rPr dirty="0" sz="1400" spc="-10" b="1">
                <a:latin typeface="Trebuchet MS"/>
                <a:cs typeface="Trebuchet MS"/>
              </a:rPr>
              <a:t>orders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page-add-</a:t>
            </a:r>
            <a:r>
              <a:rPr dirty="0" sz="1400" spc="-10" b="1">
                <a:latin typeface="Trebuchet MS"/>
                <a:cs typeface="Trebuchet MS"/>
              </a:rPr>
              <a:t>order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4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page-edit-</a:t>
            </a:r>
            <a:r>
              <a:rPr dirty="0" sz="1400" spc="-10" b="1">
                <a:latin typeface="Trebuchet MS"/>
                <a:cs typeface="Trebuchet MS"/>
              </a:rPr>
              <a:t>order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6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2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PageNotFoundModule</a:t>
            </a:r>
            <a:r>
              <a:rPr dirty="0" sz="1400" spc="285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2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3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3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page-not-</a:t>
            </a:r>
            <a:r>
              <a:rPr dirty="0" sz="1400" spc="-10" b="1">
                <a:latin typeface="Trebuchet MS"/>
                <a:cs typeface="Trebuchet MS"/>
              </a:rPr>
              <a:t>found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03875" y="2300823"/>
            <a:ext cx="13392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300" b="1">
                <a:solidFill>
                  <a:srgbClr val="E1001A"/>
                </a:solidFill>
                <a:latin typeface="Trebuchet MS"/>
                <a:cs typeface="Trebuchet MS"/>
              </a:rPr>
              <a:t>0.3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03875" y="3420583"/>
            <a:ext cx="9734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" b="1">
                <a:solidFill>
                  <a:srgbClr val="434343"/>
                </a:solidFill>
                <a:latin typeface="Trebuchet MS"/>
                <a:cs typeface="Trebuchet MS"/>
              </a:rPr>
              <a:t>GitHub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31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87946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201295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webcomponent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vue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permettra </a:t>
            </a:r>
            <a:r>
              <a:rPr dirty="0" sz="1400" spc="-30">
                <a:latin typeface="Trebuchet MS"/>
                <a:cs typeface="Trebuchet MS"/>
              </a:rPr>
              <a:t>d’avoir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conception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>
                <a:latin typeface="Trebuchet MS"/>
                <a:cs typeface="Trebuchet MS"/>
              </a:rPr>
              <a:t> agile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d’accepter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modiﬁcations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cours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projet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4351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vue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>
                <a:latin typeface="Trebuchet MS"/>
                <a:cs typeface="Trebuchet MS"/>
              </a:rPr>
              <a:t> utiliserons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>
                <a:latin typeface="Trebuchet MS"/>
                <a:cs typeface="Trebuchet MS"/>
              </a:rPr>
              <a:t> ensemble de </a:t>
            </a:r>
            <a:r>
              <a:rPr dirty="0" sz="1400" spc="-10">
                <a:latin typeface="Trebuchet MS"/>
                <a:cs typeface="Trebuchet MS"/>
              </a:rPr>
              <a:t>webcomponent réutilisables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04139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Appliquer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règles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nommages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préﬁxes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vos </a:t>
            </a:r>
            <a:r>
              <a:rPr dirty="0" sz="1400" spc="-10">
                <a:latin typeface="Trebuchet MS"/>
                <a:cs typeface="Trebuchet MS"/>
              </a:rPr>
              <a:t>components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découpage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vues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deuxième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niveau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granularité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l’architecture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votre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appli,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2e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niveau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l’arborescence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25">
                <a:latin typeface="Trebuchet MS"/>
                <a:cs typeface="Trebuchet MS"/>
              </a:rPr>
              <a:t>des </a:t>
            </a:r>
            <a:r>
              <a:rPr dirty="0" sz="1400" spc="45">
                <a:latin typeface="Trebuchet MS"/>
                <a:cs typeface="Trebuchet MS"/>
              </a:rPr>
              <a:t>dossiers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37084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0">
                <a:latin typeface="Trebuchet MS"/>
                <a:cs typeface="Trebuchet MS"/>
              </a:rPr>
              <a:t> vues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50">
                <a:latin typeface="Trebuchet MS"/>
                <a:cs typeface="Trebuchet MS"/>
              </a:rPr>
              <a:t> des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intelligents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(logique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prises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>
                <a:latin typeface="Trebuchet MS"/>
                <a:cs typeface="Trebuchet MS"/>
              </a:rPr>
              <a:t>décisions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ts)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45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064250" cy="3439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Mettez-vous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d’accord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règles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nommage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components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5">
                <a:latin typeface="Trebuchet MS"/>
                <a:cs typeface="Trebuchet MS"/>
              </a:rPr>
              <a:t>Pré-ﬁxez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toujours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90">
                <a:latin typeface="Trebuchet MS"/>
                <a:cs typeface="Trebuchet MS"/>
              </a:rPr>
              <a:t>noms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component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50495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vues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l’application,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utilisez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préﬁxe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view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page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et </a:t>
            </a:r>
            <a:r>
              <a:rPr dirty="0" sz="1400" spc="-10">
                <a:latin typeface="Trebuchet MS"/>
                <a:cs typeface="Trebuchet MS"/>
              </a:rPr>
              <a:t>idéalement,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créez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répertoir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nommé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“views”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10">
                <a:latin typeface="Trebuchet MS"/>
                <a:cs typeface="Trebuchet MS"/>
              </a:rPr>
              <a:t> “pages”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marR="2971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éviter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tromper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d’emplacement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lorsque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créez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25">
                <a:latin typeface="Trebuchet MS"/>
                <a:cs typeface="Trebuchet MS"/>
              </a:rPr>
              <a:t>des </a:t>
            </a:r>
            <a:r>
              <a:rPr dirty="0" sz="1400">
                <a:latin typeface="Trebuchet MS"/>
                <a:cs typeface="Trebuchet MS"/>
              </a:rPr>
              <a:t>webcomponents,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faite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clic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droit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lequel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vous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créez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webcomponent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choisissez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“ouvrir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terminal intégré”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devez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renommer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webcomponent,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supprimez-le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recréez-</a:t>
            </a:r>
            <a:r>
              <a:rPr dirty="0" sz="1400" spc="-25">
                <a:latin typeface="Trebuchet MS"/>
                <a:cs typeface="Trebuchet MS"/>
              </a:rPr>
              <a:t>le </a:t>
            </a:r>
            <a:r>
              <a:rPr dirty="0" sz="1400">
                <a:latin typeface="Trebuchet MS"/>
                <a:cs typeface="Trebuchet MS"/>
              </a:rPr>
              <a:t>ça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ira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75">
                <a:latin typeface="Trebuchet MS"/>
                <a:cs typeface="Trebuchet MS"/>
              </a:rPr>
              <a:t>vite.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Pensez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supprimer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déclaration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component </a:t>
            </a:r>
            <a:r>
              <a:rPr dirty="0" sz="1400">
                <a:latin typeface="Trebuchet MS"/>
                <a:cs typeface="Trebuchet MS"/>
              </a:rPr>
              <a:t>supprimé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module.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19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60"/>
              <a:t> </a:t>
            </a:r>
            <a:r>
              <a:rPr dirty="0"/>
              <a:t>3</a:t>
            </a:r>
            <a:r>
              <a:rPr dirty="0" spc="-155"/>
              <a:t> </a:t>
            </a:r>
            <a:r>
              <a:rPr dirty="0" spc="-220"/>
              <a:t>:</a:t>
            </a:r>
            <a:r>
              <a:rPr dirty="0" spc="-120"/>
              <a:t> </a:t>
            </a:r>
            <a:r>
              <a:rPr dirty="0" spc="-20">
                <a:solidFill>
                  <a:srgbClr val="E1001A"/>
                </a:solidFill>
              </a:rPr>
              <a:t>pages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60121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3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concernant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pages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l’application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877974" y="752454"/>
            <a:ext cx="875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70" b="1">
                <a:solidFill>
                  <a:srgbClr val="B7B7B7"/>
                </a:solidFill>
                <a:latin typeface="Calibri"/>
                <a:cs typeface="Calibri"/>
              </a:rPr>
              <a:t>compodoc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4025" y="1304862"/>
            <a:ext cx="4464050" cy="673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dirty="0" u="heavy" sz="1600" spc="-10" b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2"/>
              </a:rPr>
              <a:t>https://compodoc.app/</a:t>
            </a:r>
            <a:r>
              <a:rPr dirty="0" sz="1600" spc="-10" b="0">
                <a:solidFill>
                  <a:srgbClr val="1155CC"/>
                </a:solidFill>
                <a:latin typeface="Trebuchet MS"/>
                <a:cs typeface="Trebuchet MS"/>
              </a:rPr>
              <a:t> </a:t>
            </a:r>
            <a:r>
              <a:rPr dirty="0" u="heavy" sz="1600" spc="-10" b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https://compodoc.app/guides/installation.html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14025" y="1952562"/>
            <a:ext cx="4430395" cy="1320800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-o</a:t>
            </a:r>
            <a:r>
              <a:rPr dirty="0" sz="1600" spc="-10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29">
                <a:solidFill>
                  <a:srgbClr val="999999"/>
                </a:solidFill>
                <a:latin typeface="Trebuchet MS"/>
                <a:cs typeface="Trebuchet MS"/>
              </a:rPr>
              <a:t>:</a:t>
            </a:r>
            <a:r>
              <a:rPr dirty="0" sz="1600" spc="-9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open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600" spc="75">
                <a:solidFill>
                  <a:srgbClr val="999999"/>
                </a:solidFill>
                <a:latin typeface="Trebuchet MS"/>
                <a:cs typeface="Trebuchet MS"/>
              </a:rPr>
              <a:t>-</a:t>
            </a:r>
            <a:r>
              <a:rPr dirty="0" sz="1600" spc="80">
                <a:solidFill>
                  <a:srgbClr val="999999"/>
                </a:solidFill>
                <a:latin typeface="Trebuchet MS"/>
                <a:cs typeface="Trebuchet MS"/>
              </a:rPr>
              <a:t>s</a:t>
            </a:r>
            <a:r>
              <a:rPr dirty="0" sz="1600" spc="-10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29">
                <a:solidFill>
                  <a:srgbClr val="999999"/>
                </a:solidFill>
                <a:latin typeface="Trebuchet MS"/>
                <a:cs typeface="Trebuchet MS"/>
              </a:rPr>
              <a:t>:</a:t>
            </a:r>
            <a:r>
              <a:rPr dirty="0" sz="1600" spc="-10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server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32800"/>
              </a:lnSpc>
            </a:pPr>
            <a:r>
              <a:rPr dirty="0" sz="1600" spc="-35">
                <a:latin typeface="Trebuchet MS"/>
                <a:cs typeface="Trebuchet MS"/>
              </a:rPr>
              <a:t>“compodoc”:</a:t>
            </a:r>
            <a:r>
              <a:rPr dirty="0" sz="1600" spc="-3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“compodoc</a:t>
            </a:r>
            <a:r>
              <a:rPr dirty="0" sz="1600" spc="43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-p</a:t>
            </a:r>
            <a:r>
              <a:rPr dirty="0" sz="1600" spc="43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tsconﬁg.json</a:t>
            </a:r>
            <a:r>
              <a:rPr dirty="0" sz="1600" spc="-30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-o</a:t>
            </a:r>
            <a:r>
              <a:rPr dirty="0" sz="1600" spc="-25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-</a:t>
            </a:r>
            <a:r>
              <a:rPr dirty="0" sz="1600" spc="-25">
                <a:latin typeface="Trebuchet MS"/>
                <a:cs typeface="Trebuchet MS"/>
              </a:rPr>
              <a:t>s” </a:t>
            </a:r>
            <a:r>
              <a:rPr dirty="0" sz="1600" spc="85">
                <a:latin typeface="Trebuchet MS"/>
                <a:cs typeface="Trebuchet MS"/>
              </a:rPr>
              <a:t>npm</a:t>
            </a:r>
            <a:r>
              <a:rPr dirty="0" sz="1600" spc="-3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run</a:t>
            </a:r>
            <a:r>
              <a:rPr dirty="0" sz="1600" spc="-3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compodoc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926725" y="3348799"/>
            <a:ext cx="2898140" cy="152400"/>
          </a:xfrm>
          <a:custGeom>
            <a:avLst/>
            <a:gdLst/>
            <a:ahLst/>
            <a:cxnLst/>
            <a:rect l="l" t="t" r="r" b="b"/>
            <a:pathLst>
              <a:path w="2898140" h="152400">
                <a:moveTo>
                  <a:pt x="2897976" y="152400"/>
                </a:moveTo>
                <a:lnTo>
                  <a:pt x="0" y="152400"/>
                </a:lnTo>
                <a:lnTo>
                  <a:pt x="0" y="0"/>
                </a:lnTo>
                <a:lnTo>
                  <a:pt x="2897976" y="0"/>
                </a:lnTo>
                <a:lnTo>
                  <a:pt x="2897976" y="152400"/>
                </a:lnTo>
                <a:close/>
              </a:path>
            </a:pathLst>
          </a:custGeom>
          <a:solidFill>
            <a:srgbClr val="E3E6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14025" y="3331019"/>
            <a:ext cx="29972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232629"/>
                </a:solidFill>
                <a:latin typeface="Courier New"/>
                <a:cs typeface="Courier New"/>
              </a:rPr>
              <a:t>compodoc</a:t>
            </a:r>
            <a:r>
              <a:rPr dirty="0" sz="1000" spc="-20">
                <a:solidFill>
                  <a:srgbClr val="232629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232629"/>
                </a:solidFill>
                <a:latin typeface="Courier New"/>
                <a:cs typeface="Courier New"/>
              </a:rPr>
              <a:t>-</a:t>
            </a:r>
            <a:r>
              <a:rPr dirty="0" sz="1000">
                <a:solidFill>
                  <a:srgbClr val="232629"/>
                </a:solidFill>
                <a:latin typeface="Courier New"/>
                <a:cs typeface="Courier New"/>
              </a:rPr>
              <a:t>s</a:t>
            </a:r>
            <a:r>
              <a:rPr dirty="0" sz="1000" spc="-15">
                <a:solidFill>
                  <a:srgbClr val="232629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232629"/>
                </a:solidFill>
                <a:latin typeface="Courier New"/>
                <a:cs typeface="Courier New"/>
              </a:rPr>
              <a:t>-</a:t>
            </a:r>
            <a:r>
              <a:rPr dirty="0" sz="1000">
                <a:solidFill>
                  <a:srgbClr val="232629"/>
                </a:solidFill>
                <a:latin typeface="Courier New"/>
                <a:cs typeface="Courier New"/>
              </a:rPr>
              <a:t>r</a:t>
            </a:r>
            <a:r>
              <a:rPr dirty="0" sz="1000" spc="-20">
                <a:solidFill>
                  <a:srgbClr val="232629"/>
                </a:solidFill>
                <a:latin typeface="Courier New"/>
                <a:cs typeface="Courier New"/>
              </a:rPr>
              <a:t> </a:t>
            </a:r>
            <a:r>
              <a:rPr dirty="0" sz="1000">
                <a:solidFill>
                  <a:srgbClr val="232629"/>
                </a:solidFill>
                <a:latin typeface="Courier New"/>
                <a:cs typeface="Courier New"/>
              </a:rPr>
              <a:t>9000</a:t>
            </a:r>
            <a:r>
              <a:rPr dirty="0" sz="1000" spc="-15">
                <a:solidFill>
                  <a:srgbClr val="232629"/>
                </a:solidFill>
                <a:latin typeface="Courier New"/>
                <a:cs typeface="Courier New"/>
              </a:rPr>
              <a:t> </a:t>
            </a:r>
            <a:r>
              <a:rPr dirty="0" sz="1000">
                <a:solidFill>
                  <a:srgbClr val="232629"/>
                </a:solidFill>
                <a:latin typeface="Courier New"/>
                <a:cs typeface="Courier New"/>
              </a:rPr>
              <a:t>si</a:t>
            </a:r>
            <a:r>
              <a:rPr dirty="0" sz="1000" spc="-20">
                <a:solidFill>
                  <a:srgbClr val="232629"/>
                </a:solidFill>
                <a:latin typeface="Courier New"/>
                <a:cs typeface="Courier New"/>
              </a:rPr>
              <a:t> </a:t>
            </a:r>
            <a:r>
              <a:rPr dirty="0" sz="1000">
                <a:solidFill>
                  <a:srgbClr val="232629"/>
                </a:solidFill>
                <a:latin typeface="Courier New"/>
                <a:cs typeface="Courier New"/>
              </a:rPr>
              <a:t>erreur</a:t>
            </a:r>
            <a:r>
              <a:rPr dirty="0" sz="1000" spc="-15">
                <a:solidFill>
                  <a:srgbClr val="232629"/>
                </a:solidFill>
                <a:latin typeface="Courier New"/>
                <a:cs typeface="Courier New"/>
              </a:rPr>
              <a:t> </a:t>
            </a:r>
            <a:r>
              <a:rPr dirty="0" sz="1000">
                <a:solidFill>
                  <a:srgbClr val="232629"/>
                </a:solidFill>
                <a:latin typeface="Courier New"/>
                <a:cs typeface="Courier New"/>
              </a:rPr>
              <a:t>avec</a:t>
            </a:r>
            <a:r>
              <a:rPr dirty="0" sz="1000" spc="-15">
                <a:solidFill>
                  <a:srgbClr val="232629"/>
                </a:solidFill>
                <a:latin typeface="Courier New"/>
                <a:cs typeface="Courier New"/>
              </a:rPr>
              <a:t> </a:t>
            </a:r>
            <a:r>
              <a:rPr dirty="0" sz="1000" spc="-20">
                <a:solidFill>
                  <a:srgbClr val="232629"/>
                </a:solidFill>
                <a:latin typeface="Courier New"/>
                <a:cs typeface="Courier New"/>
              </a:rPr>
              <a:t>8080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11" name="object 11" descr=""/>
          <p:cNvSpPr txBox="1"/>
          <p:nvPr/>
        </p:nvSpPr>
        <p:spPr>
          <a:xfrm>
            <a:off x="914025" y="3556572"/>
            <a:ext cx="4097020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>
                <a:latin typeface="Trebuchet MS"/>
                <a:cs typeface="Trebuchet MS"/>
              </a:rPr>
              <a:t>Details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des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commandes</a:t>
            </a:r>
            <a:r>
              <a:rPr dirty="0" sz="1600" spc="-40">
                <a:latin typeface="Trebuchet MS"/>
                <a:cs typeface="Trebuchet MS"/>
              </a:rPr>
              <a:t> </a:t>
            </a:r>
            <a:r>
              <a:rPr dirty="0" sz="1600" spc="-50">
                <a:latin typeface="Trebuchet MS"/>
                <a:cs typeface="Trebuchet MS"/>
              </a:rPr>
              <a:t>: </a:t>
            </a:r>
            <a:r>
              <a:rPr dirty="0" u="heavy" sz="16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4"/>
              </a:rPr>
              <a:t>https://compodoc.app/guides/options.html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1732287"/>
            <a:ext cx="3586479" cy="230251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90">
                <a:solidFill>
                  <a:srgbClr val="E1001A"/>
                </a:solidFill>
              </a:rPr>
              <a:t>4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25"/>
              <a:t>Install</a:t>
            </a:r>
            <a:r>
              <a:rPr dirty="0" spc="-125"/>
              <a:t> </a:t>
            </a:r>
            <a:r>
              <a:rPr dirty="0" spc="-80"/>
              <a:t>framework</a:t>
            </a:r>
            <a:r>
              <a:rPr dirty="0" spc="-120"/>
              <a:t> </a:t>
            </a:r>
            <a:r>
              <a:rPr dirty="0" spc="100"/>
              <a:t>css </a:t>
            </a:r>
            <a:r>
              <a:rPr dirty="0" spc="-35"/>
              <a:t>Bootstrap</a:t>
            </a:r>
            <a:r>
              <a:rPr dirty="0" spc="-120"/>
              <a:t> </a:t>
            </a:r>
            <a:r>
              <a:rPr dirty="0" spc="-145"/>
              <a:t>&amp;</a:t>
            </a:r>
            <a:r>
              <a:rPr dirty="0" spc="-114"/>
              <a:t> </a:t>
            </a:r>
            <a:r>
              <a:rPr dirty="0" spc="-95"/>
              <a:t>librairie</a:t>
            </a:r>
            <a:r>
              <a:rPr dirty="0" spc="-120"/>
              <a:t> </a:t>
            </a:r>
            <a:r>
              <a:rPr dirty="0" spc="-25"/>
              <a:t>de </a:t>
            </a:r>
            <a:r>
              <a:rPr dirty="0" spc="-35"/>
              <a:t>components</a:t>
            </a:r>
            <a:r>
              <a:rPr dirty="0" spc="-90"/>
              <a:t> </a:t>
            </a:r>
            <a:r>
              <a:rPr dirty="0" spc="-40"/>
              <a:t>ng-</a:t>
            </a:r>
            <a:r>
              <a:rPr dirty="0" spc="-10"/>
              <a:t>bootstrap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67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About</a:t>
            </a:r>
            <a:r>
              <a:rPr dirty="0" spc="-105"/>
              <a:t> </a:t>
            </a:r>
            <a:r>
              <a:rPr dirty="0" spc="-55">
                <a:solidFill>
                  <a:srgbClr val="E1001A"/>
                </a:solidFill>
              </a:rPr>
              <a:t>bootstrap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40">
                <a:solidFill>
                  <a:srgbClr val="E1001A"/>
                </a:solidFill>
              </a:rPr>
              <a:t>ng-</a:t>
            </a:r>
            <a:r>
              <a:rPr dirty="0" spc="-10">
                <a:solidFill>
                  <a:srgbClr val="E1001A"/>
                </a:solidFill>
              </a:rPr>
              <a:t>bootstrap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688"/>
            <a:ext cx="5983605" cy="3439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243204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Bootstrap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framework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120">
                <a:latin typeface="Trebuchet MS"/>
                <a:cs typeface="Trebuchet MS"/>
              </a:rPr>
              <a:t>css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mais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dépendant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jQuery </a:t>
            </a:r>
            <a:r>
              <a:rPr dirty="0" sz="1400" spc="-25">
                <a:latin typeface="Trebuchet MS"/>
                <a:cs typeface="Trebuchet MS"/>
              </a:rPr>
              <a:t>et </a:t>
            </a:r>
            <a:r>
              <a:rPr dirty="0" sz="1400" spc="-10">
                <a:latin typeface="Trebuchet MS"/>
                <a:cs typeface="Trebuchet MS"/>
              </a:rPr>
              <a:t>PopperJs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(accordéons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datePickers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exemple)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2069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50">
                <a:latin typeface="Trebuchet MS"/>
                <a:cs typeface="Trebuchet MS"/>
              </a:rPr>
              <a:t>En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installant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Bootstrap avec npm,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>
                <a:latin typeface="Trebuchet MS"/>
                <a:cs typeface="Trebuchet MS"/>
              </a:rPr>
              <a:t> allons avoir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>
                <a:latin typeface="Trebuchet MS"/>
                <a:cs typeface="Trebuchet MS"/>
              </a:rPr>
              <a:t> warning </a:t>
            </a:r>
            <a:r>
              <a:rPr dirty="0" sz="1400" spc="50">
                <a:latin typeface="Trebuchet MS"/>
                <a:cs typeface="Trebuchet MS"/>
              </a:rPr>
              <a:t>dans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console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terminal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indiquant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bootstrap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dépendant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PopperJs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souhaitons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uniquement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partie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120">
                <a:latin typeface="Trebuchet MS"/>
                <a:cs typeface="Trebuchet MS"/>
              </a:rPr>
              <a:t>css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bootstrap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 spc="65">
                <a:latin typeface="Trebuchet MS"/>
                <a:cs typeface="Trebuchet MS"/>
              </a:rPr>
              <a:t>composants</a:t>
            </a:r>
            <a:r>
              <a:rPr dirty="0" sz="1400">
                <a:latin typeface="Trebuchet MS"/>
                <a:cs typeface="Trebuchet MS"/>
              </a:rPr>
              <a:t> bootstrap indépendants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PopperJs</a:t>
            </a:r>
            <a:r>
              <a:rPr dirty="0" sz="1400">
                <a:latin typeface="Trebuchet MS"/>
                <a:cs typeface="Trebuchet MS"/>
              </a:rPr>
              <a:t> pour </a:t>
            </a:r>
            <a:r>
              <a:rPr dirty="0" sz="1400" spc="-20">
                <a:latin typeface="Trebuchet MS"/>
                <a:cs typeface="Trebuchet MS"/>
              </a:rPr>
              <a:t>rester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30">
                <a:latin typeface="Trebuchet MS"/>
                <a:cs typeface="Trebuchet MS"/>
              </a:rPr>
              <a:t>du </a:t>
            </a:r>
            <a:r>
              <a:rPr dirty="0" sz="1400" spc="-10">
                <a:latin typeface="Trebuchet MS"/>
                <a:cs typeface="Trebuchet MS"/>
              </a:rPr>
              <a:t>typeScript.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marR="217804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50">
                <a:latin typeface="Trebuchet MS"/>
                <a:cs typeface="Trebuchet MS"/>
              </a:rPr>
              <a:t>En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installant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ng-bootstrap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plus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0">
                <a:latin typeface="Trebuchet MS"/>
                <a:cs typeface="Trebuchet MS"/>
              </a:rPr>
              <a:t> bootstrap,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10">
                <a:latin typeface="Trebuchet MS"/>
                <a:cs typeface="Trebuchet MS"/>
              </a:rPr>
              <a:t> retrouverons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composants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bootstrap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animés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(accordéons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ou </a:t>
            </a:r>
            <a:r>
              <a:rPr dirty="0" sz="1400">
                <a:latin typeface="Trebuchet MS"/>
                <a:cs typeface="Trebuchet MS"/>
              </a:rPr>
              <a:t>datePickers)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mais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typescript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Ng-bootstrap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librairie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écrite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spécialement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Angular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19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Install</a:t>
            </a:r>
            <a:r>
              <a:rPr dirty="0" spc="-110"/>
              <a:t> </a:t>
            </a:r>
            <a:r>
              <a:rPr dirty="0" spc="-55">
                <a:solidFill>
                  <a:srgbClr val="E1001A"/>
                </a:solidFill>
              </a:rPr>
              <a:t>bootstrap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40">
                <a:solidFill>
                  <a:srgbClr val="E1001A"/>
                </a:solidFill>
              </a:rPr>
              <a:t>ng-</a:t>
            </a:r>
            <a:r>
              <a:rPr dirty="0" spc="-10">
                <a:solidFill>
                  <a:srgbClr val="E1001A"/>
                </a:solidFill>
              </a:rPr>
              <a:t>bootstrap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06562" y="507899"/>
            <a:ext cx="6852284" cy="3476625"/>
            <a:chOff x="306562" y="507899"/>
            <a:chExt cx="6852284" cy="34766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562" y="2155273"/>
              <a:ext cx="6851825" cy="182890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15290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55">
                <a:latin typeface="Trebuchet MS"/>
                <a:cs typeface="Trebuchet MS"/>
              </a:rPr>
              <a:t>Le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schematics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1754134" y="1351625"/>
            <a:ext cx="27565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dirty="0" sz="13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dirty="0" sz="13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@ng-bootstrap/ng-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bootstrap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39854" y="1331813"/>
            <a:ext cx="23755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s’occupe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dire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cli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0225" y="1545173"/>
            <a:ext cx="50330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tout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qu’il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faut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installer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bootstrap</a:t>
            </a:r>
            <a:r>
              <a:rPr dirty="0" sz="1400" spc="-45">
                <a:latin typeface="Trebuchet MS"/>
                <a:cs typeface="Trebuchet MS"/>
              </a:rPr>
              <a:t> et </a:t>
            </a:r>
            <a:r>
              <a:rPr dirty="0" sz="1400">
                <a:latin typeface="Trebuchet MS"/>
                <a:cs typeface="Trebuchet MS"/>
              </a:rPr>
              <a:t>ng-</a:t>
            </a:r>
            <a:r>
              <a:rPr dirty="0" sz="1400" spc="-10">
                <a:latin typeface="Trebuchet MS"/>
                <a:cs typeface="Trebuchet MS"/>
              </a:rPr>
              <a:t>bootstrap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025" y="4318853"/>
            <a:ext cx="327850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 i="1">
                <a:latin typeface="Trebuchet MS"/>
                <a:cs typeface="Trebuchet MS"/>
              </a:rPr>
              <a:t>Doc</a:t>
            </a:r>
            <a:r>
              <a:rPr dirty="0" sz="1400" spc="-7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65" i="1">
                <a:latin typeface="Trebuchet MS"/>
                <a:cs typeface="Trebuchet MS"/>
              </a:rPr>
              <a:t> </a:t>
            </a:r>
            <a:r>
              <a:rPr dirty="0" u="heavy" sz="1400" spc="-80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4"/>
              </a:rPr>
              <a:t>https://ng-bootstrap.github.io/#/home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93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Package.json</a:t>
            </a:r>
            <a:r>
              <a:rPr dirty="0" spc="-105"/>
              <a:t> </a:t>
            </a:r>
            <a:r>
              <a:rPr dirty="0" spc="-20">
                <a:solidFill>
                  <a:srgbClr val="E1001A"/>
                </a:solidFill>
              </a:rPr>
              <a:t>modiﬁé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5725" y="1351625"/>
            <a:ext cx="136080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dependencies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85725" y="1568795"/>
            <a:ext cx="296100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@angular/animations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9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~12.0.0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5725" y="1785965"/>
            <a:ext cx="265366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@angular/common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~12.0.0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725" y="2003135"/>
            <a:ext cx="281368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@angular/compiler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8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~12.0.0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725" y="2220305"/>
            <a:ext cx="249364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@angular/core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~12.0.0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" y="2437475"/>
            <a:ext cx="257365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@angular/forms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6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~12.0.0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725" y="2654645"/>
            <a:ext cx="281368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@angular/localize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8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~12.0.0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725" y="2871815"/>
            <a:ext cx="344106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@angular/platform-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browser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~12.0.0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5725" y="3088985"/>
            <a:ext cx="4094479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@angular/platform-browser-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dynamic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10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~12.0.0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5725" y="3306155"/>
            <a:ext cx="265366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@angular/router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~12.0.0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5725" y="3523325"/>
            <a:ext cx="35337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spc="-1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@ng-bootstrap/ng-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bootstrap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5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^10.0.0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5725" y="3740495"/>
            <a:ext cx="20935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bootstrap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^4.5.0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5725" y="3957665"/>
            <a:ext cx="169354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rxjs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~6.6.0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5725" y="4174835"/>
            <a:ext cx="177355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tslib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^2.1.0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5725" y="4392004"/>
            <a:ext cx="1933575" cy="160020"/>
          </a:xfrm>
          <a:prstGeom prst="rect">
            <a:avLst/>
          </a:prstGeom>
          <a:solidFill>
            <a:srgbClr val="999999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zone.js</a:t>
            </a:r>
            <a:r>
              <a:rPr dirty="0" sz="1050">
                <a:solidFill>
                  <a:srgbClr val="8BE9FD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~0.11.4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2533"/>
            <a:ext cx="31413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App.module.ts</a:t>
            </a:r>
            <a:r>
              <a:rPr dirty="0" spc="-70"/>
              <a:t> </a:t>
            </a:r>
            <a:r>
              <a:rPr dirty="0" spc="-20">
                <a:solidFill>
                  <a:srgbClr val="E1001A"/>
                </a:solidFill>
              </a:rPr>
              <a:t>modiﬁé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9793" y="1331813"/>
            <a:ext cx="4374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NgbModule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n’est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utilisé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app.component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85725" y="1751825"/>
            <a:ext cx="4414520" cy="160020"/>
          </a:xfrm>
          <a:prstGeom prst="rect">
            <a:avLst/>
          </a:prstGeom>
          <a:solidFill>
            <a:srgbClr val="E1001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 NgbModule</a:t>
            </a:r>
            <a:r>
              <a:rPr dirty="0" sz="1050" spc="-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@ng-bootstrap/ng-bootstrap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5725" y="1968995"/>
            <a:ext cx="449453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AppRoutingModule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./app-routing.module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725" y="2186165"/>
            <a:ext cx="377380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AppComponent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./app.component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725" y="2403335"/>
            <a:ext cx="38538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CoreModule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./core/core.module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" y="2837675"/>
            <a:ext cx="88074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@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NgModule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725" y="3054845"/>
            <a:ext cx="248094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declarations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AppComponent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725" y="3272015"/>
            <a:ext cx="456184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imports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6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BrowserModule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AppRoutingModule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5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CoreModule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647037" y="3272015"/>
            <a:ext cx="720725" cy="160020"/>
          </a:xfrm>
          <a:prstGeom prst="rect">
            <a:avLst/>
          </a:prstGeom>
          <a:solidFill>
            <a:srgbClr val="E1001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NgbModule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67244" y="3272015"/>
            <a:ext cx="160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5725" y="3489185"/>
            <a:ext cx="12807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providers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[],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5725" y="3706355"/>
            <a:ext cx="22409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bootstrap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AppComponent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5725" y="3923525"/>
            <a:ext cx="160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5725" y="4140695"/>
            <a:ext cx="20008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export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class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AppModule</a:t>
            </a:r>
            <a:r>
              <a:rPr dirty="0" sz="1050" spc="-25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{}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66182"/>
            <a:ext cx="26720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styles.scss</a:t>
            </a:r>
            <a:r>
              <a:rPr dirty="0" spc="215"/>
              <a:t> </a:t>
            </a:r>
            <a:r>
              <a:rPr dirty="0" spc="-10">
                <a:solidFill>
                  <a:srgbClr val="E1001A"/>
                </a:solidFill>
              </a:rPr>
              <a:t>modiﬁé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01933" y="1332321"/>
            <a:ext cx="641667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0360" marR="5080" indent="-32829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dirty="0" sz="1300">
                <a:latin typeface="Trebuchet MS"/>
                <a:cs typeface="Trebuchet MS"/>
              </a:rPr>
              <a:t>On</a:t>
            </a:r>
            <a:r>
              <a:rPr dirty="0" sz="1300" spc="-2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en</a:t>
            </a:r>
            <a:r>
              <a:rPr dirty="0" sz="1300" spc="-2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proﬁte</a:t>
            </a:r>
            <a:r>
              <a:rPr dirty="0" sz="1300" spc="-2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pour</a:t>
            </a:r>
            <a:r>
              <a:rPr dirty="0" sz="1300" spc="-2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importer</a:t>
            </a:r>
            <a:r>
              <a:rPr dirty="0" sz="1300" spc="-2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thème</a:t>
            </a:r>
            <a:r>
              <a:rPr dirty="0" sz="1300" spc="-20">
                <a:latin typeface="Trebuchet MS"/>
                <a:cs typeface="Trebuchet MS"/>
              </a:rPr>
              <a:t> </a:t>
            </a:r>
            <a:r>
              <a:rPr dirty="0" sz="1300" spc="-40">
                <a:latin typeface="Trebuchet MS"/>
                <a:cs typeface="Trebuchet MS"/>
              </a:rPr>
              <a:t>et</a:t>
            </a:r>
            <a:r>
              <a:rPr dirty="0" sz="1300" spc="-2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fonts,</a:t>
            </a:r>
            <a:r>
              <a:rPr dirty="0" sz="1300" spc="-25">
                <a:latin typeface="Trebuchet MS"/>
                <a:cs typeface="Trebuchet MS"/>
              </a:rPr>
              <a:t> </a:t>
            </a:r>
            <a:r>
              <a:rPr dirty="0" sz="1300" spc="70">
                <a:latin typeface="Trebuchet MS"/>
                <a:cs typeface="Trebuchet MS"/>
              </a:rPr>
              <a:t>nos</a:t>
            </a:r>
            <a:r>
              <a:rPr dirty="0" sz="1300" spc="-20">
                <a:latin typeface="Trebuchet MS"/>
                <a:cs typeface="Trebuchet MS"/>
              </a:rPr>
              <a:t> </a:t>
            </a:r>
            <a:r>
              <a:rPr dirty="0" sz="1300" spc="65">
                <a:latin typeface="Trebuchet MS"/>
                <a:cs typeface="Trebuchet MS"/>
              </a:rPr>
              <a:t>2</a:t>
            </a:r>
            <a:r>
              <a:rPr dirty="0" sz="1300" spc="-2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ﬁchiers</a:t>
            </a:r>
            <a:r>
              <a:rPr dirty="0" sz="1300" spc="-2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qui</a:t>
            </a:r>
            <a:r>
              <a:rPr dirty="0" sz="1300" spc="-2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contiennent</a:t>
            </a:r>
            <a:r>
              <a:rPr dirty="0" sz="1300" spc="-25">
                <a:latin typeface="Trebuchet MS"/>
                <a:cs typeface="Trebuchet MS"/>
              </a:rPr>
              <a:t> </a:t>
            </a:r>
            <a:r>
              <a:rPr dirty="0" sz="1300" spc="50">
                <a:latin typeface="Trebuchet MS"/>
                <a:cs typeface="Trebuchet MS"/>
              </a:rPr>
              <a:t>du</a:t>
            </a:r>
            <a:r>
              <a:rPr dirty="0" sz="1300" spc="-20">
                <a:latin typeface="Trebuchet MS"/>
                <a:cs typeface="Trebuchet MS"/>
              </a:rPr>
              <a:t> </a:t>
            </a:r>
            <a:r>
              <a:rPr dirty="0" sz="1300" spc="85">
                <a:latin typeface="Trebuchet MS"/>
                <a:cs typeface="Trebuchet MS"/>
              </a:rPr>
              <a:t>css </a:t>
            </a:r>
            <a:r>
              <a:rPr dirty="0" sz="1300">
                <a:latin typeface="Trebuchet MS"/>
                <a:cs typeface="Trebuchet MS"/>
              </a:rPr>
              <a:t>brut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(variables)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 spc="50">
                <a:latin typeface="Trebuchet MS"/>
                <a:cs typeface="Trebuchet MS"/>
              </a:rPr>
              <a:t>aﬁn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-45">
                <a:latin typeface="Trebuchet MS"/>
                <a:cs typeface="Trebuchet MS"/>
              </a:rPr>
              <a:t>qu’elle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soient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ajoutées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au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début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de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notre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ﬁchier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 spc="110">
                <a:latin typeface="Trebuchet MS"/>
                <a:cs typeface="Trebuchet MS"/>
              </a:rPr>
              <a:t>css</a:t>
            </a:r>
            <a:r>
              <a:rPr dirty="0" sz="1300" spc="-4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compilé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300">
              <a:latin typeface="Trebuchet MS"/>
              <a:cs typeface="Trebuchet MS"/>
            </a:endParaRPr>
          </a:p>
          <a:p>
            <a:pPr marL="340360" marR="5080" indent="-328295">
              <a:lnSpc>
                <a:spcPct val="100000"/>
              </a:lnSpc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dirty="0" sz="1300">
                <a:latin typeface="Trebuchet MS"/>
                <a:cs typeface="Trebuchet MS"/>
              </a:rPr>
              <a:t>On importera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layout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uniquement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 spc="65">
                <a:latin typeface="Trebuchet MS"/>
                <a:cs typeface="Trebuchet MS"/>
              </a:rPr>
              <a:t>dans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les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ﬁchiers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 spc="114">
                <a:latin typeface="Trebuchet MS"/>
                <a:cs typeface="Trebuchet MS"/>
              </a:rPr>
              <a:t>scss</a:t>
            </a:r>
            <a:r>
              <a:rPr dirty="0" sz="1300">
                <a:latin typeface="Trebuchet MS"/>
                <a:cs typeface="Trebuchet MS"/>
              </a:rPr>
              <a:t> où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 spc="-40">
                <a:latin typeface="Trebuchet MS"/>
                <a:cs typeface="Trebuchet MS"/>
              </a:rPr>
              <a:t>l’on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voudra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utiliser</a:t>
            </a:r>
            <a:r>
              <a:rPr dirty="0" sz="1300" spc="5">
                <a:latin typeface="Trebuchet MS"/>
                <a:cs typeface="Trebuchet MS"/>
              </a:rPr>
              <a:t> </a:t>
            </a:r>
            <a:r>
              <a:rPr dirty="0" sz="1300" spc="-25">
                <a:latin typeface="Trebuchet MS"/>
                <a:cs typeface="Trebuchet MS"/>
              </a:rPr>
              <a:t>les </a:t>
            </a:r>
            <a:r>
              <a:rPr dirty="0" sz="1300">
                <a:latin typeface="Trebuchet MS"/>
                <a:cs typeface="Trebuchet MS"/>
              </a:rPr>
              <a:t>variables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 spc="114">
                <a:latin typeface="Trebuchet MS"/>
                <a:cs typeface="Trebuchet MS"/>
              </a:rPr>
              <a:t>scss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 spc="-30">
                <a:latin typeface="Trebuchet MS"/>
                <a:cs typeface="Trebuchet MS"/>
              </a:rPr>
              <a:t>qu’il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contient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85725" y="2536925"/>
            <a:ext cx="28936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@import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~bootstrap/scss/bootstrap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67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Le</a:t>
            </a:r>
            <a:r>
              <a:rPr dirty="0" spc="-125"/>
              <a:t> </a:t>
            </a:r>
            <a:r>
              <a:rPr dirty="0" spc="-80"/>
              <a:t>dépôt</a:t>
            </a:r>
            <a:r>
              <a:rPr dirty="0" spc="-125"/>
              <a:t> </a:t>
            </a:r>
            <a:r>
              <a:rPr dirty="0" spc="-50"/>
              <a:t>GitHub</a:t>
            </a:r>
            <a:r>
              <a:rPr dirty="0" spc="-105"/>
              <a:t> </a:t>
            </a:r>
            <a:r>
              <a:rPr dirty="0" spc="-75">
                <a:solidFill>
                  <a:srgbClr val="E1001A"/>
                </a:solidFill>
              </a:rPr>
              <a:t>de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35">
                <a:solidFill>
                  <a:srgbClr val="E1001A"/>
                </a:solidFill>
              </a:rPr>
              <a:t>la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30">
                <a:solidFill>
                  <a:srgbClr val="E1001A"/>
                </a:solidFill>
              </a:rPr>
              <a:t>formation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692140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Donner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Slack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0">
                <a:latin typeface="Trebuchet MS"/>
                <a:cs typeface="Trebuchet MS"/>
              </a:rPr>
              <a:t>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abordée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commit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Vous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pourrez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fork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mon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après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formation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5">
                <a:latin typeface="Trebuchet MS"/>
                <a:cs typeface="Trebuchet MS"/>
              </a:rPr>
              <a:t>Si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souhaitez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refaire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l’application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après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formation,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vous </a:t>
            </a:r>
            <a:r>
              <a:rPr dirty="0" sz="1400">
                <a:latin typeface="Trebuchet MS"/>
                <a:cs typeface="Trebuchet MS"/>
              </a:rPr>
              <a:t>aurez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accès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tous</a:t>
            </a:r>
            <a:r>
              <a:rPr dirty="0" sz="1400">
                <a:latin typeface="Trebuchet MS"/>
                <a:cs typeface="Trebuchet MS"/>
              </a:rPr>
              <a:t> les commit pour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chaque </a:t>
            </a:r>
            <a:r>
              <a:rPr dirty="0" sz="1400" spc="-25">
                <a:latin typeface="Trebuchet MS"/>
                <a:cs typeface="Trebuchet MS"/>
              </a:rPr>
              <a:t>étape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l’application.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66182"/>
            <a:ext cx="2569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polyﬁlls.ts</a:t>
            </a:r>
            <a:r>
              <a:rPr dirty="0" spc="-80"/>
              <a:t> </a:t>
            </a:r>
            <a:r>
              <a:rPr dirty="0" spc="-20">
                <a:solidFill>
                  <a:srgbClr val="E1001A"/>
                </a:solidFill>
              </a:rPr>
              <a:t>modiﬁé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88"/>
            <a:ext cx="5723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5">
                <a:latin typeface="Trebuchet MS"/>
                <a:cs typeface="Trebuchet MS"/>
              </a:rPr>
              <a:t>Cet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nécessaire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bon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fonctionnement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ng-</a:t>
            </a:r>
            <a:r>
              <a:rPr dirty="0" sz="1400" spc="-10">
                <a:latin typeface="Trebuchet MS"/>
                <a:cs typeface="Trebuchet MS"/>
              </a:rPr>
              <a:t>bootstrap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85725" y="1751900"/>
            <a:ext cx="2573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@angular/localize/init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45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999480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75">
                <a:latin typeface="Trebuchet MS"/>
                <a:cs typeface="Trebuchet MS"/>
              </a:rPr>
              <a:t>ng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add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existe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depuis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6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appel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à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schematics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externes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23189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Pensez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importer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variables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120">
                <a:latin typeface="Trebuchet MS"/>
                <a:cs typeface="Trebuchet MS"/>
              </a:rPr>
              <a:t>css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styles.scss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après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l’import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>
                <a:latin typeface="Trebuchet MS"/>
                <a:cs typeface="Trebuchet MS"/>
              </a:rPr>
              <a:t>bootstrap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 </a:t>
            </a:r>
            <a:r>
              <a:rPr dirty="0" sz="1400" spc="70">
                <a:latin typeface="Trebuchet MS"/>
                <a:cs typeface="Trebuchet MS"/>
              </a:rPr>
              <a:t>cas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où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utiliseriez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90">
                <a:latin typeface="Trebuchet MS"/>
                <a:cs typeface="Trebuchet MS"/>
              </a:rPr>
              <a:t>noms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variables </a:t>
            </a:r>
            <a:r>
              <a:rPr dirty="0" sz="1400">
                <a:latin typeface="Trebuchet MS"/>
                <a:cs typeface="Trebuchet MS"/>
              </a:rPr>
              <a:t>identiques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celles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bootstrap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(auquel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cas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surchargez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>
                <a:latin typeface="Trebuchet MS"/>
                <a:cs typeface="Trebuchet MS"/>
              </a:rPr>
              <a:t>variables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bootstrap)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45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688"/>
            <a:ext cx="596392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Privilégier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ng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add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lieu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npm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install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bootstrap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puis </a:t>
            </a:r>
            <a:r>
              <a:rPr dirty="0" sz="1400" spc="75">
                <a:latin typeface="Trebuchet MS"/>
                <a:cs typeface="Trebuchet MS"/>
              </a:rPr>
              <a:t>npm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install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ng-</a:t>
            </a:r>
            <a:r>
              <a:rPr dirty="0" sz="1400" spc="-10">
                <a:latin typeface="Trebuchet MS"/>
                <a:cs typeface="Trebuchet MS"/>
              </a:rPr>
              <a:t>bootstrap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18923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Faites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attention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bootstrap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utilisée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ng-</a:t>
            </a:r>
            <a:r>
              <a:rPr dirty="0" sz="1400" spc="-10">
                <a:latin typeface="Trebuchet MS"/>
                <a:cs typeface="Trebuchet MS"/>
              </a:rPr>
              <a:t>bootstrap,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devez</a:t>
            </a:r>
            <a:r>
              <a:rPr dirty="0" sz="1400">
                <a:latin typeface="Trebuchet MS"/>
                <a:cs typeface="Trebuchet MS"/>
              </a:rPr>
              <a:t> utiliser la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version de bootstrap quand </a:t>
            </a:r>
            <a:r>
              <a:rPr dirty="0" sz="1400" spc="40">
                <a:latin typeface="Trebuchet MS"/>
                <a:cs typeface="Trebuchet MS"/>
              </a:rPr>
              <a:t>vous </a:t>
            </a:r>
            <a:r>
              <a:rPr dirty="0" sz="1400" spc="-20">
                <a:latin typeface="Trebuchet MS"/>
                <a:cs typeface="Trebuchet MS"/>
              </a:rPr>
              <a:t>récupérez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composants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120">
                <a:latin typeface="Trebuchet MS"/>
                <a:cs typeface="Trebuchet MS"/>
              </a:rPr>
              <a:t>css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site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bootstrap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71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55"/>
              <a:t> </a:t>
            </a:r>
            <a:r>
              <a:rPr dirty="0"/>
              <a:t>5</a:t>
            </a:r>
            <a:r>
              <a:rPr dirty="0" spc="-140"/>
              <a:t> </a:t>
            </a:r>
            <a:r>
              <a:rPr dirty="0" spc="-220"/>
              <a:t>:</a:t>
            </a:r>
            <a:r>
              <a:rPr dirty="0" spc="-120"/>
              <a:t> </a:t>
            </a:r>
            <a:r>
              <a:rPr dirty="0" spc="-40">
                <a:solidFill>
                  <a:srgbClr val="E1001A"/>
                </a:solidFill>
              </a:rPr>
              <a:t>ng-</a:t>
            </a:r>
            <a:r>
              <a:rPr dirty="0" spc="-10">
                <a:solidFill>
                  <a:srgbClr val="E1001A"/>
                </a:solidFill>
              </a:rPr>
              <a:t>bootstrap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0077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5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concernant </a:t>
            </a:r>
            <a:r>
              <a:rPr dirty="0" sz="1400">
                <a:latin typeface="Trebuchet MS"/>
                <a:cs typeface="Trebuchet MS"/>
              </a:rPr>
              <a:t>l’installation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bootstrap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285">
                <a:latin typeface="Trebuchet MS"/>
                <a:cs typeface="Trebuchet MS"/>
              </a:rPr>
              <a:t>&amp;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ng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bootstrap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325" y="2456187"/>
            <a:ext cx="2976245" cy="157861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90" b="1">
                <a:solidFill>
                  <a:srgbClr val="E1001A"/>
                </a:solidFill>
                <a:latin typeface="Trebuchet MS"/>
                <a:cs typeface="Trebuchet MS"/>
              </a:rPr>
              <a:t>5</a:t>
            </a:r>
            <a:endParaRPr sz="7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2400" spc="-130" b="1">
                <a:solidFill>
                  <a:srgbClr val="434343"/>
                </a:solidFill>
                <a:latin typeface="Trebuchet MS"/>
                <a:cs typeface="Trebuchet MS"/>
              </a:rPr>
              <a:t>Header,</a:t>
            </a:r>
            <a:r>
              <a:rPr dirty="0" sz="2400" spc="-125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b="1">
                <a:solidFill>
                  <a:srgbClr val="434343"/>
                </a:solidFill>
                <a:latin typeface="Trebuchet MS"/>
                <a:cs typeface="Trebuchet MS"/>
              </a:rPr>
              <a:t>Nav</a:t>
            </a:r>
            <a:r>
              <a:rPr dirty="0" sz="2400" spc="-120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125" b="1">
                <a:solidFill>
                  <a:srgbClr val="434343"/>
                </a:solidFill>
                <a:latin typeface="Trebuchet MS"/>
                <a:cs typeface="Trebuchet MS"/>
              </a:rPr>
              <a:t>et </a:t>
            </a:r>
            <a:r>
              <a:rPr dirty="0" sz="2400" spc="-55" b="1">
                <a:solidFill>
                  <a:srgbClr val="434343"/>
                </a:solidFill>
                <a:latin typeface="Trebuchet MS"/>
                <a:cs typeface="Trebuchet MS"/>
              </a:rPr>
              <a:t>Footer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55433"/>
            <a:ext cx="2804160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95"/>
              <a:t>Créer</a:t>
            </a:r>
            <a:r>
              <a:rPr dirty="0" spc="-130"/>
              <a:t> </a:t>
            </a:r>
            <a:r>
              <a:rPr dirty="0"/>
              <a:t>3</a:t>
            </a:r>
            <a:r>
              <a:rPr dirty="0" spc="-135"/>
              <a:t> </a:t>
            </a:r>
            <a:r>
              <a:rPr dirty="0" spc="-25">
                <a:solidFill>
                  <a:srgbClr val="E1001A"/>
                </a:solidFill>
              </a:rPr>
              <a:t>components </a:t>
            </a:r>
            <a:r>
              <a:rPr dirty="0" spc="-140">
                <a:solidFill>
                  <a:srgbClr val="E1001A"/>
                </a:solidFill>
              </a:rPr>
              <a:t>header,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60">
                <a:solidFill>
                  <a:srgbClr val="E1001A"/>
                </a:solidFill>
              </a:rPr>
              <a:t>nav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145">
                <a:solidFill>
                  <a:srgbClr val="E1001A"/>
                </a:solidFill>
              </a:rPr>
              <a:t>&amp;</a:t>
            </a:r>
            <a:r>
              <a:rPr dirty="0" spc="-12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footer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483850"/>
            <a:ext cx="8154670" cy="4445635"/>
            <a:chOff x="612575" y="483850"/>
            <a:chExt cx="8154670" cy="44456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6899" y="483850"/>
              <a:ext cx="3490059" cy="444505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4948555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crée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coreModule</a:t>
            </a:r>
            <a:r>
              <a:rPr dirty="0" sz="1400" spc="15" b="1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header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--</a:t>
            </a:r>
            <a:r>
              <a:rPr dirty="0" sz="1400" spc="-10" b="1">
                <a:latin typeface="Trebuchet MS"/>
                <a:cs typeface="Trebuchet MS"/>
              </a:rPr>
              <a:t>export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nav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--</a:t>
            </a:r>
            <a:r>
              <a:rPr dirty="0" sz="1400" spc="-10" b="1">
                <a:latin typeface="Trebuchet MS"/>
                <a:cs typeface="Trebuchet MS"/>
              </a:rPr>
              <a:t>export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4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-40" b="1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footer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--</a:t>
            </a:r>
            <a:r>
              <a:rPr dirty="0" sz="1400" spc="-10" b="1">
                <a:latin typeface="Trebuchet MS"/>
                <a:cs typeface="Trebuchet MS"/>
              </a:rPr>
              <a:t>export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100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493385" cy="5143500"/>
            <a:chOff x="0" y="0"/>
            <a:chExt cx="549338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21325" y="2161674"/>
            <a:ext cx="55054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90" b="1">
                <a:solidFill>
                  <a:srgbClr val="E1001A"/>
                </a:solidFill>
                <a:latin typeface="Trebuchet MS"/>
                <a:cs typeface="Trebuchet MS"/>
              </a:rPr>
              <a:t>6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21325" y="3281433"/>
            <a:ext cx="3772535" cy="753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80" b="1">
                <a:solidFill>
                  <a:srgbClr val="434343"/>
                </a:solidFill>
                <a:latin typeface="Trebuchet MS"/>
                <a:cs typeface="Trebuchet MS"/>
              </a:rPr>
              <a:t>Directive</a:t>
            </a:r>
            <a:r>
              <a:rPr dirty="0" sz="2400" spc="-105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135" b="1">
                <a:solidFill>
                  <a:srgbClr val="434343"/>
                </a:solidFill>
                <a:latin typeface="Trebuchet MS"/>
                <a:cs typeface="Trebuchet MS"/>
              </a:rPr>
              <a:t>d’attribut</a:t>
            </a:r>
            <a:r>
              <a:rPr dirty="0" sz="2400" spc="-105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70" b="1">
                <a:solidFill>
                  <a:srgbClr val="434343"/>
                </a:solidFill>
                <a:latin typeface="Trebuchet MS"/>
                <a:cs typeface="Trebuchet MS"/>
              </a:rPr>
              <a:t>NgClass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865"/>
              </a:lnSpc>
            </a:pPr>
            <a:r>
              <a:rPr dirty="0" sz="2400" spc="-100" b="1">
                <a:solidFill>
                  <a:srgbClr val="434343"/>
                </a:solidFill>
                <a:latin typeface="Trebuchet MS"/>
                <a:cs typeface="Trebuchet MS"/>
              </a:rPr>
              <a:t>+</a:t>
            </a:r>
            <a:r>
              <a:rPr dirty="0" sz="2400" spc="-110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100" b="1">
                <a:solidFill>
                  <a:srgbClr val="434343"/>
                </a:solidFill>
                <a:latin typeface="Trebuchet MS"/>
                <a:cs typeface="Trebuchet MS"/>
              </a:rPr>
              <a:t>Event</a:t>
            </a:r>
            <a:r>
              <a:rPr dirty="0" sz="2400" spc="-110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434343"/>
                </a:solidFill>
                <a:latin typeface="Trebuchet MS"/>
                <a:cs typeface="Trebuchet MS"/>
              </a:rPr>
              <a:t>Binding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020175" cy="5143500"/>
            <a:chOff x="0" y="0"/>
            <a:chExt cx="9020175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18951" y="0"/>
              <a:ext cx="5274310" cy="5143500"/>
            </a:xfrm>
            <a:custGeom>
              <a:avLst/>
              <a:gdLst/>
              <a:ahLst/>
              <a:cxnLst/>
              <a:rect l="l" t="t" r="r" b="b"/>
              <a:pathLst>
                <a:path w="5274310" h="5143500">
                  <a:moveTo>
                    <a:pt x="5274048" y="5143499"/>
                  </a:moveTo>
                  <a:lnTo>
                    <a:pt x="0" y="5143499"/>
                  </a:lnTo>
                  <a:lnTo>
                    <a:pt x="9630" y="0"/>
                  </a:lnTo>
                  <a:lnTo>
                    <a:pt x="3895850" y="0"/>
                  </a:lnTo>
                  <a:lnTo>
                    <a:pt x="5274048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5264785" cy="5143500"/>
            </a:xfrm>
            <a:custGeom>
              <a:avLst/>
              <a:gdLst/>
              <a:ahLst/>
              <a:cxnLst/>
              <a:rect l="l" t="t" r="r" b="b"/>
              <a:pathLst>
                <a:path w="5264785" h="5143500">
                  <a:moveTo>
                    <a:pt x="5264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3886201" y="0"/>
                  </a:lnTo>
                  <a:lnTo>
                    <a:pt x="5264399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441225"/>
              <a:ext cx="8839199" cy="287500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38112" y="1426937"/>
              <a:ext cx="8867775" cy="2903855"/>
            </a:xfrm>
            <a:custGeom>
              <a:avLst/>
              <a:gdLst/>
              <a:ahLst/>
              <a:cxnLst/>
              <a:rect l="l" t="t" r="r" b="b"/>
              <a:pathLst>
                <a:path w="8867775" h="2903854">
                  <a:moveTo>
                    <a:pt x="0" y="0"/>
                  </a:moveTo>
                  <a:lnTo>
                    <a:pt x="8867774" y="0"/>
                  </a:lnTo>
                  <a:lnTo>
                    <a:pt x="8867774" y="2903580"/>
                  </a:lnTo>
                  <a:lnTo>
                    <a:pt x="0" y="290358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75200" y="653488"/>
            <a:ext cx="42348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5">
                <a:latin typeface="Trebuchet MS"/>
                <a:cs typeface="Trebuchet MS"/>
              </a:rPr>
              <a:t>Communication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0">
                <a:latin typeface="Trebuchet MS"/>
                <a:cs typeface="Trebuchet MS"/>
              </a:rPr>
              <a:t> l’intérieur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composant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34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Btn</a:t>
            </a:r>
            <a:r>
              <a:rPr dirty="0" spc="-100"/>
              <a:t> </a:t>
            </a:r>
            <a:r>
              <a:rPr dirty="0" spc="-65"/>
              <a:t>nav</a:t>
            </a:r>
            <a:r>
              <a:rPr dirty="0" spc="-95"/>
              <a:t> </a:t>
            </a:r>
            <a:r>
              <a:rPr dirty="0" spc="-85">
                <a:solidFill>
                  <a:srgbClr val="E1001A"/>
                </a:solidFill>
              </a:rPr>
              <a:t>méthode</a:t>
            </a:r>
            <a:r>
              <a:rPr dirty="0" spc="-10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toggle()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6948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-40">
                <a:latin typeface="Trebuchet MS"/>
                <a:cs typeface="Trebuchet MS"/>
              </a:rPr>
              <a:t> créer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bouton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ouvrir</a:t>
            </a:r>
            <a:r>
              <a:rPr dirty="0" sz="1400" spc="-45">
                <a:latin typeface="Trebuchet MS"/>
                <a:cs typeface="Trebuchet MS"/>
              </a:rPr>
              <a:t> 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fermer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menu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navigation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voir démo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3635807" y="1991705"/>
            <a:ext cx="168084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toggle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20" i="1">
                <a:solidFill>
                  <a:srgbClr val="8BE9FC"/>
                </a:solidFill>
                <a:latin typeface="Courier New"/>
                <a:cs typeface="Courier New"/>
              </a:rPr>
              <a:t>void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4293" y="1971893"/>
            <a:ext cx="65100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  <a:tab pos="516382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devoir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écrire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r>
              <a:rPr dirty="0" sz="1400">
                <a:latin typeface="Trebuchet MS"/>
                <a:cs typeface="Trebuchet MS"/>
              </a:rPr>
              <a:t>	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laquelle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729356" y="2205065"/>
            <a:ext cx="56070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 i="1">
                <a:solidFill>
                  <a:srgbClr val="8BE9FC"/>
                </a:solidFill>
                <a:latin typeface="Courier New"/>
                <a:cs typeface="Courier New"/>
              </a:rPr>
              <a:t>boolean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0225" y="2185253"/>
            <a:ext cx="395795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0985" algn="l"/>
              </a:tabLst>
            </a:pPr>
            <a:r>
              <a:rPr dirty="0" sz="1400" spc="60">
                <a:latin typeface="Trebuchet MS"/>
                <a:cs typeface="Trebuchet MS"/>
              </a:rPr>
              <a:t>passe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variable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type</a:t>
            </a:r>
            <a:r>
              <a:rPr dirty="0" sz="1400">
                <a:latin typeface="Trebuchet MS"/>
                <a:cs typeface="Trebuchet MS"/>
              </a:rPr>
              <a:t>	de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true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false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1493" y="2611972"/>
            <a:ext cx="18230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ui.component.ts</a:t>
            </a:r>
            <a:r>
              <a:rPr dirty="0" sz="1400" spc="-70" b="1">
                <a:latin typeface="Trebuchet MS"/>
                <a:cs typeface="Trebuchet MS"/>
              </a:rPr>
              <a:t> 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00125" y="3058504"/>
            <a:ext cx="23336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open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boolean</a:t>
            </a:r>
            <a:r>
              <a:rPr dirty="0" sz="1050" spc="-1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true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0125" y="3492844"/>
            <a:ext cx="19208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toggle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void</a:t>
            </a:r>
            <a:r>
              <a:rPr dirty="0" sz="1050" spc="-3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0125" y="3710015"/>
            <a:ext cx="216090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320040">
              <a:lnSpc>
                <a:spcPts val="1220"/>
              </a:lnSpc>
            </a:pPr>
            <a:r>
              <a:rPr dirty="0" sz="105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.open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!</a:t>
            </a:r>
            <a:r>
              <a:rPr dirty="0" sz="1050" spc="-10" i="1">
                <a:solidFill>
                  <a:srgbClr val="BD93F9"/>
                </a:solidFill>
                <a:latin typeface="Courier New"/>
                <a:cs typeface="Courier New"/>
              </a:rPr>
              <a:t>this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.open;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94293" y="4124542"/>
            <a:ext cx="62090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cette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lorsque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clique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792374" y="4357715"/>
            <a:ext cx="8007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(click)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622044" y="4337903"/>
            <a:ext cx="1303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bind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30225" y="4337903"/>
            <a:ext cx="42278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Trebuchet MS"/>
                <a:cs typeface="Trebuchet MS"/>
              </a:rPr>
              <a:t>bouton.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existe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solution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celle-</a:t>
            </a:r>
            <a:r>
              <a:rPr dirty="0" sz="1400" spc="-10">
                <a:latin typeface="Trebuchet MS"/>
                <a:cs typeface="Trebuchet MS"/>
              </a:rPr>
              <a:t>ci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event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55382"/>
            <a:ext cx="29800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Btn</a:t>
            </a:r>
            <a:r>
              <a:rPr dirty="0" spc="-110"/>
              <a:t> </a:t>
            </a:r>
            <a:r>
              <a:rPr dirty="0" spc="-65"/>
              <a:t>nav</a:t>
            </a:r>
            <a:r>
              <a:rPr dirty="0" spc="-105"/>
              <a:t> </a:t>
            </a:r>
            <a:r>
              <a:rPr dirty="0" spc="-110">
                <a:solidFill>
                  <a:srgbClr val="E1001A"/>
                </a:solidFill>
              </a:rPr>
              <a:t>event</a:t>
            </a:r>
            <a:r>
              <a:rPr dirty="0" spc="-10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binding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12575" y="507899"/>
            <a:ext cx="8225790" cy="4170679"/>
            <a:chOff x="612575" y="507899"/>
            <a:chExt cx="8225790" cy="4170679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3675" y="3988424"/>
              <a:ext cx="4684125" cy="68972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62090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veut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ensuite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cette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lorsque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clique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un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4792374" y="1564985"/>
            <a:ext cx="80073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(click)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22044" y="1545173"/>
            <a:ext cx="8915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va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0225" y="1545173"/>
            <a:ext cx="42278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Trebuchet MS"/>
                <a:cs typeface="Trebuchet MS"/>
              </a:rPr>
              <a:t>bouton.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Il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existe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solution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celle-</a:t>
            </a:r>
            <a:r>
              <a:rPr dirty="0" sz="1400" spc="-10">
                <a:latin typeface="Trebuchet MS"/>
                <a:cs typeface="Trebuchet MS"/>
              </a:rPr>
              <a:t>ci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event </a:t>
            </a:r>
            <a:r>
              <a:rPr dirty="0" sz="1400" spc="-20">
                <a:latin typeface="Trebuchet MS"/>
                <a:cs typeface="Trebuchet MS"/>
              </a:rPr>
              <a:t>bind(relier)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méthode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1493" y="2170013"/>
            <a:ext cx="22142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app.component.html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0125" y="2601305"/>
            <a:ext cx="217360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button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(click)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50FA7A"/>
                </a:solidFill>
                <a:latin typeface="Courier New"/>
                <a:cs typeface="Courier New"/>
              </a:rPr>
              <a:t>toggle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00125" y="2818475"/>
            <a:ext cx="8007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Open/close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00125" y="3035645"/>
            <a:ext cx="7334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button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4293" y="3233003"/>
            <a:ext cx="64071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rend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compte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qu’il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faut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solution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donner/retirer </a:t>
            </a:r>
            <a:r>
              <a:rPr dirty="0" sz="1400">
                <a:latin typeface="Trebuchet MS"/>
                <a:cs typeface="Trebuchet MS"/>
              </a:rPr>
              <a:t>dynamiquement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 </a:t>
            </a:r>
            <a:r>
              <a:rPr dirty="0" sz="1400" spc="70">
                <a:latin typeface="Trebuchet MS"/>
                <a:cs typeface="Trebuchet MS"/>
              </a:rPr>
              <a:t>class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120">
                <a:latin typeface="Trebuchet MS"/>
                <a:cs typeface="Trebuchet MS"/>
              </a:rPr>
              <a:t>css</a:t>
            </a:r>
            <a:r>
              <a:rPr dirty="0" sz="1400">
                <a:latin typeface="Trebuchet MS"/>
                <a:cs typeface="Trebuchet MS"/>
              </a:rPr>
              <a:t> à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>
                <a:latin typeface="Trebuchet MS"/>
                <a:cs typeface="Trebuchet MS"/>
              </a:rPr>
              <a:t> nav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 pouvoir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fermer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celui-</a:t>
            </a:r>
            <a:r>
              <a:rPr dirty="0" sz="1400" spc="-25">
                <a:latin typeface="Trebuchet MS"/>
                <a:cs typeface="Trebuchet MS"/>
              </a:rPr>
              <a:t>ci.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88482" y="3679535"/>
            <a:ext cx="96075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[ngClass]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30225" y="3659723"/>
            <a:ext cx="6248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0370" algn="l"/>
              </a:tabLst>
            </a:pPr>
            <a:r>
              <a:rPr dirty="0" sz="1400">
                <a:latin typeface="Trebuchet MS"/>
                <a:cs typeface="Trebuchet MS"/>
              </a:rPr>
              <a:t>solution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directive</a:t>
            </a:r>
            <a:r>
              <a:rPr dirty="0" sz="1400">
                <a:latin typeface="Trebuchet MS"/>
                <a:cs typeface="Trebuchet MS"/>
              </a:rPr>
              <a:t>	qui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justement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 </a:t>
            </a:r>
            <a:r>
              <a:rPr dirty="0" sz="1400" spc="-10">
                <a:latin typeface="Trebuchet MS"/>
                <a:cs typeface="Trebuchet MS"/>
              </a:rPr>
              <a:t>cela.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30225" y="3873083"/>
            <a:ext cx="3338829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4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4"/>
              </a:rPr>
              <a:t>https://angular.io/api/common/NgClass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469265" algn="l"/>
                <a:tab pos="469900" algn="l"/>
              </a:tabLst>
            </a:pPr>
            <a:r>
              <a:rPr dirty="0" sz="1400" b="1">
                <a:latin typeface="Trebuchet MS"/>
                <a:cs typeface="Trebuchet MS"/>
              </a:rPr>
              <a:t>app.component.html</a:t>
            </a:r>
            <a:r>
              <a:rPr dirty="0" sz="1400" spc="-7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00125" y="4731096"/>
            <a:ext cx="353377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main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50FA7A"/>
                </a:solidFill>
                <a:latin typeface="Courier New"/>
                <a:cs typeface="Courier New"/>
              </a:rPr>
              <a:t>[ngClass]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close-</a:t>
            </a:r>
            <a:r>
              <a:rPr dirty="0" sz="1050">
                <a:solidFill>
                  <a:srgbClr val="F1FA8C"/>
                </a:solidFill>
                <a:latin typeface="Courier New"/>
                <a:cs typeface="Courier New"/>
              </a:rPr>
              <a:t>aside</a:t>
            </a:r>
            <a:r>
              <a:rPr dirty="0" sz="105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5">
                <a:solidFill>
                  <a:srgbClr val="E9F184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: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!open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-25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325" y="2227586"/>
            <a:ext cx="3696970" cy="157861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300" b="1">
                <a:solidFill>
                  <a:srgbClr val="E1001A"/>
                </a:solidFill>
                <a:latin typeface="Trebuchet MS"/>
                <a:cs typeface="Trebuchet MS"/>
              </a:rPr>
              <a:t>0.4</a:t>
            </a:r>
            <a:endParaRPr sz="7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2400" b="1">
                <a:solidFill>
                  <a:srgbClr val="434343"/>
                </a:solidFill>
                <a:latin typeface="Trebuchet MS"/>
                <a:cs typeface="Trebuchet MS"/>
              </a:rPr>
              <a:t>Supports</a:t>
            </a:r>
            <a:r>
              <a:rPr dirty="0" sz="2400" spc="-140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75" b="1">
                <a:solidFill>
                  <a:srgbClr val="434343"/>
                </a:solidFill>
                <a:latin typeface="Trebuchet MS"/>
                <a:cs typeface="Trebuchet MS"/>
              </a:rPr>
              <a:t>de</a:t>
            </a:r>
            <a:r>
              <a:rPr dirty="0" sz="2400" spc="-130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434343"/>
                </a:solidFill>
                <a:latin typeface="Trebuchet MS"/>
                <a:cs typeface="Trebuchet MS"/>
              </a:rPr>
              <a:t>cours</a:t>
            </a:r>
            <a:r>
              <a:rPr dirty="0" sz="2400" spc="-135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125" b="1">
                <a:solidFill>
                  <a:srgbClr val="434343"/>
                </a:solidFill>
                <a:latin typeface="Trebuchet MS"/>
                <a:cs typeface="Trebuchet MS"/>
              </a:rPr>
              <a:t>et</a:t>
            </a:r>
            <a:r>
              <a:rPr dirty="0" sz="2400" spc="-130" b="1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434343"/>
                </a:solidFill>
                <a:latin typeface="Trebuchet MS"/>
                <a:cs typeface="Trebuchet MS"/>
              </a:rPr>
              <a:t>livres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45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901690" cy="2799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directive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class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décorateur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@Directive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32385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directives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d’attribut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permettent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 manipuler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attributs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d’ </a:t>
            </a:r>
            <a:r>
              <a:rPr dirty="0" sz="1400">
                <a:latin typeface="Trebuchet MS"/>
                <a:cs typeface="Trebuchet MS"/>
              </a:rPr>
              <a:t>éléments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html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23495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La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directive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NgClass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permet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d’ajouter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supprimer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class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sur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élément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DOM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mettez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d'event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ng-content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car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n'apparaît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 </a:t>
            </a:r>
            <a:r>
              <a:rPr dirty="0" sz="1400" spc="65">
                <a:latin typeface="Trebuchet MS"/>
                <a:cs typeface="Trebuchet MS"/>
              </a:rPr>
              <a:t>DOM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donc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pensez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mettre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votre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event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élément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qui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reste </a:t>
            </a:r>
            <a:r>
              <a:rPr dirty="0" sz="1400">
                <a:latin typeface="Trebuchet MS"/>
                <a:cs typeface="Trebuchet MS"/>
              </a:rPr>
              <a:t>présent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DOM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syntaxe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l’eventBinding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(event)=”fx()”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37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Commit</a:t>
            </a:r>
            <a:r>
              <a:rPr dirty="0" spc="-125"/>
              <a:t> </a:t>
            </a:r>
            <a:r>
              <a:rPr dirty="0"/>
              <a:t>8</a:t>
            </a:r>
            <a:r>
              <a:rPr dirty="0" spc="-125"/>
              <a:t> </a:t>
            </a:r>
            <a:r>
              <a:rPr dirty="0" spc="-220"/>
              <a:t>:</a:t>
            </a:r>
            <a:r>
              <a:rPr dirty="0" spc="-114"/>
              <a:t> </a:t>
            </a:r>
            <a:r>
              <a:rPr dirty="0" spc="-20">
                <a:solidFill>
                  <a:srgbClr val="E1001A"/>
                </a:solidFill>
              </a:rPr>
              <a:t>ngclass/event</a:t>
            </a:r>
            <a:r>
              <a:rPr dirty="0" spc="-12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binding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222013"/>
            <a:ext cx="603758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8</a:t>
            </a:r>
            <a:endParaRPr sz="1400">
              <a:latin typeface="Trebuchet MS"/>
              <a:cs typeface="Trebuchet MS"/>
            </a:endParaRPr>
          </a:p>
          <a:p>
            <a:pPr marL="348615" marR="5080">
              <a:lnSpc>
                <a:spcPct val="100000"/>
              </a:lnSpc>
            </a:pPr>
            <a:r>
              <a:rPr dirty="0" sz="1400">
                <a:latin typeface="Trebuchet MS"/>
                <a:cs typeface="Trebuchet MS"/>
              </a:rPr>
              <a:t>concernant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correction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tp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ui2,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directive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d’attribut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ngClass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ainsi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l’event </a:t>
            </a:r>
            <a:r>
              <a:rPr dirty="0" sz="1400" spc="45">
                <a:latin typeface="Trebuchet MS"/>
                <a:cs typeface="Trebuchet MS"/>
              </a:rPr>
              <a:t>binding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(event)=”fx()”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348615" marR="77914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Trebuchet MS"/>
                <a:cs typeface="Trebuchet MS"/>
              </a:rPr>
              <a:t>Différence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entre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class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binding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ngClass </a:t>
            </a:r>
            <a:r>
              <a:rPr dirty="0" sz="1400">
                <a:latin typeface="Trebuchet MS"/>
                <a:cs typeface="Trebuchet MS"/>
              </a:rPr>
              <a:t>https://jscurious.com/ngclass-vs-class-binding-in-</a:t>
            </a:r>
            <a:r>
              <a:rPr dirty="0" sz="1400" spc="-10">
                <a:latin typeface="Trebuchet MS"/>
                <a:cs typeface="Trebuchet MS"/>
              </a:rPr>
              <a:t>angular/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325" y="2094237"/>
            <a:ext cx="4035425" cy="194056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90">
                <a:solidFill>
                  <a:srgbClr val="E1001A"/>
                </a:solidFill>
              </a:rPr>
              <a:t>7</a:t>
            </a:r>
            <a:endParaRPr sz="7200"/>
          </a:p>
          <a:p>
            <a:pPr marL="12700" marR="5080">
              <a:lnSpc>
                <a:spcPts val="2850"/>
              </a:lnSpc>
              <a:spcBef>
                <a:spcPts val="295"/>
              </a:spcBef>
            </a:pPr>
            <a:r>
              <a:rPr dirty="0" spc="-20"/>
              <a:t>IconsModule,</a:t>
            </a:r>
            <a:r>
              <a:rPr dirty="0" spc="-60"/>
              <a:t> </a:t>
            </a:r>
            <a:r>
              <a:rPr dirty="0" spc="-10"/>
              <a:t>icons </a:t>
            </a:r>
            <a:r>
              <a:rPr dirty="0" spc="-35"/>
              <a:t>components</a:t>
            </a:r>
            <a:r>
              <a:rPr dirty="0" spc="-114"/>
              <a:t> </a:t>
            </a:r>
            <a:r>
              <a:rPr dirty="0" spc="-145"/>
              <a:t>&amp;</a:t>
            </a:r>
            <a:r>
              <a:rPr dirty="0" spc="-114"/>
              <a:t> </a:t>
            </a:r>
            <a:r>
              <a:rPr dirty="0" spc="-30"/>
              <a:t>FontAwesome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1920">
              <a:lnSpc>
                <a:spcPts val="1550"/>
              </a:lnSpc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60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Avantages</a:t>
            </a:r>
            <a:r>
              <a:rPr dirty="0" spc="-105"/>
              <a:t> </a:t>
            </a:r>
            <a:r>
              <a:rPr dirty="0" spc="-155">
                <a:solidFill>
                  <a:srgbClr val="E1001A"/>
                </a:solidFill>
              </a:rPr>
              <a:t>d’un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60">
                <a:solidFill>
                  <a:srgbClr val="E1001A"/>
                </a:solidFill>
              </a:rPr>
              <a:t>module</a:t>
            </a:r>
            <a:r>
              <a:rPr dirty="0" spc="-11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icons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08171" y="4827334"/>
            <a:ext cx="22479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65">
                <a:solidFill>
                  <a:srgbClr val="999999"/>
                </a:solidFill>
                <a:latin typeface="Trebuchet MS"/>
                <a:cs typeface="Trebuchet MS"/>
              </a:rPr>
              <a:t>83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3025" y="1331813"/>
            <a:ext cx="611187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avantages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icons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sont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nombreux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réunis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au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endroit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(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+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maintenance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 spc="-20">
                <a:latin typeface="Trebuchet MS"/>
                <a:cs typeface="Trebuchet MS"/>
              </a:rPr>
              <a:t>préﬁxer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nom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(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+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lisibilité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5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limiter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FontAwesome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( </a:t>
            </a:r>
            <a:r>
              <a:rPr dirty="0" sz="1400">
                <a:latin typeface="Trebuchet MS"/>
                <a:cs typeface="Trebuchet MS"/>
              </a:rPr>
              <a:t>+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pratique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46926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limite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duplication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(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+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lisibilité)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469265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seulement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 à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modiﬁer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IconsModule,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ts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html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pour </a:t>
            </a:r>
            <a:r>
              <a:rPr dirty="0" sz="1400">
                <a:latin typeface="Trebuchet MS"/>
                <a:cs typeface="Trebuchet MS"/>
              </a:rPr>
              <a:t>changer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police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cours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projet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(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+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Agilité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469265" marR="139700" indent="-335915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1400">
                <a:latin typeface="Trebuchet MS"/>
                <a:cs typeface="Trebuchet MS"/>
              </a:rPr>
              <a:t>modiﬁer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icons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impacte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toutes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instances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nos </a:t>
            </a:r>
            <a:r>
              <a:rPr dirty="0" sz="1400">
                <a:latin typeface="Trebuchet MS"/>
                <a:cs typeface="Trebuchet MS"/>
              </a:rPr>
              <a:t>components </a:t>
            </a:r>
            <a:r>
              <a:rPr dirty="0" sz="1400" spc="55">
                <a:latin typeface="Trebuchet MS"/>
                <a:cs typeface="Trebuchet MS"/>
              </a:rPr>
              <a:t>icons</a:t>
            </a:r>
            <a:r>
              <a:rPr dirty="0" sz="140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risque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d’en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oublier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(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-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regression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4293" y="4745573"/>
            <a:ext cx="650938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réutiliser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icons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autre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app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MS PGothic"/>
                <a:cs typeface="MS PGothic"/>
              </a:rPr>
              <a:t>⇒</a:t>
            </a:r>
            <a:r>
              <a:rPr dirty="0" sz="1400" spc="-15">
                <a:latin typeface="MS PGothic"/>
                <a:cs typeface="MS PGothic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c/c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Icons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(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+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Réutilisabilité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)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86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Générer</a:t>
            </a:r>
            <a:r>
              <a:rPr dirty="0" spc="-70"/>
              <a:t> </a:t>
            </a:r>
            <a:r>
              <a:rPr dirty="0"/>
              <a:t>nos</a:t>
            </a:r>
            <a:r>
              <a:rPr dirty="0" spc="-55"/>
              <a:t> </a:t>
            </a:r>
            <a:r>
              <a:rPr dirty="0" spc="-35">
                <a:solidFill>
                  <a:srgbClr val="E1001A"/>
                </a:solidFill>
              </a:rPr>
              <a:t>components</a:t>
            </a:r>
            <a:r>
              <a:rPr dirty="0" spc="-7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icons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13453" y="4827334"/>
            <a:ext cx="21907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45">
                <a:solidFill>
                  <a:srgbClr val="999999"/>
                </a:solidFill>
                <a:latin typeface="Trebuchet MS"/>
                <a:cs typeface="Trebuchet MS"/>
              </a:rPr>
              <a:t>84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31813"/>
            <a:ext cx="4470400" cy="1945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Crée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IconsModule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  <a:tab pos="317754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10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icon-</a:t>
            </a:r>
            <a:r>
              <a:rPr dirty="0" sz="1400" spc="-25" b="1">
                <a:latin typeface="Trebuchet MS"/>
                <a:cs typeface="Trebuchet MS"/>
              </a:rPr>
              <a:t>nav</a:t>
            </a:r>
            <a:r>
              <a:rPr dirty="0" sz="1400" b="1">
                <a:latin typeface="Trebuchet MS"/>
                <a:cs typeface="Trebuchet MS"/>
              </a:rPr>
              <a:t>	</a:t>
            </a:r>
            <a:r>
              <a:rPr dirty="0" sz="1400" spc="-25" b="1">
                <a:latin typeface="Trebuchet MS"/>
                <a:cs typeface="Trebuchet MS"/>
              </a:rPr>
              <a:t>--</a:t>
            </a:r>
            <a:r>
              <a:rPr dirty="0" sz="1400" spc="-10" b="1">
                <a:latin typeface="Trebuchet MS"/>
                <a:cs typeface="Trebuchet MS"/>
              </a:rPr>
              <a:t>export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-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icon-close</a:t>
            </a:r>
            <a:r>
              <a:rPr dirty="0" sz="1400" spc="409" b="1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--</a:t>
            </a:r>
            <a:r>
              <a:rPr dirty="0" sz="1400" spc="-10" b="1">
                <a:latin typeface="Trebuchet MS"/>
                <a:cs typeface="Trebuchet MS"/>
              </a:rPr>
              <a:t>export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45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  <a:tab pos="3202305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icon-</a:t>
            </a:r>
            <a:r>
              <a:rPr dirty="0" sz="1400" spc="-20" b="1">
                <a:latin typeface="Trebuchet MS"/>
                <a:cs typeface="Trebuchet MS"/>
              </a:rPr>
              <a:t>edit</a:t>
            </a:r>
            <a:r>
              <a:rPr dirty="0" sz="1400" b="1">
                <a:latin typeface="Trebuchet MS"/>
                <a:cs typeface="Trebuchet MS"/>
              </a:rPr>
              <a:t>	</a:t>
            </a:r>
            <a:r>
              <a:rPr dirty="0" sz="1400" spc="-25" b="1">
                <a:latin typeface="Trebuchet MS"/>
                <a:cs typeface="Trebuchet MS"/>
              </a:rPr>
              <a:t>--</a:t>
            </a:r>
            <a:r>
              <a:rPr dirty="0" sz="1400" spc="-10" b="1">
                <a:latin typeface="Trebuchet MS"/>
                <a:cs typeface="Trebuchet MS"/>
              </a:rPr>
              <a:t>export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spc="105" b="1">
                <a:latin typeface="Trebuchet MS"/>
                <a:cs typeface="Trebuchet MS"/>
              </a:rPr>
              <a:t>g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component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icon-delete</a:t>
            </a:r>
            <a:r>
              <a:rPr dirty="0" sz="1400" spc="-30" b="1">
                <a:latin typeface="Trebuchet MS"/>
                <a:cs typeface="Trebuchet MS"/>
              </a:rPr>
              <a:t> </a:t>
            </a:r>
            <a:r>
              <a:rPr dirty="0" sz="1400" spc="-25" b="1">
                <a:latin typeface="Trebuchet MS"/>
                <a:cs typeface="Trebuchet MS"/>
              </a:rPr>
              <a:t>--</a:t>
            </a:r>
            <a:r>
              <a:rPr dirty="0" sz="1400" spc="-10" b="1">
                <a:latin typeface="Trebuchet MS"/>
                <a:cs typeface="Trebuchet MS"/>
              </a:rPr>
              <a:t>export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41732"/>
            <a:ext cx="39027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Font</a:t>
            </a:r>
            <a:r>
              <a:rPr dirty="0" spc="-120"/>
              <a:t> </a:t>
            </a:r>
            <a:r>
              <a:rPr dirty="0" spc="-10"/>
              <a:t>Awesome</a:t>
            </a:r>
            <a:r>
              <a:rPr dirty="0" spc="-100"/>
              <a:t> </a:t>
            </a:r>
            <a:r>
              <a:rPr dirty="0" spc="-80">
                <a:solidFill>
                  <a:srgbClr val="E1001A"/>
                </a:solidFill>
              </a:rPr>
              <a:t>pour</a:t>
            </a:r>
            <a:r>
              <a:rPr dirty="0" spc="-114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Angular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12462" y="4827334"/>
            <a:ext cx="22034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50">
                <a:solidFill>
                  <a:srgbClr val="999999"/>
                </a:solidFill>
                <a:latin typeface="Trebuchet MS"/>
                <a:cs typeface="Trebuchet MS"/>
              </a:rPr>
              <a:t>85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180213"/>
            <a:ext cx="6333490" cy="3439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Font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Awesome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propose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librairie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Angular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schematics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l’installation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https://github.com/FortAwesome/angular-fontawesome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75" b="1">
                <a:latin typeface="Trebuchet MS"/>
                <a:cs typeface="Trebuchet MS"/>
              </a:rPr>
              <a:t>ng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spc="55" b="1">
                <a:latin typeface="Trebuchet MS"/>
                <a:cs typeface="Trebuchet MS"/>
              </a:rPr>
              <a:t>add</a:t>
            </a:r>
            <a:r>
              <a:rPr dirty="0" sz="1400" spc="-4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@fortawesome/angular-</a:t>
            </a:r>
            <a:r>
              <a:rPr dirty="0" sz="1400" spc="-10" b="1">
                <a:latin typeface="Trebuchet MS"/>
                <a:cs typeface="Trebuchet MS"/>
              </a:rPr>
              <a:t>fontawesome@0.11.0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selectionne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free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solid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icons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free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regular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45">
                <a:latin typeface="Trebuchet MS"/>
                <a:cs typeface="Trebuchet MS"/>
              </a:rPr>
              <a:t>icons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Font typeface="Arial"/>
              <a:buChar char="○"/>
            </a:pPr>
            <a:endParaRPr sz="16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25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icons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allons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spcBef>
                <a:spcPts val="5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Icon-nav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faBars</a:t>
            </a:r>
            <a:r>
              <a:rPr dirty="0" sz="1400" spc="395">
                <a:latin typeface="Trebuchet MS"/>
                <a:cs typeface="Trebuchet MS"/>
              </a:rPr>
              <a:t> </a:t>
            </a:r>
            <a:r>
              <a:rPr dirty="0" sz="1400" spc="-350">
                <a:latin typeface="Trebuchet MS"/>
                <a:cs typeface="Trebuchet MS"/>
              </a:rPr>
              <a:t>|</a:t>
            </a:r>
            <a:r>
              <a:rPr dirty="0" sz="1400" spc="40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Icon-close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faTimes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>
                <a:latin typeface="Trebuchet MS"/>
                <a:cs typeface="Trebuchet MS"/>
              </a:rPr>
              <a:t>Icon-edit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faEdit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○"/>
            </a:pPr>
            <a:endParaRPr sz="1400">
              <a:latin typeface="Trebuchet MS"/>
              <a:cs typeface="Trebuchet MS"/>
            </a:endParaRPr>
          </a:p>
          <a:p>
            <a:pPr lvl="1" marL="805180" indent="-336550">
              <a:lnSpc>
                <a:spcPct val="100000"/>
              </a:lnSpc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dirty="0" sz="1400" spc="-10">
                <a:latin typeface="Trebuchet MS"/>
                <a:cs typeface="Trebuchet MS"/>
              </a:rPr>
              <a:t>Icon-delete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faTrash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025" y="4807334"/>
            <a:ext cx="55060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5" i="1">
                <a:latin typeface="Trebuchet MS"/>
                <a:cs typeface="Trebuchet MS"/>
              </a:rPr>
              <a:t>Librairie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20" i="1">
                <a:latin typeface="Trebuchet MS"/>
                <a:cs typeface="Trebuchet MS"/>
              </a:rPr>
              <a:t>des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35" i="1">
                <a:latin typeface="Trebuchet MS"/>
                <a:cs typeface="Trebuchet MS"/>
              </a:rPr>
              <a:t>icônes</a:t>
            </a:r>
            <a:r>
              <a:rPr dirty="0" sz="1400" spc="-90" i="1">
                <a:latin typeface="Trebuchet MS"/>
                <a:cs typeface="Trebuchet MS"/>
              </a:rPr>
              <a:t> </a:t>
            </a:r>
            <a:r>
              <a:rPr dirty="0" sz="1400" spc="-235" i="1">
                <a:latin typeface="Trebuchet MS"/>
                <a:cs typeface="Trebuchet MS"/>
              </a:rPr>
              <a:t>:</a:t>
            </a:r>
            <a:r>
              <a:rPr dirty="0" sz="1400" spc="-100" i="1">
                <a:latin typeface="Trebuchet MS"/>
                <a:cs typeface="Trebuchet MS"/>
              </a:rPr>
              <a:t> </a:t>
            </a:r>
            <a:r>
              <a:rPr dirty="0" u="heavy" sz="1400" spc="-75" i="1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https://fontawesome.com/v5.15/icons?d=gallery&amp;p=2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5975" y="2045625"/>
            <a:ext cx="3469499" cy="211705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4025" y="2008103"/>
            <a:ext cx="2521585" cy="1390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20" b="1">
                <a:solidFill>
                  <a:srgbClr val="B7B7B7"/>
                </a:solidFill>
                <a:latin typeface="Calibri"/>
                <a:cs typeface="Calibri"/>
              </a:rPr>
              <a:t>Erreur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1600"/>
              </a:lnSpc>
            </a:pP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Pensez</a:t>
            </a:r>
            <a:r>
              <a:rPr dirty="0" sz="1600" spc="-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à</a:t>
            </a:r>
            <a:r>
              <a:rPr dirty="0" sz="1600" spc="-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redémarrer</a:t>
            </a:r>
            <a:r>
              <a:rPr dirty="0" sz="1600" spc="-3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999999"/>
                </a:solidFill>
                <a:latin typeface="Trebuchet MS"/>
                <a:cs typeface="Trebuchet MS"/>
              </a:rPr>
              <a:t>l’appli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car</a:t>
            </a:r>
            <a:r>
              <a:rPr dirty="0" sz="1600" spc="-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package.json</a:t>
            </a:r>
            <a:r>
              <a:rPr dirty="0" sz="1600" spc="-4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999999"/>
                </a:solidFill>
                <a:latin typeface="Trebuchet MS"/>
                <a:cs typeface="Trebuchet MS"/>
              </a:rPr>
              <a:t>a</a:t>
            </a:r>
            <a:r>
              <a:rPr dirty="0" sz="1600" spc="-45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999999"/>
                </a:solidFill>
                <a:latin typeface="Trebuchet MS"/>
                <a:cs typeface="Trebuchet MS"/>
              </a:rPr>
              <a:t>été </a:t>
            </a:r>
            <a:r>
              <a:rPr dirty="0" sz="1600" spc="-10">
                <a:solidFill>
                  <a:srgbClr val="999999"/>
                </a:solidFill>
                <a:latin typeface="Trebuchet MS"/>
                <a:cs typeface="Trebuchet MS"/>
              </a:rPr>
              <a:t>modiﬁé.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1550"/>
              </a:lnSpc>
            </a:pPr>
            <a:fld id="{81D60167-4931-47E6-BA6A-407CBD079E47}" type="slidenum">
              <a:rPr dirty="0" spc="90"/>
              <a:t>88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41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Package.json</a:t>
            </a:r>
            <a:r>
              <a:rPr dirty="0" spc="-120"/>
              <a:t> </a:t>
            </a:r>
            <a:r>
              <a:rPr dirty="0" spc="-145"/>
              <a:t>&amp;</a:t>
            </a:r>
            <a:r>
              <a:rPr dirty="0" spc="-114"/>
              <a:t> </a:t>
            </a:r>
            <a:r>
              <a:rPr dirty="0" spc="-20"/>
              <a:t>appModule</a:t>
            </a:r>
            <a:r>
              <a:rPr dirty="0" spc="-90"/>
              <a:t> </a:t>
            </a:r>
            <a:r>
              <a:rPr dirty="0" spc="-10">
                <a:solidFill>
                  <a:srgbClr val="E1001A"/>
                </a:solidFill>
              </a:rPr>
              <a:t>modiﬁés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42925" y="507899"/>
            <a:ext cx="828040" cy="3951604"/>
            <a:chOff x="542925" y="507899"/>
            <a:chExt cx="828040" cy="395160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925" y="4299395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5" h="160020">
                  <a:moveTo>
                    <a:pt x="80023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1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15709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package.json</a:t>
            </a:r>
            <a:r>
              <a:rPr dirty="0" sz="1400" spc="10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1550"/>
              </a:lnSpc>
            </a:pPr>
            <a:fld id="{81D60167-4931-47E6-BA6A-407CBD079E47}" type="slidenum">
              <a:rPr dirty="0" spc="90"/>
              <a:t>88</a:t>
            </a:fld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542925" y="1778345"/>
          <a:ext cx="4270375" cy="81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0650"/>
                <a:gridCol w="169545"/>
                <a:gridCol w="169545"/>
              </a:tblGrid>
              <a:tr h="187960">
                <a:tc>
                  <a:txBody>
                    <a:bodyPr/>
                    <a:lstStyle/>
                    <a:p>
                      <a:pPr marL="320040">
                        <a:lnSpc>
                          <a:spcPts val="1220"/>
                        </a:lnSpc>
                      </a:pPr>
                      <a:r>
                        <a:rPr dirty="0" sz="1050" spc="-1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@fortawesome/angular-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fontawesome</a:t>
                      </a:r>
                      <a:r>
                        <a:rPr dirty="0" sz="105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5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F1FA8C"/>
                          </a:solidFill>
                          <a:latin typeface="Courier New"/>
                          <a:cs typeface="Courier New"/>
                        </a:rPr>
                        <a:t>^0.9.0</a:t>
                      </a:r>
                      <a:r>
                        <a:rPr dirty="0" sz="1050" spc="-10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7170">
                <a:tc gridSpan="2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spc="-1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@fortawesome/fontawesome-svg-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core</a:t>
                      </a:r>
                      <a:r>
                        <a:rPr dirty="0" sz="105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13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F1FA8C"/>
                          </a:solidFill>
                          <a:latin typeface="Courier New"/>
                          <a:cs typeface="Courier New"/>
                        </a:rPr>
                        <a:t>^1.2.35</a:t>
                      </a:r>
                      <a:r>
                        <a:rPr dirty="0" sz="1050" spc="-10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217170">
                <a:tc gridSpan="3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spc="-1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@fortawesome/free-regular-svg-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icons</a:t>
                      </a:r>
                      <a:r>
                        <a:rPr dirty="0" sz="105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13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F1FA8C"/>
                          </a:solidFill>
                          <a:latin typeface="Courier New"/>
                          <a:cs typeface="Courier New"/>
                        </a:rPr>
                        <a:t>^5.15.3</a:t>
                      </a:r>
                      <a:r>
                        <a:rPr dirty="0" sz="1050" spc="-10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7960">
                <a:tc gridSpan="2">
                  <a:txBody>
                    <a:bodyPr/>
                    <a:lstStyle/>
                    <a:p>
                      <a:pPr marL="320040"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 spc="-1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@fortawesome/free-solid-svg-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icons</a:t>
                      </a:r>
                      <a:r>
                        <a:rPr dirty="0" sz="1050">
                          <a:solidFill>
                            <a:srgbClr val="8BE9FD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12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F1FA8C"/>
                          </a:solidFill>
                          <a:latin typeface="Courier New"/>
                          <a:cs typeface="Courier New"/>
                        </a:rPr>
                        <a:t>^5.15.3</a:t>
                      </a:r>
                      <a:r>
                        <a:rPr dirty="0" sz="1050" spc="-10">
                          <a:solidFill>
                            <a:srgbClr val="E9F184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1001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94293" y="2767013"/>
            <a:ext cx="14008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appModule</a:t>
            </a:r>
            <a:r>
              <a:rPr dirty="0" sz="1400" spc="280" b="1">
                <a:latin typeface="Trebuchet MS"/>
                <a:cs typeface="Trebuchet MS"/>
              </a:rPr>
              <a:t> </a:t>
            </a:r>
            <a:r>
              <a:rPr dirty="0" sz="1400" spc="-50" b="1"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542925" y="3213545"/>
          <a:ext cx="1709420" cy="1028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19"/>
                <a:gridCol w="249555"/>
                <a:gridCol w="249555"/>
                <a:gridCol w="249555"/>
              </a:tblGrid>
              <a:tr h="188595">
                <a:tc>
                  <a:txBody>
                    <a:bodyPr/>
                    <a:lstStyle/>
                    <a:p>
                      <a:pPr marL="160020">
                        <a:lnSpc>
                          <a:spcPts val="1220"/>
                        </a:lnSpc>
                      </a:pP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imports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3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7170">
                <a:tc gridSpan="3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BrowserModule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</a:tr>
              <a:tr h="217170">
                <a:tc gridSpan="4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AppRoutingModule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6535">
                <a:tc gridSpan="2"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CoreModule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8595">
                <a:tc gridSpan="4">
                  <a:txBody>
                    <a:bodyPr/>
                    <a:lstStyle/>
                    <a:p>
                      <a:pPr marL="320040" marR="3175"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FontAwesomeModule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530225" y="4281361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77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Imports</a:t>
            </a:r>
            <a:r>
              <a:rPr dirty="0" spc="-114"/>
              <a:t> </a:t>
            </a:r>
            <a:r>
              <a:rPr dirty="0" spc="-75"/>
              <a:t>de</a:t>
            </a:r>
            <a:r>
              <a:rPr dirty="0" spc="-100"/>
              <a:t> </a:t>
            </a:r>
            <a:r>
              <a:rPr dirty="0" spc="-20">
                <a:solidFill>
                  <a:srgbClr val="E1001A"/>
                </a:solidFill>
              </a:rPr>
              <a:t>FontAwesomeModule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50152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App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Module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-145" b="1">
                <a:latin typeface="Trebuchet MS"/>
                <a:cs typeface="Trebuchet MS"/>
              </a:rPr>
              <a:t>: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on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-45" b="1">
                <a:latin typeface="Trebuchet MS"/>
                <a:cs typeface="Trebuchet MS"/>
              </a:rPr>
              <a:t>retire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l’import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de</a:t>
            </a:r>
            <a:r>
              <a:rPr dirty="0" sz="1400" spc="-35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FontAwesomeModule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1550"/>
              </a:lnSpc>
            </a:pPr>
            <a:fld id="{81D60167-4931-47E6-BA6A-407CBD079E47}" type="slidenum">
              <a:rPr dirty="0" spc="90"/>
              <a:t>88</a:t>
            </a:fld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542925" y="1778345"/>
          <a:ext cx="6251575" cy="1027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110"/>
                <a:gridCol w="1120140"/>
                <a:gridCol w="409575"/>
                <a:gridCol w="2240279"/>
                <a:gridCol w="1360170"/>
                <a:gridCol w="240029"/>
              </a:tblGrid>
              <a:tr h="187960"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@</a:t>
                      </a: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NgModule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({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7170">
                <a:tc gridSpan="3"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declarations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6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AppComponent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7170">
                <a:tc gridSpan="4"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imports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6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BrowserModule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AppRoutingModule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dirty="0" sz="1050" spc="-5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CoreModule</a:t>
                      </a: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dirty="0" sz="1050" spc="-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 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FontAwesomeModule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 spc="-3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</a:tr>
              <a:tr h="216535">
                <a:tc gridSpan="3">
                  <a:txBody>
                    <a:bodyPr/>
                    <a:lstStyle/>
                    <a:p>
                      <a:pPr marL="160020" marR="31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bootstrap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050" spc="-45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dirty="0" sz="1050" spc="-1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AppComponent</a:t>
                      </a:r>
                      <a:r>
                        <a:rPr dirty="0" sz="1050" spc="-10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],})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8595">
                <a:tc gridSpan="2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Bef>
                          <a:spcPts val="180"/>
                        </a:spcBef>
                      </a:pP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export</a:t>
                      </a:r>
                      <a:r>
                        <a:rPr dirty="0" sz="1050" spc="-3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dirty="0" sz="1050" spc="-30">
                          <a:solidFill>
                            <a:srgbClr val="FF78C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AppModule</a:t>
                      </a:r>
                      <a:r>
                        <a:rPr dirty="0" sz="1050" spc="-25">
                          <a:solidFill>
                            <a:srgbClr val="8BE9F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50" spc="-25">
                          <a:solidFill>
                            <a:srgbClr val="F7F7F1"/>
                          </a:solidFill>
                          <a:latin typeface="Courier New"/>
                          <a:cs typeface="Courier New"/>
                        </a:rPr>
                        <a:t>{}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B="0" marT="2286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82A3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1001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94293" y="3061553"/>
            <a:ext cx="51796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b="1">
                <a:latin typeface="Trebuchet MS"/>
                <a:cs typeface="Trebuchet MS"/>
              </a:rPr>
              <a:t>IconsModule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spc="-145" b="1">
                <a:latin typeface="Trebuchet MS"/>
                <a:cs typeface="Trebuchet MS"/>
              </a:rPr>
              <a:t>: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on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ajoute</a:t>
            </a:r>
            <a:r>
              <a:rPr dirty="0" sz="1400" spc="-1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l’import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de</a:t>
            </a:r>
            <a:r>
              <a:rPr dirty="0" sz="1400" spc="-15" b="1">
                <a:latin typeface="Trebuchet MS"/>
                <a:cs typeface="Trebuchet MS"/>
              </a:rPr>
              <a:t> </a:t>
            </a:r>
            <a:r>
              <a:rPr dirty="0" sz="1400" spc="-10" b="1">
                <a:latin typeface="Trebuchet MS"/>
                <a:cs typeface="Trebuchet MS"/>
              </a:rPr>
              <a:t>FontAwesomeModule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3508085"/>
            <a:ext cx="553466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FontAwesomeModule</a:t>
            </a:r>
            <a:r>
              <a:rPr dirty="0" sz="1050" spc="-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@fortawesome/angular-fontawesome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3725254"/>
            <a:ext cx="88074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@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NgModule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925" y="3942424"/>
            <a:ext cx="592201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declarations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8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IconNavComponent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7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IconCloseComponent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7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IconEditComponent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2925" y="4159594"/>
            <a:ext cx="20808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imports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CommonModule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23523" y="4159594"/>
            <a:ext cx="1360805" cy="160020"/>
          </a:xfrm>
          <a:prstGeom prst="rect">
            <a:avLst/>
          </a:prstGeom>
          <a:solidFill>
            <a:srgbClr val="6AA84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FontAwesomeModule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983914" y="4159594"/>
            <a:ext cx="1606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],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2925" y="4376764"/>
            <a:ext cx="568198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exports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7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IconNavComponent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6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IconCloseComponent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r>
              <a:rPr dirty="0" sz="1050" spc="-6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IconEditComponent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],})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42925" y="4593934"/>
            <a:ext cx="216090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export</a:t>
            </a:r>
            <a:r>
              <a:rPr dirty="0" sz="1050" spc="-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class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IconsModule</a:t>
            </a:r>
            <a:r>
              <a:rPr dirty="0" sz="1050" spc="-30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{}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62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Typescript</a:t>
            </a:r>
            <a:r>
              <a:rPr dirty="0" spc="-85"/>
              <a:t> </a:t>
            </a:r>
            <a:r>
              <a:rPr dirty="0" spc="-75"/>
              <a:t>de</a:t>
            </a:r>
            <a:r>
              <a:rPr dirty="0" spc="-80"/>
              <a:t> </a:t>
            </a:r>
            <a:r>
              <a:rPr dirty="0"/>
              <a:t>nos</a:t>
            </a:r>
            <a:r>
              <a:rPr dirty="0" spc="-60"/>
              <a:t> </a:t>
            </a:r>
            <a:r>
              <a:rPr dirty="0">
                <a:solidFill>
                  <a:srgbClr val="E1001A"/>
                </a:solidFill>
              </a:rPr>
              <a:t>icons</a:t>
            </a:r>
            <a:r>
              <a:rPr dirty="0" spc="-8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components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09904" y="4827334"/>
            <a:ext cx="22288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55">
                <a:solidFill>
                  <a:srgbClr val="999999"/>
                </a:solidFill>
                <a:latin typeface="Trebuchet MS"/>
                <a:cs typeface="Trebuchet MS"/>
              </a:rPr>
              <a:t>89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293" y="1331800"/>
            <a:ext cx="64643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fontAwesome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écrit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doit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initialiser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une </a:t>
            </a:r>
            <a:r>
              <a:rPr dirty="0" sz="1400">
                <a:latin typeface="Trebuchet MS"/>
                <a:cs typeface="Trebuchet MS"/>
              </a:rPr>
              <a:t>variable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l’affecter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icône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puis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l’import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depuis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leur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librairie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2925" y="1991692"/>
            <a:ext cx="4014470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Component,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OnInit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@angular/core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2205052"/>
            <a:ext cx="4814570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import</a:t>
            </a:r>
            <a:r>
              <a:rPr dirty="0" sz="1050" spc="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r>
              <a:rPr dirty="0" sz="1050" spc="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faTimes</a:t>
            </a:r>
            <a:r>
              <a:rPr dirty="0" sz="1050" spc="1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r>
              <a:rPr dirty="0" sz="1050" spc="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from</a:t>
            </a:r>
            <a:r>
              <a:rPr dirty="0" sz="1050" spc="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@fortawesome/free-solid-svg-icons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2639392"/>
            <a:ext cx="9607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@</a:t>
            </a: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Component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({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925" y="2856562"/>
            <a:ext cx="23336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selector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app-icon-close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2925" y="3073732"/>
            <a:ext cx="36137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templateUrl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./icon-close.component.html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42925" y="3290902"/>
            <a:ext cx="3761104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styleUrls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1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[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./icon-close.component.scss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'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],})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2925" y="3508072"/>
            <a:ext cx="4081779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export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class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IconCloseComponent</a:t>
            </a:r>
            <a:r>
              <a:rPr dirty="0" sz="1050" spc="-40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implements</a:t>
            </a:r>
            <a:r>
              <a:rPr dirty="0" sz="1050" spc="-4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OnInit</a:t>
            </a:r>
            <a:r>
              <a:rPr dirty="0" sz="1050" spc="-40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2925" y="3725242"/>
            <a:ext cx="209359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public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myIcon</a:t>
            </a:r>
            <a:r>
              <a:rPr dirty="0" sz="1050" spc="-15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faTimes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42925" y="3942412"/>
            <a:ext cx="14408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constructor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 spc="-60">
                <a:solidFill>
                  <a:srgbClr val="F7F7F1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{}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42925" y="4376752"/>
            <a:ext cx="176085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50FA7A"/>
                </a:solidFill>
                <a:latin typeface="Courier New"/>
                <a:cs typeface="Courier New"/>
              </a:rPr>
              <a:t>ngOnInit</a:t>
            </a: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()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30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i="1">
                <a:solidFill>
                  <a:srgbClr val="8BE9FC"/>
                </a:solidFill>
                <a:latin typeface="Courier New"/>
                <a:cs typeface="Courier New"/>
              </a:rPr>
              <a:t>void</a:t>
            </a:r>
            <a:r>
              <a:rPr dirty="0" sz="1050" spc="-25" i="1">
                <a:solidFill>
                  <a:srgbClr val="8BE9FC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F7F7F1"/>
                </a:solidFill>
                <a:latin typeface="Courier New"/>
                <a:cs typeface="Courier New"/>
              </a:rPr>
              <a:t>{}}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94293" y="4791280"/>
            <a:ext cx="6174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c/c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ts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icon-nav,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icon-delete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icon-edit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change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l’icône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643383"/>
            <a:ext cx="22853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Support</a:t>
            </a:r>
            <a:r>
              <a:rPr dirty="0" spc="-114"/>
              <a:t> </a:t>
            </a:r>
            <a:r>
              <a:rPr dirty="0" spc="-125"/>
              <a:t>et</a:t>
            </a:r>
            <a:r>
              <a:rPr dirty="0" spc="-100"/>
              <a:t> </a:t>
            </a:r>
            <a:r>
              <a:rPr dirty="0" spc="-35">
                <a:solidFill>
                  <a:srgbClr val="E1001A"/>
                </a:solidFill>
              </a:rPr>
              <a:t>livres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396557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Adresse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gmail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participants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slack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Partage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support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cours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lecture</a:t>
            </a:r>
            <a:r>
              <a:rPr dirty="0" sz="1400" spc="-10">
                <a:latin typeface="Trebuchet MS"/>
                <a:cs typeface="Trebuchet MS"/>
              </a:rPr>
              <a:t> seule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Dossier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Livres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droits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éditeur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42875">
              <a:lnSpc>
                <a:spcPts val="155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62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icones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067875"/>
            <a:ext cx="584327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close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{faTimes}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from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'@fortawesome/free-solid-svg-</a:t>
            </a:r>
            <a:r>
              <a:rPr dirty="0" sz="1400" spc="-10">
                <a:latin typeface="Trebuchet MS"/>
                <a:cs typeface="Trebuchet MS"/>
              </a:rPr>
              <a:t>icons';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35">
                <a:latin typeface="Trebuchet MS"/>
                <a:cs typeface="Trebuchet MS"/>
              </a:rPr>
              <a:t>delete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{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faTrash </a:t>
            </a:r>
            <a:r>
              <a:rPr dirty="0" sz="1400" spc="-40">
                <a:latin typeface="Trebuchet MS"/>
                <a:cs typeface="Trebuchet MS"/>
              </a:rPr>
              <a:t>}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from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'@fortawesome/free-solid-svg-</a:t>
            </a:r>
            <a:r>
              <a:rPr dirty="0" sz="1400" spc="-10">
                <a:latin typeface="Trebuchet MS"/>
                <a:cs typeface="Trebuchet MS"/>
              </a:rPr>
              <a:t>icons';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edit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{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faEdit}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from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'@fortawesome/free-solid-svg-</a:t>
            </a:r>
            <a:r>
              <a:rPr dirty="0" sz="1400" spc="-10">
                <a:latin typeface="Trebuchet MS"/>
                <a:cs typeface="Trebuchet MS"/>
              </a:rPr>
              <a:t>icons';</a:t>
            </a:r>
            <a:endParaRPr sz="1400">
              <a:latin typeface="Trebuchet MS"/>
              <a:cs typeface="Trebuchet MS"/>
            </a:endParaRPr>
          </a:p>
          <a:p>
            <a:pPr marL="3479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nav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import</a:t>
            </a:r>
            <a:r>
              <a:rPr dirty="0" sz="1400" spc="2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{</a:t>
            </a:r>
            <a:r>
              <a:rPr dirty="0" sz="1400" spc="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faBars}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from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'@fortawesome/free-solid-svg-</a:t>
            </a:r>
            <a:r>
              <a:rPr dirty="0" sz="1400" spc="-10">
                <a:latin typeface="Trebuchet MS"/>
                <a:cs typeface="Trebuchet MS"/>
              </a:rPr>
              <a:t>icons';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14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Html</a:t>
            </a:r>
            <a:r>
              <a:rPr dirty="0" spc="-90"/>
              <a:t> </a:t>
            </a:r>
            <a:r>
              <a:rPr dirty="0" spc="-75"/>
              <a:t>de</a:t>
            </a:r>
            <a:r>
              <a:rPr dirty="0" spc="-85"/>
              <a:t> </a:t>
            </a:r>
            <a:r>
              <a:rPr dirty="0"/>
              <a:t>nos</a:t>
            </a:r>
            <a:r>
              <a:rPr dirty="0" spc="-80"/>
              <a:t> </a:t>
            </a:r>
            <a:r>
              <a:rPr dirty="0">
                <a:solidFill>
                  <a:srgbClr val="E1001A"/>
                </a:solidFill>
              </a:rPr>
              <a:t>icons</a:t>
            </a:r>
            <a:r>
              <a:rPr dirty="0" spc="-85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components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62712"/>
            <a:ext cx="62420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documentation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fontAwesome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écrit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l’on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doit,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notre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75583" y="1595885"/>
            <a:ext cx="720725" cy="213360"/>
          </a:xfrm>
          <a:custGeom>
            <a:avLst/>
            <a:gdLst/>
            <a:ahLst/>
            <a:cxnLst/>
            <a:rect l="l" t="t" r="r" b="b"/>
            <a:pathLst>
              <a:path w="720725" h="213360">
                <a:moveTo>
                  <a:pt x="720207" y="213359"/>
                </a:moveTo>
                <a:lnTo>
                  <a:pt x="0" y="213359"/>
                </a:lnTo>
                <a:lnTo>
                  <a:pt x="0" y="0"/>
                </a:lnTo>
                <a:lnTo>
                  <a:pt x="720207" y="0"/>
                </a:lnTo>
                <a:lnTo>
                  <a:pt x="720207" y="213359"/>
                </a:lnTo>
                <a:close/>
              </a:path>
            </a:pathLst>
          </a:custGeom>
          <a:solidFill>
            <a:srgbClr val="282A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931310" y="1595885"/>
            <a:ext cx="48069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[icon]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530225" y="1576073"/>
            <a:ext cx="54635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23029" algn="l"/>
              </a:tabLst>
            </a:pPr>
            <a:r>
              <a:rPr dirty="0" sz="1400">
                <a:latin typeface="Trebuchet MS"/>
                <a:cs typeface="Trebuchet MS"/>
              </a:rPr>
              <a:t>balise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fa-</a:t>
            </a:r>
            <a:r>
              <a:rPr dirty="0" sz="1050" spc="-45">
                <a:solidFill>
                  <a:srgbClr val="FF78C6"/>
                </a:solidFill>
                <a:latin typeface="Courier New"/>
                <a:cs typeface="Courier New"/>
              </a:rPr>
              <a:t>icon</a:t>
            </a:r>
            <a:r>
              <a:rPr dirty="0" sz="1050" spc="-45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r>
              <a:rPr dirty="0" sz="1400" spc="-45">
                <a:latin typeface="Trebuchet MS"/>
                <a:cs typeface="Trebuchet MS"/>
              </a:rPr>
              <a:t>,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faire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property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binding</a:t>
            </a:r>
            <a:r>
              <a:rPr dirty="0" sz="1400">
                <a:latin typeface="Trebuchet MS"/>
                <a:cs typeface="Trebuchet MS"/>
              </a:rPr>
              <a:t>	avec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variable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25416" y="1595885"/>
            <a:ext cx="480695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myIcon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925" y="2022605"/>
            <a:ext cx="281368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fa-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icon</a:t>
            </a:r>
            <a:r>
              <a:rPr dirty="0" sz="1050" spc="13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[icon]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myIcon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fa-icon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4293" y="2437133"/>
            <a:ext cx="63665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c/c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html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icon-nav,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icon-delete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icon-edit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105">
                <a:latin typeface="Trebuchet MS"/>
                <a:cs typeface="Trebuchet MS"/>
              </a:rPr>
              <a:t>sans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modiﬁcations </a:t>
            </a:r>
            <a:r>
              <a:rPr dirty="0" sz="1400">
                <a:latin typeface="Trebuchet MS"/>
                <a:cs typeface="Trebuchet MS"/>
              </a:rPr>
              <a:t>vu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qu’on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donne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même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nom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variable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30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160"/>
              <a:t>Scss</a:t>
            </a:r>
            <a:r>
              <a:rPr dirty="0" spc="-95"/>
              <a:t> </a:t>
            </a:r>
            <a:r>
              <a:rPr dirty="0" spc="-75"/>
              <a:t>de</a:t>
            </a:r>
            <a:r>
              <a:rPr dirty="0" spc="-90"/>
              <a:t> </a:t>
            </a:r>
            <a:r>
              <a:rPr dirty="0"/>
              <a:t>nos</a:t>
            </a:r>
            <a:r>
              <a:rPr dirty="0" spc="-80"/>
              <a:t> </a:t>
            </a:r>
            <a:r>
              <a:rPr dirty="0">
                <a:solidFill>
                  <a:srgbClr val="E1001A"/>
                </a:solidFill>
              </a:rPr>
              <a:t>icons</a:t>
            </a:r>
            <a:r>
              <a:rPr dirty="0" spc="-9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components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42925" y="507899"/>
            <a:ext cx="828040" cy="2295525"/>
            <a:chOff x="542925" y="507899"/>
            <a:chExt cx="828040" cy="22955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575" y="507899"/>
              <a:ext cx="758000" cy="7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925" y="2643215"/>
              <a:ext cx="80645" cy="160020"/>
            </a:xfrm>
            <a:custGeom>
              <a:avLst/>
              <a:gdLst/>
              <a:ahLst/>
              <a:cxnLst/>
              <a:rect l="l" t="t" r="r" b="b"/>
              <a:pathLst>
                <a:path w="80645" h="160019">
                  <a:moveTo>
                    <a:pt x="80023" y="160020"/>
                  </a:moveTo>
                  <a:lnTo>
                    <a:pt x="0" y="160020"/>
                  </a:lnTo>
                  <a:lnTo>
                    <a:pt x="0" y="0"/>
                  </a:lnTo>
                  <a:lnTo>
                    <a:pt x="80023" y="0"/>
                  </a:lnTo>
                  <a:lnTo>
                    <a:pt x="80023" y="160020"/>
                  </a:lnTo>
                  <a:close/>
                </a:path>
              </a:pathLst>
            </a:custGeom>
            <a:solidFill>
              <a:srgbClr val="282A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4293" y="1331813"/>
            <a:ext cx="58991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ajoute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juste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peu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120">
                <a:latin typeface="Trebuchet MS"/>
                <a:cs typeface="Trebuchet MS"/>
              </a:rPr>
              <a:t>css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icons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sont </a:t>
            </a:r>
            <a:r>
              <a:rPr dirty="0" sz="1400">
                <a:latin typeface="Trebuchet MS"/>
                <a:cs typeface="Trebuchet MS"/>
              </a:rPr>
              <a:t>prêts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l’emploi </a:t>
            </a:r>
            <a:r>
              <a:rPr dirty="0" sz="1400" spc="55">
                <a:latin typeface="Trebuchet MS"/>
                <a:cs typeface="Trebuchet MS"/>
              </a:rPr>
              <a:t>(dans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125">
                <a:latin typeface="Trebuchet MS"/>
                <a:cs typeface="Trebuchet MS"/>
              </a:rPr>
              <a:t>scss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chaque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composant)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542925" y="1991705"/>
            <a:ext cx="72072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fa-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icon </a:t>
            </a:r>
            <a:r>
              <a:rPr dirty="0" sz="1050" spc="-50">
                <a:solidFill>
                  <a:srgbClr val="F7F7F1"/>
                </a:solidFill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2925" y="2208875"/>
            <a:ext cx="145351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cursor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-2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BD93F9"/>
                </a:solidFill>
                <a:latin typeface="Courier New"/>
                <a:cs typeface="Courier New"/>
              </a:rPr>
              <a:t>pointer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2925" y="2426045"/>
            <a:ext cx="1613535" cy="16002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220"/>
              </a:lnSpc>
            </a:pPr>
            <a:r>
              <a:rPr dirty="0" sz="1050" spc="-10">
                <a:solidFill>
                  <a:srgbClr val="8BE9FC"/>
                </a:solidFill>
                <a:latin typeface="Courier New"/>
                <a:cs typeface="Courier New"/>
              </a:rPr>
              <a:t>margin-</a:t>
            </a:r>
            <a:r>
              <a:rPr dirty="0" sz="1050">
                <a:solidFill>
                  <a:srgbClr val="8BE9FC"/>
                </a:solidFill>
                <a:latin typeface="Courier New"/>
                <a:cs typeface="Courier New"/>
              </a:rPr>
              <a:t>right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:</a:t>
            </a:r>
            <a:r>
              <a:rPr dirty="0" sz="1050" spc="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20">
                <a:solidFill>
                  <a:srgbClr val="BD93F9"/>
                </a:solidFill>
                <a:latin typeface="Courier New"/>
                <a:cs typeface="Courier New"/>
              </a:rPr>
              <a:t>5</a:t>
            </a:r>
            <a:r>
              <a:rPr dirty="0" sz="1050" spc="-20">
                <a:solidFill>
                  <a:srgbClr val="FF78C6"/>
                </a:solidFill>
                <a:latin typeface="Courier New"/>
                <a:cs typeface="Courier New"/>
              </a:rPr>
              <a:t>px</a:t>
            </a:r>
            <a:r>
              <a:rPr dirty="0" sz="1050" spc="-20">
                <a:solidFill>
                  <a:srgbClr val="F7F7F1"/>
                </a:solidFill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0225" y="2625181"/>
            <a:ext cx="1060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7F7F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94293" y="3057743"/>
            <a:ext cx="46386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c/c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120">
                <a:latin typeface="Trebuchet MS"/>
                <a:cs typeface="Trebuchet MS"/>
              </a:rPr>
              <a:t>css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icon-nav,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icon-delete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icon-</a:t>
            </a:r>
            <a:r>
              <a:rPr dirty="0" sz="1400" spc="-20">
                <a:latin typeface="Trebuchet MS"/>
                <a:cs typeface="Trebuchet MS"/>
              </a:rPr>
              <a:t>edit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96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Utilisons</a:t>
            </a:r>
            <a:r>
              <a:rPr dirty="0" spc="-60"/>
              <a:t> </a:t>
            </a:r>
            <a:r>
              <a:rPr dirty="0">
                <a:solidFill>
                  <a:srgbClr val="E1001A"/>
                </a:solidFill>
              </a:rPr>
              <a:t>nos</a:t>
            </a:r>
            <a:r>
              <a:rPr dirty="0" spc="-70">
                <a:solidFill>
                  <a:srgbClr val="E1001A"/>
                </a:solidFill>
              </a:rPr>
              <a:t> </a:t>
            </a:r>
            <a:r>
              <a:rPr dirty="0" spc="-10">
                <a:solidFill>
                  <a:srgbClr val="E1001A"/>
                </a:solidFill>
              </a:rPr>
              <a:t>icons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62812"/>
            <a:ext cx="63671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80">
                <a:latin typeface="Trebuchet MS"/>
                <a:cs typeface="Trebuchet MS"/>
              </a:rPr>
              <a:t>Dans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app.component.html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 spc="-204">
                <a:latin typeface="Trebuchet MS"/>
                <a:cs typeface="Trebuchet MS"/>
              </a:rPr>
              <a:t>: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remplace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bouton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par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instance</a:t>
            </a:r>
            <a:r>
              <a:rPr dirty="0" sz="1400" spc="-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de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IconCloseComponent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avec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transclusion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il</a:t>
            </a:r>
            <a:r>
              <a:rPr dirty="0" sz="1400" spc="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va</a:t>
            </a:r>
            <a:r>
              <a:rPr dirty="0" sz="1400" spc="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s’intégrer parfaitement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42925" y="2236065"/>
            <a:ext cx="4014470" cy="213360"/>
          </a:xfrm>
          <a:prstGeom prst="rect">
            <a:avLst/>
          </a:prstGeom>
          <a:solidFill>
            <a:srgbClr val="282A36"/>
          </a:solidFill>
        </p:spPr>
        <p:txBody>
          <a:bodyPr wrap="square" lIns="0" tIns="37465" rIns="0" bIns="0" rtlCol="0" vert="horz">
            <a:spAutoFit/>
          </a:bodyPr>
          <a:lstStyle/>
          <a:p>
            <a:pPr marL="160020">
              <a:lnSpc>
                <a:spcPct val="100000"/>
              </a:lnSpc>
              <a:spcBef>
                <a:spcPts val="295"/>
              </a:spcBef>
            </a:pP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&lt;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app-icon-</a:t>
            </a:r>
            <a:r>
              <a:rPr dirty="0" sz="1050">
                <a:solidFill>
                  <a:srgbClr val="FF78C6"/>
                </a:solidFill>
                <a:latin typeface="Courier New"/>
                <a:cs typeface="Courier New"/>
              </a:rPr>
              <a:t>close</a:t>
            </a:r>
            <a:r>
              <a:rPr dirty="0" sz="1050" spc="185">
                <a:solidFill>
                  <a:srgbClr val="FF78C6"/>
                </a:solidFill>
                <a:latin typeface="Courier New"/>
                <a:cs typeface="Courier New"/>
              </a:rPr>
              <a:t> </a:t>
            </a:r>
            <a:r>
              <a:rPr dirty="0" sz="1050" spc="-10" i="1">
                <a:solidFill>
                  <a:srgbClr val="50FA7A"/>
                </a:solidFill>
                <a:latin typeface="Courier New"/>
                <a:cs typeface="Courier New"/>
              </a:rPr>
              <a:t>class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=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1FA8C"/>
                </a:solidFill>
                <a:latin typeface="Courier New"/>
                <a:cs typeface="Courier New"/>
              </a:rPr>
              <a:t>tr-btn</a:t>
            </a:r>
            <a:r>
              <a:rPr dirty="0" sz="1050" spc="-10">
                <a:solidFill>
                  <a:srgbClr val="E9F184"/>
                </a:solidFill>
                <a:latin typeface="Courier New"/>
                <a:cs typeface="Courier New"/>
              </a:rPr>
              <a:t>"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&gt;&lt;/</a:t>
            </a:r>
            <a:r>
              <a:rPr dirty="0" sz="1050" spc="-10">
                <a:solidFill>
                  <a:srgbClr val="FF78C6"/>
                </a:solidFill>
                <a:latin typeface="Courier New"/>
                <a:cs typeface="Courier New"/>
              </a:rPr>
              <a:t>app-icon-close</a:t>
            </a:r>
            <a:r>
              <a:rPr dirty="0" sz="1050" spc="-10">
                <a:solidFill>
                  <a:srgbClr val="F7F7F1"/>
                </a:solidFill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670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03504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14224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module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icônes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limite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la </a:t>
            </a:r>
            <a:r>
              <a:rPr dirty="0" sz="1400">
                <a:latin typeface="Trebuchet MS"/>
                <a:cs typeface="Trebuchet MS"/>
              </a:rPr>
              <a:t>régression,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aide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maintenabilité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réutilisabilité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nos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icônes </a:t>
            </a:r>
            <a:r>
              <a:rPr dirty="0" sz="1400">
                <a:latin typeface="Trebuchet MS"/>
                <a:cs typeface="Trebuchet MS"/>
              </a:rPr>
              <a:t>tout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en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permettant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une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méthode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travail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orientée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“Agile”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Pensez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bien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exporter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 spc="60">
                <a:latin typeface="Trebuchet MS"/>
                <a:cs typeface="Trebuchet MS"/>
              </a:rPr>
              <a:t>vos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components</a:t>
            </a:r>
            <a:r>
              <a:rPr dirty="0" sz="1400" spc="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 spc="-75" i="1">
                <a:latin typeface="Trebuchet MS"/>
                <a:cs typeface="Trebuchet MS"/>
              </a:rPr>
              <a:t>(--</a:t>
            </a:r>
            <a:r>
              <a:rPr dirty="0" sz="1400" spc="-95" i="1">
                <a:latin typeface="Trebuchet MS"/>
                <a:cs typeface="Trebuchet MS"/>
              </a:rPr>
              <a:t>export)</a:t>
            </a:r>
            <a:r>
              <a:rPr dirty="0" sz="1400" spc="15" i="1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pouvoir</a:t>
            </a:r>
            <a:r>
              <a:rPr dirty="0" sz="1400" spc="1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les </a:t>
            </a:r>
            <a:r>
              <a:rPr dirty="0" sz="1400">
                <a:latin typeface="Trebuchet MS"/>
                <a:cs typeface="Trebuchet MS"/>
              </a:rPr>
              <a:t>utiliser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25">
                <a:latin typeface="Trebuchet MS"/>
                <a:cs typeface="Trebuchet MS"/>
              </a:rPr>
              <a:t> l'extérieur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d’IconsModule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8250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Conseils</a:t>
            </a:r>
            <a:r>
              <a:rPr dirty="0" spc="25"/>
              <a:t> </a:t>
            </a:r>
            <a:r>
              <a:rPr dirty="0" spc="-50">
                <a:solidFill>
                  <a:srgbClr val="E1001A"/>
                </a:solidFill>
              </a:rPr>
              <a:t>pratiques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029960" cy="1945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5">
                <a:latin typeface="Trebuchet MS"/>
                <a:cs typeface="Trebuchet MS"/>
              </a:rPr>
              <a:t>Pré-ﬁxez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nom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des</a:t>
            </a:r>
            <a:r>
              <a:rPr dirty="0" sz="1400" spc="-7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icônes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33782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70">
                <a:latin typeface="Trebuchet MS"/>
                <a:cs typeface="Trebuchet MS"/>
              </a:rPr>
              <a:t>Ng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add</a:t>
            </a:r>
            <a:r>
              <a:rPr dirty="0" sz="1400" spc="-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installer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fontAwesome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est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50">
                <a:latin typeface="Trebuchet MS"/>
                <a:cs typeface="Trebuchet MS"/>
              </a:rPr>
              <a:t>schematics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externe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qui </a:t>
            </a:r>
            <a:r>
              <a:rPr dirty="0" sz="1400">
                <a:latin typeface="Trebuchet MS"/>
                <a:cs typeface="Trebuchet MS"/>
              </a:rPr>
              <a:t>s’occupe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pour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80">
                <a:latin typeface="Trebuchet MS"/>
                <a:cs typeface="Trebuchet MS"/>
              </a:rPr>
              <a:t>nous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d’installer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librairie,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-2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polices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d’icons</a:t>
            </a:r>
            <a:r>
              <a:rPr dirty="0" sz="1400" spc="-25">
                <a:latin typeface="Trebuchet MS"/>
                <a:cs typeface="Trebuchet MS"/>
              </a:rPr>
              <a:t> et </a:t>
            </a:r>
            <a:r>
              <a:rPr dirty="0" sz="1400" spc="-35">
                <a:latin typeface="Trebuchet MS"/>
                <a:cs typeface="Trebuchet MS"/>
              </a:rPr>
              <a:t>d’ajouter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du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code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notre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application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Evitez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créer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template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un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ﬁchier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 spc="125">
                <a:latin typeface="Trebuchet MS"/>
                <a:cs typeface="Trebuchet MS"/>
              </a:rPr>
              <a:t>scss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générique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mutualisé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par </a:t>
            </a:r>
            <a:r>
              <a:rPr dirty="0" sz="1400">
                <a:latin typeface="Trebuchet MS"/>
                <a:cs typeface="Trebuchet MS"/>
              </a:rPr>
              <a:t>toutes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les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class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IconNavComponent,</a:t>
            </a:r>
            <a:r>
              <a:rPr dirty="0" sz="1400" spc="3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IconDeleteComponent, </a:t>
            </a:r>
            <a:r>
              <a:rPr dirty="0" sz="1400">
                <a:latin typeface="Trebuchet MS"/>
                <a:cs typeface="Trebuchet MS"/>
              </a:rPr>
              <a:t>IconEditComponent</a:t>
            </a:r>
            <a:r>
              <a:rPr dirty="0" sz="1400" spc="1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15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IconCloseComponent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600" y="455883"/>
            <a:ext cx="4114800" cy="753110"/>
          </a:xfrm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pc="-25"/>
              <a:t>Commit</a:t>
            </a:r>
            <a:r>
              <a:rPr dirty="0" spc="-150"/>
              <a:t> </a:t>
            </a:r>
            <a:r>
              <a:rPr dirty="0"/>
              <a:t>9</a:t>
            </a:r>
            <a:r>
              <a:rPr dirty="0" spc="-135"/>
              <a:t> </a:t>
            </a:r>
            <a:r>
              <a:rPr dirty="0" spc="-220"/>
              <a:t>:</a:t>
            </a:r>
            <a:r>
              <a:rPr dirty="0" spc="-130"/>
              <a:t> </a:t>
            </a:r>
            <a:r>
              <a:rPr dirty="0"/>
              <a:t>icons</a:t>
            </a:r>
            <a:r>
              <a:rPr dirty="0" spc="-130"/>
              <a:t> </a:t>
            </a:r>
            <a:r>
              <a:rPr dirty="0" spc="-10"/>
              <a:t>components </a:t>
            </a:r>
            <a:r>
              <a:rPr dirty="0" spc="-125">
                <a:solidFill>
                  <a:srgbClr val="FF0000"/>
                </a:solidFill>
              </a:rPr>
              <a:t>et</a:t>
            </a:r>
            <a:r>
              <a:rPr dirty="0" spc="-120">
                <a:solidFill>
                  <a:srgbClr val="FF0000"/>
                </a:solidFill>
              </a:rPr>
              <a:t> </a:t>
            </a:r>
            <a:r>
              <a:rPr dirty="0" spc="-10">
                <a:solidFill>
                  <a:srgbClr val="FF0000"/>
                </a:solidFill>
              </a:rPr>
              <a:t>FontAwesome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2329863"/>
            <a:ext cx="60109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10">
                <a:latin typeface="Trebuchet MS"/>
                <a:cs typeface="Trebuchet MS"/>
              </a:rPr>
              <a:t>Retrouvez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dépôt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Github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formation</a:t>
            </a:r>
            <a:r>
              <a:rPr dirty="0" sz="1400" spc="-3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commit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9</a:t>
            </a:r>
            <a:r>
              <a:rPr dirty="0" sz="1400" spc="-2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concernant </a:t>
            </a:r>
            <a:r>
              <a:rPr dirty="0" sz="1400">
                <a:latin typeface="Trebuchet MS"/>
                <a:cs typeface="Trebuchet MS"/>
              </a:rPr>
              <a:t>iconComponent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et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fontAwesome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8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7200" spc="-90">
                <a:solidFill>
                  <a:srgbClr val="E1001A"/>
                </a:solidFill>
              </a:rPr>
              <a:t>8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pc="55"/>
              <a:t>NgIf</a:t>
            </a:r>
            <a:r>
              <a:rPr dirty="0" spc="-110"/>
              <a:t> </a:t>
            </a:r>
            <a:r>
              <a:rPr dirty="0" spc="-145"/>
              <a:t>&amp;</a:t>
            </a:r>
            <a:r>
              <a:rPr dirty="0" spc="-105"/>
              <a:t> </a:t>
            </a:r>
            <a:r>
              <a:rPr dirty="0" spc="-50"/>
              <a:t>ng-</a:t>
            </a:r>
            <a:r>
              <a:rPr dirty="0" spc="-30"/>
              <a:t>template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6399" y="1926775"/>
            <a:ext cx="1394724" cy="139472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8BC3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455660" cy="5143500"/>
            <a:chOff x="0" y="0"/>
            <a:chExt cx="845566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000000">
                <a:alpha val="73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8227059" cy="5143500"/>
            </a:xfrm>
            <a:custGeom>
              <a:avLst/>
              <a:gdLst/>
              <a:ahLst/>
              <a:cxnLst/>
              <a:rect l="l" t="t" r="r" b="b"/>
              <a:pathLst>
                <a:path w="8227059" h="5143500">
                  <a:moveTo>
                    <a:pt x="8226515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6848331" y="0"/>
                  </a:lnTo>
                  <a:lnTo>
                    <a:pt x="8226515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380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235">
                <a:solidFill>
                  <a:srgbClr val="B7B7B7"/>
                </a:solidFill>
                <a:latin typeface="Calibri"/>
                <a:cs typeface="Calibri"/>
              </a:rPr>
              <a:t>*ngIf</a:t>
            </a:r>
            <a:r>
              <a:rPr dirty="0" sz="2300" spc="14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300" spc="295">
                <a:solidFill>
                  <a:srgbClr val="B7B7B7"/>
                </a:solidFill>
                <a:latin typeface="Calibri"/>
                <a:cs typeface="Calibri"/>
              </a:rPr>
              <a:t>then</a:t>
            </a:r>
            <a:r>
              <a:rPr dirty="0" sz="2300" spc="14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300" spc="245">
                <a:solidFill>
                  <a:srgbClr val="B7B7B7"/>
                </a:solidFill>
                <a:latin typeface="Calibri"/>
                <a:cs typeface="Calibri"/>
              </a:rPr>
              <a:t>else</a:t>
            </a:r>
            <a:r>
              <a:rPr dirty="0" sz="2300" spc="145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dirty="0" sz="2300" spc="280">
                <a:solidFill>
                  <a:srgbClr val="B7B7B7"/>
                </a:solidFill>
                <a:latin typeface="Calibri"/>
                <a:cs typeface="Calibri"/>
              </a:rPr>
              <a:t>block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251825"/>
            <a:ext cx="8839200" cy="191175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73800" y="3536588"/>
            <a:ext cx="479933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rebuchet MS"/>
                <a:cs typeface="Trebuchet MS"/>
              </a:rPr>
              <a:t>&lt;ng-template</a:t>
            </a:r>
            <a:r>
              <a:rPr dirty="0" sz="1400" spc="4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#thenBlock&gt;Contenu&lt;/ng-</a:t>
            </a:r>
            <a:r>
              <a:rPr dirty="0" sz="1400" spc="-10">
                <a:latin typeface="Trebuchet MS"/>
                <a:cs typeface="Trebuchet MS"/>
              </a:rPr>
              <a:t>template&gt;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Trebuchet MS"/>
                <a:cs typeface="Trebuchet MS"/>
              </a:rPr>
              <a:t>&lt;ng-template</a:t>
            </a:r>
            <a:r>
              <a:rPr dirty="0" sz="1400" spc="14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#elseBlock&gt;Contenu</a:t>
            </a:r>
            <a:r>
              <a:rPr dirty="0" sz="1400" spc="14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Différent&lt;/ng-</a:t>
            </a:r>
            <a:r>
              <a:rPr dirty="0" sz="1400" spc="-10">
                <a:latin typeface="Trebuchet MS"/>
                <a:cs typeface="Trebuchet MS"/>
              </a:rPr>
              <a:t>template&gt;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1999" rIns="0" bIns="0" rtlCol="0" vert="horz">
            <a:spAutoFit/>
          </a:bodyPr>
          <a:lstStyle/>
          <a:p>
            <a:pPr marL="1116965">
              <a:lnSpc>
                <a:spcPct val="100000"/>
              </a:lnSpc>
              <a:spcBef>
                <a:spcPts val="100"/>
              </a:spcBef>
            </a:pPr>
            <a:r>
              <a:rPr dirty="0"/>
              <a:t>Ce</a:t>
            </a:r>
            <a:r>
              <a:rPr dirty="0" spc="-120"/>
              <a:t> </a:t>
            </a:r>
            <a:r>
              <a:rPr dirty="0" spc="-135"/>
              <a:t>qu’il</a:t>
            </a:r>
            <a:r>
              <a:rPr dirty="0" spc="-114"/>
              <a:t> </a:t>
            </a:r>
            <a:r>
              <a:rPr dirty="0" spc="-70"/>
              <a:t>faut</a:t>
            </a:r>
            <a:r>
              <a:rPr dirty="0" spc="-105"/>
              <a:t> </a:t>
            </a:r>
            <a:r>
              <a:rPr dirty="0" spc="-100">
                <a:solidFill>
                  <a:srgbClr val="E1001A"/>
                </a:solidFill>
              </a:rPr>
              <a:t>retenir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75" y="507899"/>
            <a:ext cx="758000" cy="7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4293" y="1331813"/>
            <a:ext cx="6047105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ng-template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n’est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pas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rendu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 </a:t>
            </a:r>
            <a:r>
              <a:rPr dirty="0" sz="1400" spc="40">
                <a:latin typeface="Trebuchet MS"/>
                <a:cs typeface="Trebuchet MS"/>
              </a:rPr>
              <a:t>DOM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63880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 spc="-20">
                <a:latin typeface="Trebuchet MS"/>
                <a:cs typeface="Trebuchet MS"/>
              </a:rPr>
              <a:t>La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référence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mettez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sur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ng-template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55">
                <a:latin typeface="Trebuchet MS"/>
                <a:cs typeface="Trebuchet MS"/>
              </a:rPr>
              <a:t>se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fait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à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l’aide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30">
                <a:latin typeface="Trebuchet MS"/>
                <a:cs typeface="Trebuchet MS"/>
              </a:rPr>
              <a:t>du </a:t>
            </a:r>
            <a:r>
              <a:rPr dirty="0" sz="1400">
                <a:latin typeface="Trebuchet MS"/>
                <a:cs typeface="Trebuchet MS"/>
              </a:rPr>
              <a:t>symbole</a:t>
            </a:r>
            <a:r>
              <a:rPr dirty="0" sz="1400" spc="105">
                <a:latin typeface="Trebuchet MS"/>
                <a:cs typeface="Trebuchet MS"/>
              </a:rPr>
              <a:t> </a:t>
            </a:r>
            <a:r>
              <a:rPr dirty="0" sz="1400" spc="85">
                <a:latin typeface="Trebuchet MS"/>
                <a:cs typeface="Trebuchet MS"/>
              </a:rPr>
              <a:t>#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Trebuchet MS"/>
              <a:cs typeface="Trebuchet MS"/>
            </a:endParaRPr>
          </a:p>
          <a:p>
            <a:pPr marL="347980" marR="5080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dirty="0" sz="1400">
                <a:latin typeface="Trebuchet MS"/>
                <a:cs typeface="Trebuchet MS"/>
              </a:rPr>
              <a:t>Vous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utilisez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dans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else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75">
                <a:latin typeface="Trebuchet MS"/>
                <a:cs typeface="Trebuchet MS"/>
              </a:rPr>
              <a:t>nom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de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la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 spc="-30">
                <a:latin typeface="Trebuchet MS"/>
                <a:cs typeface="Trebuchet MS"/>
              </a:rPr>
              <a:t>référence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que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vous</a:t>
            </a:r>
            <a:r>
              <a:rPr dirty="0" sz="1400" spc="-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avez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100">
                <a:latin typeface="Trebuchet MS"/>
                <a:cs typeface="Trebuchet MS"/>
              </a:rPr>
              <a:t>mis</a:t>
            </a:r>
            <a:r>
              <a:rPr dirty="0" sz="1400" spc="-55">
                <a:latin typeface="Trebuchet MS"/>
                <a:cs typeface="Trebuchet MS"/>
              </a:rPr>
              <a:t> </a:t>
            </a:r>
            <a:r>
              <a:rPr dirty="0" sz="1400" spc="35">
                <a:latin typeface="Trebuchet MS"/>
                <a:cs typeface="Trebuchet MS"/>
              </a:rPr>
              <a:t>sur </a:t>
            </a:r>
            <a:r>
              <a:rPr dirty="0" sz="1400" spc="-45">
                <a:latin typeface="Trebuchet MS"/>
                <a:cs typeface="Trebuchet MS"/>
              </a:rPr>
              <a:t>le</a:t>
            </a:r>
            <a:r>
              <a:rPr dirty="0" sz="1400" spc="-5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ng-</a:t>
            </a:r>
            <a:r>
              <a:rPr dirty="0" sz="1400" spc="-10">
                <a:latin typeface="Trebuchet MS"/>
                <a:cs typeface="Trebuchet MS"/>
              </a:rPr>
              <a:t>template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55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3J SUPPORT DE COURS ANGULAR  S BAIBOU</dc:title>
  <dcterms:created xsi:type="dcterms:W3CDTF">2023-04-04T11:38:59Z</dcterms:created>
  <dcterms:modified xsi:type="dcterms:W3CDTF">2023-04-04T11:38:59Z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